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4"/>
    <p:sldMasterId id="2147483650" r:id="rId5"/>
    <p:sldMasterId id="2147483774" r:id="rId6"/>
  </p:sldMasterIdLst>
  <p:notesMasterIdLst>
    <p:notesMasterId r:id="rId48"/>
  </p:notesMasterIdLst>
  <p:handoutMasterIdLst>
    <p:handoutMasterId r:id="rId49"/>
  </p:handoutMasterIdLst>
  <p:sldIdLst>
    <p:sldId id="1881839507" r:id="rId7"/>
    <p:sldId id="279" r:id="rId8"/>
    <p:sldId id="1881839465" r:id="rId9"/>
    <p:sldId id="1881839457" r:id="rId10"/>
    <p:sldId id="1881839532" r:id="rId11"/>
    <p:sldId id="1881839454" r:id="rId12"/>
    <p:sldId id="2147470403" r:id="rId13"/>
    <p:sldId id="1881839534" r:id="rId14"/>
    <p:sldId id="2147470405" r:id="rId15"/>
    <p:sldId id="2147470415" r:id="rId16"/>
    <p:sldId id="2147470408" r:id="rId17"/>
    <p:sldId id="2147470409" r:id="rId18"/>
    <p:sldId id="2147470410" r:id="rId19"/>
    <p:sldId id="2147470411" r:id="rId20"/>
    <p:sldId id="2147470412" r:id="rId21"/>
    <p:sldId id="2147470413" r:id="rId22"/>
    <p:sldId id="2147470414" r:id="rId23"/>
    <p:sldId id="2147470416" r:id="rId24"/>
    <p:sldId id="1881839527" r:id="rId25"/>
    <p:sldId id="1881839537" r:id="rId26"/>
    <p:sldId id="1881839528" r:id="rId27"/>
    <p:sldId id="1881839533" r:id="rId28"/>
    <p:sldId id="2147470417" r:id="rId29"/>
    <p:sldId id="2147470418" r:id="rId30"/>
    <p:sldId id="1881839536" r:id="rId31"/>
    <p:sldId id="1881839535" r:id="rId32"/>
    <p:sldId id="1881839543" r:id="rId33"/>
    <p:sldId id="1881839540" r:id="rId34"/>
    <p:sldId id="1881839538" r:id="rId35"/>
    <p:sldId id="1881839539" r:id="rId36"/>
    <p:sldId id="1881839546" r:id="rId37"/>
    <p:sldId id="1881839544" r:id="rId38"/>
    <p:sldId id="1881839545" r:id="rId39"/>
    <p:sldId id="1881839529" r:id="rId40"/>
    <p:sldId id="1881839530" r:id="rId41"/>
    <p:sldId id="1881839531" r:id="rId42"/>
    <p:sldId id="1881839541" r:id="rId43"/>
    <p:sldId id="1881839522" r:id="rId44"/>
    <p:sldId id="1881839523" r:id="rId45"/>
    <p:sldId id="2147470406" r:id="rId46"/>
    <p:sldId id="188183952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1D6515-7243-156C-1A83-815117D49BE4}" name="Annette Arnold" initials="AA" userId="S::Annette.Arnold@imperialcollegehealthpartners.com::9f90d6dc-2425-4708-be04-fa0bff551f32" providerId="AD"/>
  <p188:author id="{DFB28F1D-810C-3D91-1779-9D881E560292}" name="Larry Koyama" initials="LK" userId="S::Larry.Koyama@imperialcollegehealthpartners.com::d6559641-454f-4119-8ca5-f69fbaa4b06b" providerId="AD"/>
  <p188:author id="{86BC823F-9791-F8AE-772E-3F715B9FD74B}" name="Joana Flores" initials="JF" userId="S::Joana.Flores@imperialcollegehealthpartners.com::66823431-4efa-4084-b769-ac43a30bf8f4" providerId="AD"/>
  <p188:author id="{8E93BD67-9EA9-4001-E3CC-C3EFD73B8B11}" name="Fiona Wallace" initials="FW" userId="S::Fiona.Wallace@imperialcollegehealthpartners.com::6a7a5a3d-5d74-4391-b50e-b32d62b72bd8" providerId="AD"/>
  <p188:author id="{52895187-B346-170C-2239-9B6B411B1652}" name="Larry Koyama" initials="LK" userId="S::larry.koyama@imperialcollegehealthpartners.com::d6559641-454f-4119-8ca5-f69fbaa4b06b" providerId="AD"/>
  <p188:author id="{501BB897-3165-E7F4-79FC-35C601A28E57}" name="Clare Thomson" initials="CT" userId="S::Clare.Thomson@imperialcollegehealthpartners.com::23fa8e5a-04c5-4c89-a28b-13f3ef821971" providerId="AD"/>
  <p188:author id="{4138EBAA-677E-EDB8-F185-A2CCC2F52909}" name="Annette Arnold" initials="AA" userId="S::annette.arnold@imperialcollegehealthpartners.com::9f90d6dc-2425-4708-be04-fa0bff551f32" providerId="AD"/>
  <p188:author id="{5929A5BF-98DC-01B4-F2C9-E61445BD84C3}" name="Lydia Salice" initials="LS" userId="S::lydia.salice@imperialcollegehealthpartners.com::ff89a034-8341-43aa-93c4-240e760666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90C0"/>
    <a:srgbClr val="FF0098"/>
    <a:srgbClr val="F24678"/>
    <a:srgbClr val="F2A900"/>
    <a:srgbClr val="FF99CC"/>
    <a:srgbClr val="558C53"/>
    <a:srgbClr val="47BCA9"/>
    <a:srgbClr val="879539"/>
    <a:srgbClr val="5A8D50"/>
    <a:srgbClr val="0E7F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6BF6AF-BD3E-A7D3-556D-7D7E4D7C6187}" v="83" dt="2023-04-25T17:56:30.049"/>
    <p1510:client id="{64EDE504-A10C-640D-34FC-162031ED50C1}" v="21" dt="2023-04-25T14:32:18.555"/>
    <p1510:client id="{699A4D91-FD2C-49F3-9B5C-1D5E9F3CEA6F}" v="69" dt="2023-04-26T10:56:34.886"/>
    <p1510:client id="{7406254E-3652-4BE7-98FA-E1B19324498F}" v="4" vWet="6" dt="2023-04-25T14:32:02.877"/>
    <p1510:client id="{8CE70D1E-A89C-417E-A6EE-3AAA48C0A6AE}" v="2" dt="2023-04-26T11:53:39.178"/>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GB"/>
              <a:t>NWL Adult Population</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ofPieChart>
        <c:ofPieType val="pie"/>
        <c:varyColors val="1"/>
        <c:ser>
          <c:idx val="0"/>
          <c:order val="0"/>
          <c:dPt>
            <c:idx val="0"/>
            <c:bubble3D val="0"/>
            <c:spPr>
              <a:solidFill>
                <a:srgbClr val="2A90C0"/>
              </a:solidFill>
              <a:ln w="9525" cap="flat" cmpd="sng" algn="ctr">
                <a:solidFill>
                  <a:schemeClr val="accent1">
                    <a:shade val="95000"/>
                  </a:schemeClr>
                </a:solidFill>
                <a:round/>
              </a:ln>
              <a:effectLst/>
            </c:spPr>
            <c:extLst>
              <c:ext xmlns:c16="http://schemas.microsoft.com/office/drawing/2014/chart" uri="{C3380CC4-5D6E-409C-BE32-E72D297353CC}">
                <c16:uniqueId val="{00000001-EA02-437B-9E3C-9D46F541F821}"/>
              </c:ext>
            </c:extLst>
          </c:dPt>
          <c:dPt>
            <c:idx val="1"/>
            <c:bubble3D val="0"/>
            <c:spPr>
              <a:solidFill>
                <a:srgbClr val="F2A900"/>
              </a:solidFill>
              <a:ln w="9525" cap="flat" cmpd="sng" algn="ctr">
                <a:solidFill>
                  <a:schemeClr val="accent2">
                    <a:shade val="95000"/>
                  </a:schemeClr>
                </a:solidFill>
                <a:round/>
              </a:ln>
              <a:effectLst/>
            </c:spPr>
            <c:extLst>
              <c:ext xmlns:c16="http://schemas.microsoft.com/office/drawing/2014/chart" uri="{C3380CC4-5D6E-409C-BE32-E72D297353CC}">
                <c16:uniqueId val="{00000003-EA02-437B-9E3C-9D46F541F821}"/>
              </c:ext>
            </c:extLst>
          </c:dPt>
          <c:dPt>
            <c:idx val="2"/>
            <c:bubble3D val="0"/>
            <c:spPr>
              <a:solidFill>
                <a:schemeClr val="accent5">
                  <a:lumMod val="60000"/>
                  <a:lumOff val="40000"/>
                </a:schemeClr>
              </a:solidFill>
              <a:ln w="9525" cap="flat" cmpd="sng" algn="ctr">
                <a:solidFill>
                  <a:schemeClr val="accent3">
                    <a:shade val="95000"/>
                  </a:schemeClr>
                </a:solidFill>
                <a:round/>
              </a:ln>
              <a:effectLst/>
            </c:spPr>
            <c:extLst>
              <c:ext xmlns:c16="http://schemas.microsoft.com/office/drawing/2014/chart" uri="{C3380CC4-5D6E-409C-BE32-E72D297353CC}">
                <c16:uniqueId val="{00000005-EA02-437B-9E3C-9D46F541F821}"/>
              </c:ext>
            </c:extLst>
          </c:dPt>
          <c:dPt>
            <c:idx val="3"/>
            <c:bubble3D val="0"/>
            <c:spPr>
              <a:solidFill>
                <a:srgbClr val="F2A900"/>
              </a:solidFill>
              <a:ln w="9525" cap="flat" cmpd="sng" algn="ctr">
                <a:solidFill>
                  <a:schemeClr val="accent4">
                    <a:shade val="95000"/>
                  </a:schemeClr>
                </a:solidFill>
                <a:round/>
              </a:ln>
              <a:effectLst/>
            </c:spPr>
            <c:extLst>
              <c:ext xmlns:c16="http://schemas.microsoft.com/office/drawing/2014/chart" uri="{C3380CC4-5D6E-409C-BE32-E72D297353CC}">
                <c16:uniqueId val="{00000007-EA02-437B-9E3C-9D46F541F821}"/>
              </c:ext>
            </c:extLst>
          </c:dPt>
          <c:dLbls>
            <c:dLbl>
              <c:idx val="1"/>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lumMod val="75000"/>
                        </a:schemeClr>
                      </a:solidFill>
                      <a:latin typeface="+mn-lt"/>
                      <a:ea typeface="+mn-ea"/>
                      <a:cs typeface="+mn-cs"/>
                    </a:defRPr>
                  </a:pPr>
                  <a:endParaRPr lang="en-US"/>
                </a:p>
              </c:txPr>
              <c:dLblPos val="ctr"/>
              <c:showLegendKey val="0"/>
              <c:showVal val="1"/>
              <c:showCatName val="0"/>
              <c:showSerName val="0"/>
              <c:showPercent val="1"/>
              <c:showBubbleSize val="0"/>
              <c:extLst>
                <c:ext xmlns:c16="http://schemas.microsoft.com/office/drawing/2014/chart" uri="{C3380CC4-5D6E-409C-BE32-E72D297353CC}">
                  <c16:uniqueId val="{00000003-EA02-437B-9E3C-9D46F541F821}"/>
                </c:ext>
              </c:extLst>
            </c:dLbl>
            <c:dLbl>
              <c:idx val="2"/>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lumMod val="75000"/>
                        </a:schemeClr>
                      </a:solidFill>
                      <a:latin typeface="+mn-lt"/>
                      <a:ea typeface="+mn-ea"/>
                      <a:cs typeface="+mn-cs"/>
                    </a:defRPr>
                  </a:pPr>
                  <a:endParaRPr lang="en-US"/>
                </a:p>
              </c:txPr>
              <c:dLblPos val="ctr"/>
              <c:showLegendKey val="0"/>
              <c:showVal val="1"/>
              <c:showCatName val="0"/>
              <c:showSerName val="0"/>
              <c:showPercent val="1"/>
              <c:showBubbleSize val="0"/>
              <c:extLst>
                <c:ext xmlns:c16="http://schemas.microsoft.com/office/drawing/2014/chart" uri="{C3380CC4-5D6E-409C-BE32-E72D297353CC}">
                  <c16:uniqueId val="{00000005-EA02-437B-9E3C-9D46F541F821}"/>
                </c:ext>
              </c:extLst>
            </c:dLbl>
            <c:dLbl>
              <c:idx val="3"/>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accent3">
                          <a:lumMod val="75000"/>
                        </a:schemeClr>
                      </a:solidFill>
                      <a:latin typeface="+mn-lt"/>
                      <a:ea typeface="+mn-ea"/>
                      <a:cs typeface="+mn-cs"/>
                    </a:defRPr>
                  </a:pPr>
                  <a:endParaRPr lang="en-US"/>
                </a:p>
              </c:txPr>
              <c:dLblPos val="ctr"/>
              <c:showLegendKey val="0"/>
              <c:showVal val="1"/>
              <c:showCatName val="0"/>
              <c:showSerName val="0"/>
              <c:showPercent val="1"/>
              <c:showBubbleSize val="0"/>
              <c:extLst>
                <c:ext xmlns:c16="http://schemas.microsoft.com/office/drawing/2014/chart" uri="{C3380CC4-5D6E-409C-BE32-E72D297353CC}">
                  <c16:uniqueId val="{00000007-EA02-437B-9E3C-9D46F541F821}"/>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Sheet1!$B$3:$B$5</c:f>
              <c:strCache>
                <c:ptCount val="3"/>
                <c:pt idx="0">
                  <c:v>Non-HT Cases</c:v>
                </c:pt>
                <c:pt idx="1">
                  <c:v>Diagnosed1</c:v>
                </c:pt>
                <c:pt idx="2">
                  <c:v>Undiagnosed</c:v>
                </c:pt>
              </c:strCache>
            </c:strRef>
          </c:cat>
          <c:val>
            <c:numRef>
              <c:f>Sheet1!$C$3:$C$5</c:f>
              <c:numCache>
                <c:formatCode>General</c:formatCode>
                <c:ptCount val="3"/>
                <c:pt idx="0">
                  <c:v>1650000</c:v>
                </c:pt>
                <c:pt idx="1">
                  <c:v>300000</c:v>
                </c:pt>
                <c:pt idx="2">
                  <c:v>150000</c:v>
                </c:pt>
              </c:numCache>
            </c:numRef>
          </c:val>
          <c:extLst>
            <c:ext xmlns:c16="http://schemas.microsoft.com/office/drawing/2014/chart" uri="{C3380CC4-5D6E-409C-BE32-E72D297353CC}">
              <c16:uniqueId val="{00000008-EA02-437B-9E3C-9D46F541F821}"/>
            </c:ext>
          </c:extLst>
        </c:ser>
        <c:dLbls>
          <c:dLblPos val="ctr"/>
          <c:showLegendKey val="0"/>
          <c:showVal val="0"/>
          <c:showCatName val="0"/>
          <c:showSerName val="0"/>
          <c:showPercent val="1"/>
          <c:showBubbleSize val="0"/>
          <c:showLeaderLines val="1"/>
        </c:dLbls>
        <c:gapWidth val="100"/>
        <c:splitType val="percent"/>
        <c:splitPos val="17"/>
        <c:secondPieSize val="75"/>
        <c:serLines>
          <c:spPr>
            <a:ln w="9525">
              <a:solidFill>
                <a:schemeClr val="tx1">
                  <a:lumMod val="35000"/>
                  <a:lumOff val="65000"/>
                </a:schemeClr>
              </a:solidFill>
              <a:prstDash val="dash"/>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image" Target="../media/image39.jpe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2C792E-DD84-454D-8025-B3648B1D50A2}" type="doc">
      <dgm:prSet loTypeId="urn:microsoft.com/office/officeart/2005/8/layout/cycle3" loCatId="cycle" qsTypeId="urn:microsoft.com/office/officeart/2005/8/quickstyle/simple3" qsCatId="simple" csTypeId="urn:microsoft.com/office/officeart/2005/8/colors/colorful5" csCatId="colorful" phldr="1"/>
      <dgm:spPr/>
      <dgm:t>
        <a:bodyPr/>
        <a:lstStyle/>
        <a:p>
          <a:endParaRPr lang="en-US"/>
        </a:p>
      </dgm:t>
    </dgm:pt>
    <dgm:pt modelId="{B5AB6FF1-38E2-4E78-9418-E7891C2A7312}">
      <dgm:prSet phldrT="[Text]" phldr="0"/>
      <dgm:spPr/>
      <dgm:t>
        <a:bodyPr/>
        <a:lstStyle/>
        <a:p>
          <a:pPr rtl="0"/>
          <a:r>
            <a:rPr lang="en-US" b="1" u="none">
              <a:latin typeface="Calibri"/>
              <a:cs typeface="Calibri"/>
            </a:rPr>
            <a:t>ONBOARDED</a:t>
          </a:r>
          <a:r>
            <a:rPr lang="en-US" b="0" u="none">
              <a:latin typeface="Calibri"/>
              <a:cs typeface="Calibri"/>
            </a:rPr>
            <a:t> - Patients</a:t>
          </a:r>
          <a:r>
            <a:rPr lang="en-US">
              <a:latin typeface="Calibri"/>
              <a:cs typeface="Calibri"/>
            </a:rPr>
            <a:t> onboarded (Harness PCN Administrative team) and educated via app</a:t>
          </a:r>
        </a:p>
      </dgm:t>
    </dgm:pt>
    <dgm:pt modelId="{CC970C63-3A73-4FCA-BF01-E8D0E059B49D}" type="parTrans" cxnId="{11964EFF-C557-4E00-B7C3-0E5AD6B2FB1C}">
      <dgm:prSet/>
      <dgm:spPr/>
      <dgm:t>
        <a:bodyPr/>
        <a:lstStyle/>
        <a:p>
          <a:endParaRPr lang="en-US"/>
        </a:p>
      </dgm:t>
    </dgm:pt>
    <dgm:pt modelId="{B3DE4D29-BEC4-433F-8280-6F15DA39B0B3}" type="sibTrans" cxnId="{11964EFF-C557-4E00-B7C3-0E5AD6B2FB1C}">
      <dgm:prSet/>
      <dgm:spPr/>
      <dgm:t>
        <a:bodyPr/>
        <a:lstStyle/>
        <a:p>
          <a:endParaRPr lang="en-US"/>
        </a:p>
      </dgm:t>
    </dgm:pt>
    <dgm:pt modelId="{CED9122B-719E-49BE-933C-0897AC753310}">
      <dgm:prSet phldr="0"/>
      <dgm:spPr/>
      <dgm:t>
        <a:bodyPr/>
        <a:lstStyle/>
        <a:p>
          <a:pPr algn="l" rtl="0">
            <a:lnSpc>
              <a:spcPct val="90000"/>
            </a:lnSpc>
          </a:pPr>
          <a:r>
            <a:rPr lang="en-US" b="1" u="none">
              <a:latin typeface="Calibri"/>
              <a:cs typeface="Calibri"/>
            </a:rPr>
            <a:t>CASE FINDING</a:t>
          </a:r>
          <a:r>
            <a:rPr lang="en-US" u="none">
              <a:latin typeface="Calibri"/>
              <a:cs typeface="Calibri"/>
            </a:rPr>
            <a:t> - </a:t>
          </a:r>
          <a:r>
            <a:rPr lang="en-US" b="0" u="none">
              <a:latin typeface="Calibri"/>
              <a:cs typeface="Calibri"/>
            </a:rPr>
            <a:t>Group 1 - Patients on Hypertension register. Group 2 - patients not on Hypertension register with elevated BP (clinic BP &gt;140/90 or home BP &gt;135/85) in the last two years (UCLP Risk Stratification searches)</a:t>
          </a:r>
        </a:p>
      </dgm:t>
    </dgm:pt>
    <dgm:pt modelId="{65715049-D0EA-4FD2-872C-66DA377429FF}" type="parTrans" cxnId="{FA64B6B1-949F-4F61-B0ED-27A5796D73AC}">
      <dgm:prSet/>
      <dgm:spPr/>
    </dgm:pt>
    <dgm:pt modelId="{9E5392EC-0F8B-4C5B-BCF5-26045FDA4875}" type="sibTrans" cxnId="{FA64B6B1-949F-4F61-B0ED-27A5796D73AC}">
      <dgm:prSet/>
      <dgm:spPr/>
      <dgm:t>
        <a:bodyPr/>
        <a:lstStyle/>
        <a:p>
          <a:endParaRPr lang="en-US"/>
        </a:p>
      </dgm:t>
    </dgm:pt>
    <dgm:pt modelId="{4756DCB8-0595-4615-B0EE-89EC82D9BA17}">
      <dgm:prSet phldr="0"/>
      <dgm:spPr/>
      <dgm:t>
        <a:bodyPr/>
        <a:lstStyle/>
        <a:p>
          <a:pPr algn="l" rtl="0">
            <a:lnSpc>
              <a:spcPct val="90000"/>
            </a:lnSpc>
          </a:pPr>
          <a:r>
            <a:rPr lang="en-US" b="1" u="none">
              <a:latin typeface="Calibri"/>
              <a:cs typeface="Calibri"/>
            </a:rPr>
            <a:t>MANAGEMENT</a:t>
          </a:r>
          <a:r>
            <a:rPr lang="en-US" b="0" u="none">
              <a:latin typeface="Calibri"/>
              <a:cs typeface="Calibri"/>
            </a:rPr>
            <a:t> – with </a:t>
          </a:r>
          <a:r>
            <a:rPr lang="en-US" b="0" u="none" err="1">
              <a:latin typeface="Calibri"/>
              <a:cs typeface="Calibri"/>
            </a:rPr>
            <a:t>optimisation</a:t>
          </a:r>
          <a:r>
            <a:rPr lang="en-US">
              <a:latin typeface="Calibri"/>
              <a:cs typeface="Calibri"/>
            </a:rPr>
            <a:t> remotely (PCN Clinical Pharmacists) </a:t>
          </a:r>
          <a:r>
            <a:rPr lang="en-US" err="1">
              <a:latin typeface="Calibri"/>
              <a:cs typeface="Calibri"/>
            </a:rPr>
            <a:t>utilising</a:t>
          </a:r>
          <a:r>
            <a:rPr lang="en-US">
              <a:latin typeface="Calibri"/>
              <a:cs typeface="Calibri"/>
            </a:rPr>
            <a:t> an online dashboard </a:t>
          </a:r>
          <a:endParaRPr lang="en-US"/>
        </a:p>
      </dgm:t>
    </dgm:pt>
    <dgm:pt modelId="{91700000-78BD-4946-B341-8449EB765A6F}" type="parTrans" cxnId="{75000F6A-029F-43F3-B55D-CA04760B21A7}">
      <dgm:prSet/>
      <dgm:spPr/>
    </dgm:pt>
    <dgm:pt modelId="{8EFF990D-644B-4079-A1BC-A4299988E46A}" type="sibTrans" cxnId="{75000F6A-029F-43F3-B55D-CA04760B21A7}">
      <dgm:prSet/>
      <dgm:spPr/>
      <dgm:t>
        <a:bodyPr/>
        <a:lstStyle/>
        <a:p>
          <a:endParaRPr lang="en-US"/>
        </a:p>
      </dgm:t>
    </dgm:pt>
    <dgm:pt modelId="{45BBE8AC-2CDA-421B-A64B-2AA531985137}">
      <dgm:prSet phldr="0"/>
      <dgm:spPr/>
      <dgm:t>
        <a:bodyPr/>
        <a:lstStyle/>
        <a:p>
          <a:pPr algn="l" rtl="0">
            <a:lnSpc>
              <a:spcPct val="100000"/>
            </a:lnSpc>
          </a:pPr>
          <a:r>
            <a:rPr lang="en-US" b="1" u="none">
              <a:solidFill>
                <a:srgbClr val="444444"/>
              </a:solidFill>
              <a:latin typeface="Calibri"/>
              <a:cs typeface="Calibri"/>
            </a:rPr>
            <a:t>RISK STRATIFICATION (Traffic light system)</a:t>
          </a:r>
          <a:r>
            <a:rPr lang="en-US" b="0" u="none">
              <a:solidFill>
                <a:srgbClr val="444444"/>
              </a:solidFill>
              <a:latin typeface="Calibri"/>
              <a:cs typeface="Calibri"/>
            </a:rPr>
            <a:t> - B</a:t>
          </a:r>
          <a:r>
            <a:rPr lang="en-US">
              <a:solidFill>
                <a:srgbClr val="444444"/>
              </a:solidFill>
              <a:latin typeface="Calibri"/>
              <a:cs typeface="Calibri"/>
            </a:rPr>
            <a:t>ased on BP readings submitted during 7 day reading week</a:t>
          </a:r>
        </a:p>
      </dgm:t>
    </dgm:pt>
    <dgm:pt modelId="{1E57087E-B9A3-4495-8C55-023936B8300E}" type="parTrans" cxnId="{AE0E569C-59D6-4CC5-8D7D-54CCD4C6A47F}">
      <dgm:prSet/>
      <dgm:spPr/>
    </dgm:pt>
    <dgm:pt modelId="{1A0AA549-E4A7-4144-928B-036D4B3BF11F}" type="sibTrans" cxnId="{AE0E569C-59D6-4CC5-8D7D-54CCD4C6A47F}">
      <dgm:prSet/>
      <dgm:spPr/>
    </dgm:pt>
    <dgm:pt modelId="{B75B2A54-4D06-4AAF-8CE8-B81684F55711}">
      <dgm:prSet phldr="0"/>
      <dgm:spPr/>
      <dgm:t>
        <a:bodyPr/>
        <a:lstStyle/>
        <a:p>
          <a:pPr rtl="0"/>
          <a:r>
            <a:rPr lang="en-US" b="1" u="none">
              <a:latin typeface="Calibri"/>
              <a:cs typeface="Calibri"/>
            </a:rPr>
            <a:t>CONTACT</a:t>
          </a:r>
          <a:r>
            <a:rPr lang="en-US" b="0" u="none">
              <a:latin typeface="Calibri"/>
              <a:cs typeface="Calibri"/>
            </a:rPr>
            <a:t> - (</a:t>
          </a:r>
          <a:r>
            <a:rPr lang="en-US" b="0" u="none" err="1">
              <a:latin typeface="Calibri"/>
              <a:cs typeface="Calibri"/>
            </a:rPr>
            <a:t>AccuRx</a:t>
          </a:r>
          <a:r>
            <a:rPr lang="en-US" b="0" u="none">
              <a:latin typeface="Calibri"/>
              <a:cs typeface="Calibri"/>
            </a:rPr>
            <a:t>) SMS</a:t>
          </a:r>
          <a:r>
            <a:rPr lang="en-US">
              <a:latin typeface="Calibri"/>
              <a:cs typeface="Calibri"/>
            </a:rPr>
            <a:t> invitations sent to patients by member practices to register for OMRON Hypertension Plus app</a:t>
          </a:r>
          <a:endParaRPr lang="en-US"/>
        </a:p>
      </dgm:t>
    </dgm:pt>
    <dgm:pt modelId="{8C4EF31E-A128-424D-902F-1A64C2DFCEF7}" type="parTrans" cxnId="{CB9B66A3-6D7E-4C78-A2A7-2FD11FF773C2}">
      <dgm:prSet/>
      <dgm:spPr/>
    </dgm:pt>
    <dgm:pt modelId="{EAD46C8D-9619-4C3B-8A9D-33EB3545E308}" type="sibTrans" cxnId="{CB9B66A3-6D7E-4C78-A2A7-2FD11FF773C2}">
      <dgm:prSet/>
      <dgm:spPr/>
    </dgm:pt>
    <dgm:pt modelId="{AA5CC23E-AE52-4E72-967E-31B968AF8D31}">
      <dgm:prSet phldr="0"/>
      <dgm:spPr/>
      <dgm:t>
        <a:bodyPr/>
        <a:lstStyle/>
        <a:p>
          <a:pPr rtl="0"/>
          <a:r>
            <a:rPr lang="en-US" b="1" u="none">
              <a:latin typeface="Calibri"/>
              <a:cs typeface="Calibri"/>
            </a:rPr>
            <a:t>COHORT</a:t>
          </a:r>
          <a:r>
            <a:rPr lang="en-US" b="0">
              <a:latin typeface="Calibri"/>
              <a:cs typeface="Calibri"/>
            </a:rPr>
            <a:t> – UCLP search used to identify "Digitally Engaged" patients</a:t>
          </a:r>
          <a:r>
            <a:rPr lang="en-US" b="0" u="none">
              <a:latin typeface="Calibri"/>
              <a:cs typeface="Calibri"/>
            </a:rPr>
            <a:t>, data from searches collated by via </a:t>
          </a:r>
          <a:r>
            <a:rPr lang="en-US" b="0" u="none" err="1">
              <a:latin typeface="Calibri"/>
              <a:cs typeface="Calibri"/>
            </a:rPr>
            <a:t>eMIS</a:t>
          </a:r>
          <a:r>
            <a:rPr lang="en-US" b="0" u="none">
              <a:latin typeface="Calibri"/>
              <a:cs typeface="Calibri"/>
            </a:rPr>
            <a:t> (Harness PCN Administrative team)</a:t>
          </a:r>
          <a:endParaRPr lang="en-US"/>
        </a:p>
      </dgm:t>
    </dgm:pt>
    <dgm:pt modelId="{904352DD-6DFA-4778-99D0-38668C4529E2}" type="parTrans" cxnId="{505BC01C-457D-4A4B-ABA2-A25BCE53080F}">
      <dgm:prSet/>
      <dgm:spPr/>
    </dgm:pt>
    <dgm:pt modelId="{C63D5312-9269-41AC-9788-44014590AC2D}" type="sibTrans" cxnId="{505BC01C-457D-4A4B-ABA2-A25BCE53080F}">
      <dgm:prSet/>
      <dgm:spPr/>
    </dgm:pt>
    <dgm:pt modelId="{15841FEE-0CD2-49F2-A8AC-91D917387A98}" type="pres">
      <dgm:prSet presAssocID="{E12C792E-DD84-454D-8025-B3648B1D50A2}" presName="Name0" presStyleCnt="0">
        <dgm:presLayoutVars>
          <dgm:dir/>
          <dgm:resizeHandles val="exact"/>
        </dgm:presLayoutVars>
      </dgm:prSet>
      <dgm:spPr/>
    </dgm:pt>
    <dgm:pt modelId="{1F50C6E1-1183-4BF1-9017-756D0C235776}" type="pres">
      <dgm:prSet presAssocID="{E12C792E-DD84-454D-8025-B3648B1D50A2}" presName="cycle" presStyleCnt="0"/>
      <dgm:spPr/>
    </dgm:pt>
    <dgm:pt modelId="{95662D14-4DBA-4612-9F1C-532DC248A27E}" type="pres">
      <dgm:prSet presAssocID="{CED9122B-719E-49BE-933C-0897AC753310}" presName="nodeFirstNode" presStyleLbl="node1" presStyleIdx="0" presStyleCnt="6">
        <dgm:presLayoutVars>
          <dgm:bulletEnabled val="1"/>
        </dgm:presLayoutVars>
      </dgm:prSet>
      <dgm:spPr/>
    </dgm:pt>
    <dgm:pt modelId="{AA5FEBC3-0F38-4723-978E-4A98BC7B7A13}" type="pres">
      <dgm:prSet presAssocID="{9E5392EC-0F8B-4C5B-BCF5-26045FDA4875}" presName="sibTransFirstNode" presStyleLbl="bgShp" presStyleIdx="0" presStyleCnt="1"/>
      <dgm:spPr/>
    </dgm:pt>
    <dgm:pt modelId="{988BD1E6-40A0-4C72-95C2-29EF12B3AAE1}" type="pres">
      <dgm:prSet presAssocID="{AA5CC23E-AE52-4E72-967E-31B968AF8D31}" presName="nodeFollowingNodes" presStyleLbl="node1" presStyleIdx="1" presStyleCnt="6">
        <dgm:presLayoutVars>
          <dgm:bulletEnabled val="1"/>
        </dgm:presLayoutVars>
      </dgm:prSet>
      <dgm:spPr/>
    </dgm:pt>
    <dgm:pt modelId="{4C92FAD7-1E4F-442B-894E-DC031995F66F}" type="pres">
      <dgm:prSet presAssocID="{B75B2A54-4D06-4AAF-8CE8-B81684F55711}" presName="nodeFollowingNodes" presStyleLbl="node1" presStyleIdx="2" presStyleCnt="6">
        <dgm:presLayoutVars>
          <dgm:bulletEnabled val="1"/>
        </dgm:presLayoutVars>
      </dgm:prSet>
      <dgm:spPr/>
    </dgm:pt>
    <dgm:pt modelId="{A2382AC6-F263-499B-9707-DC73353DAA8A}" type="pres">
      <dgm:prSet presAssocID="{B5AB6FF1-38E2-4E78-9418-E7891C2A7312}" presName="nodeFollowingNodes" presStyleLbl="node1" presStyleIdx="3" presStyleCnt="6">
        <dgm:presLayoutVars>
          <dgm:bulletEnabled val="1"/>
        </dgm:presLayoutVars>
      </dgm:prSet>
      <dgm:spPr/>
    </dgm:pt>
    <dgm:pt modelId="{A79D239B-D6FD-4DE3-A0DD-48C6DED544B1}" type="pres">
      <dgm:prSet presAssocID="{45BBE8AC-2CDA-421B-A64B-2AA531985137}" presName="nodeFollowingNodes" presStyleLbl="node1" presStyleIdx="4" presStyleCnt="6">
        <dgm:presLayoutVars>
          <dgm:bulletEnabled val="1"/>
        </dgm:presLayoutVars>
      </dgm:prSet>
      <dgm:spPr/>
    </dgm:pt>
    <dgm:pt modelId="{C7F5CE09-D04A-4787-B0A0-B6A56ADA3E98}" type="pres">
      <dgm:prSet presAssocID="{4756DCB8-0595-4615-B0EE-89EC82D9BA17}" presName="nodeFollowingNodes" presStyleLbl="node1" presStyleIdx="5" presStyleCnt="6">
        <dgm:presLayoutVars>
          <dgm:bulletEnabled val="1"/>
        </dgm:presLayoutVars>
      </dgm:prSet>
      <dgm:spPr/>
    </dgm:pt>
  </dgm:ptLst>
  <dgm:cxnLst>
    <dgm:cxn modelId="{505BC01C-457D-4A4B-ABA2-A25BCE53080F}" srcId="{E12C792E-DD84-454D-8025-B3648B1D50A2}" destId="{AA5CC23E-AE52-4E72-967E-31B968AF8D31}" srcOrd="1" destOrd="0" parTransId="{904352DD-6DFA-4778-99D0-38668C4529E2}" sibTransId="{C63D5312-9269-41AC-9788-44014590AC2D}"/>
    <dgm:cxn modelId="{626FF724-C1C7-4F3D-9521-DD7B32380500}" type="presOf" srcId="{9E5392EC-0F8B-4C5B-BCF5-26045FDA4875}" destId="{AA5FEBC3-0F38-4723-978E-4A98BC7B7A13}" srcOrd="0" destOrd="0" presId="urn:microsoft.com/office/officeart/2005/8/layout/cycle3"/>
    <dgm:cxn modelId="{7A625646-7E01-4A9B-BC10-9C1A53D2E6EA}" type="presOf" srcId="{45BBE8AC-2CDA-421B-A64B-2AA531985137}" destId="{A79D239B-D6FD-4DE3-A0DD-48C6DED544B1}" srcOrd="0" destOrd="0" presId="urn:microsoft.com/office/officeart/2005/8/layout/cycle3"/>
    <dgm:cxn modelId="{75000F6A-029F-43F3-B55D-CA04760B21A7}" srcId="{E12C792E-DD84-454D-8025-B3648B1D50A2}" destId="{4756DCB8-0595-4615-B0EE-89EC82D9BA17}" srcOrd="5" destOrd="0" parTransId="{91700000-78BD-4946-B341-8449EB765A6F}" sibTransId="{8EFF990D-644B-4079-A1BC-A4299988E46A}"/>
    <dgm:cxn modelId="{4C47F997-21E8-4168-B774-4A2D052FE7F2}" type="presOf" srcId="{CED9122B-719E-49BE-933C-0897AC753310}" destId="{95662D14-4DBA-4612-9F1C-532DC248A27E}" srcOrd="0" destOrd="0" presId="urn:microsoft.com/office/officeart/2005/8/layout/cycle3"/>
    <dgm:cxn modelId="{AE0E569C-59D6-4CC5-8D7D-54CCD4C6A47F}" srcId="{E12C792E-DD84-454D-8025-B3648B1D50A2}" destId="{45BBE8AC-2CDA-421B-A64B-2AA531985137}" srcOrd="4" destOrd="0" parTransId="{1E57087E-B9A3-4495-8C55-023936B8300E}" sibTransId="{1A0AA549-E4A7-4144-928B-036D4B3BF11F}"/>
    <dgm:cxn modelId="{CB9B66A3-6D7E-4C78-A2A7-2FD11FF773C2}" srcId="{E12C792E-DD84-454D-8025-B3648B1D50A2}" destId="{B75B2A54-4D06-4AAF-8CE8-B81684F55711}" srcOrd="2" destOrd="0" parTransId="{8C4EF31E-A128-424D-902F-1A64C2DFCEF7}" sibTransId="{EAD46C8D-9619-4C3B-8A9D-33EB3545E308}"/>
    <dgm:cxn modelId="{FA64B6B1-949F-4F61-B0ED-27A5796D73AC}" srcId="{E12C792E-DD84-454D-8025-B3648B1D50A2}" destId="{CED9122B-719E-49BE-933C-0897AC753310}" srcOrd="0" destOrd="0" parTransId="{65715049-D0EA-4FD2-872C-66DA377429FF}" sibTransId="{9E5392EC-0F8B-4C5B-BCF5-26045FDA4875}"/>
    <dgm:cxn modelId="{C31C12BF-5004-4875-BC67-381A27B1B0D3}" type="presOf" srcId="{B5AB6FF1-38E2-4E78-9418-E7891C2A7312}" destId="{A2382AC6-F263-499B-9707-DC73353DAA8A}" srcOrd="0" destOrd="0" presId="urn:microsoft.com/office/officeart/2005/8/layout/cycle3"/>
    <dgm:cxn modelId="{0EEBD8DA-FB91-469D-A791-667F9BD65064}" type="presOf" srcId="{AA5CC23E-AE52-4E72-967E-31B968AF8D31}" destId="{988BD1E6-40A0-4C72-95C2-29EF12B3AAE1}" srcOrd="0" destOrd="0" presId="urn:microsoft.com/office/officeart/2005/8/layout/cycle3"/>
    <dgm:cxn modelId="{6FE029F0-40D7-400A-B980-0F283AD16C0B}" type="presOf" srcId="{E12C792E-DD84-454D-8025-B3648B1D50A2}" destId="{15841FEE-0CD2-49F2-A8AC-91D917387A98}" srcOrd="0" destOrd="0" presId="urn:microsoft.com/office/officeart/2005/8/layout/cycle3"/>
    <dgm:cxn modelId="{D89BC8FE-1AC6-4394-940A-FD4C06311AAA}" type="presOf" srcId="{B75B2A54-4D06-4AAF-8CE8-B81684F55711}" destId="{4C92FAD7-1E4F-442B-894E-DC031995F66F}" srcOrd="0" destOrd="0" presId="urn:microsoft.com/office/officeart/2005/8/layout/cycle3"/>
    <dgm:cxn modelId="{941C26FF-202A-4EC2-9DE8-448226FE3684}" type="presOf" srcId="{4756DCB8-0595-4615-B0EE-89EC82D9BA17}" destId="{C7F5CE09-D04A-4787-B0A0-B6A56ADA3E98}" srcOrd="0" destOrd="0" presId="urn:microsoft.com/office/officeart/2005/8/layout/cycle3"/>
    <dgm:cxn modelId="{11964EFF-C557-4E00-B7C3-0E5AD6B2FB1C}" srcId="{E12C792E-DD84-454D-8025-B3648B1D50A2}" destId="{B5AB6FF1-38E2-4E78-9418-E7891C2A7312}" srcOrd="3" destOrd="0" parTransId="{CC970C63-3A73-4FCA-BF01-E8D0E059B49D}" sibTransId="{B3DE4D29-BEC4-433F-8280-6F15DA39B0B3}"/>
    <dgm:cxn modelId="{4D3F0B92-4040-4C51-ACF2-8ED95A44BB5B}" type="presParOf" srcId="{15841FEE-0CD2-49F2-A8AC-91D917387A98}" destId="{1F50C6E1-1183-4BF1-9017-756D0C235776}" srcOrd="0" destOrd="0" presId="urn:microsoft.com/office/officeart/2005/8/layout/cycle3"/>
    <dgm:cxn modelId="{359B84EC-9112-4335-97D1-81CD9E8983A1}" type="presParOf" srcId="{1F50C6E1-1183-4BF1-9017-756D0C235776}" destId="{95662D14-4DBA-4612-9F1C-532DC248A27E}" srcOrd="0" destOrd="0" presId="urn:microsoft.com/office/officeart/2005/8/layout/cycle3"/>
    <dgm:cxn modelId="{1B9E17A1-E884-4296-920C-D491E84D26B3}" type="presParOf" srcId="{1F50C6E1-1183-4BF1-9017-756D0C235776}" destId="{AA5FEBC3-0F38-4723-978E-4A98BC7B7A13}" srcOrd="1" destOrd="0" presId="urn:microsoft.com/office/officeart/2005/8/layout/cycle3"/>
    <dgm:cxn modelId="{2B57E501-F260-4092-9485-935E02DDB887}" type="presParOf" srcId="{1F50C6E1-1183-4BF1-9017-756D0C235776}" destId="{988BD1E6-40A0-4C72-95C2-29EF12B3AAE1}" srcOrd="2" destOrd="0" presId="urn:microsoft.com/office/officeart/2005/8/layout/cycle3"/>
    <dgm:cxn modelId="{8511653A-4332-4B79-9492-85FF7DDB463C}" type="presParOf" srcId="{1F50C6E1-1183-4BF1-9017-756D0C235776}" destId="{4C92FAD7-1E4F-442B-894E-DC031995F66F}" srcOrd="3" destOrd="0" presId="urn:microsoft.com/office/officeart/2005/8/layout/cycle3"/>
    <dgm:cxn modelId="{DED10456-5032-4D93-849B-8382067D1C53}" type="presParOf" srcId="{1F50C6E1-1183-4BF1-9017-756D0C235776}" destId="{A2382AC6-F263-499B-9707-DC73353DAA8A}" srcOrd="4" destOrd="0" presId="urn:microsoft.com/office/officeart/2005/8/layout/cycle3"/>
    <dgm:cxn modelId="{3A3BFA33-E840-46A5-8A56-C7124FE49225}" type="presParOf" srcId="{1F50C6E1-1183-4BF1-9017-756D0C235776}" destId="{A79D239B-D6FD-4DE3-A0DD-48C6DED544B1}" srcOrd="5" destOrd="0" presId="urn:microsoft.com/office/officeart/2005/8/layout/cycle3"/>
    <dgm:cxn modelId="{B867EDFC-71BF-47D7-8C8F-104A955BD9EF}" type="presParOf" srcId="{1F50C6E1-1183-4BF1-9017-756D0C235776}" destId="{C7F5CE09-D04A-4787-B0A0-B6A56ADA3E98}"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C22F62-E645-4214-8C67-E250E6220CBE}" type="doc">
      <dgm:prSet loTypeId="urn:microsoft.com/office/officeart/2005/8/layout/target3" loCatId="relationship" qsTypeId="urn:microsoft.com/office/officeart/2009/2/quickstyle/3d8" qsCatId="3D" csTypeId="urn:microsoft.com/office/officeart/2005/8/colors/colorful1" csCatId="colorful" phldr="1"/>
      <dgm:spPr/>
      <dgm:t>
        <a:bodyPr/>
        <a:lstStyle/>
        <a:p>
          <a:endParaRPr lang="en-US"/>
        </a:p>
      </dgm:t>
    </dgm:pt>
    <dgm:pt modelId="{28AA4D34-D071-4482-887B-F5A062A657F8}">
      <dgm:prSet/>
      <dgm:spPr/>
      <dgm:t>
        <a:bodyPr/>
        <a:lstStyle/>
        <a:p>
          <a:pPr rtl="0"/>
          <a:r>
            <a:rPr lang="en-US" b="1"/>
            <a:t>Identify</a:t>
          </a:r>
          <a:r>
            <a:rPr lang="en-US"/>
            <a:t> recall list – UCLP searches, Diabetic off target, Amlodipine without </a:t>
          </a:r>
          <a:r>
            <a:rPr lang="en-US" err="1"/>
            <a:t>Dx</a:t>
          </a:r>
          <a:endParaRPr lang="en-GB"/>
        </a:p>
      </dgm:t>
    </dgm:pt>
    <dgm:pt modelId="{BC5799AD-A78E-4F85-9F2A-BD24F7A36555}" type="parTrans" cxnId="{0B3C1A38-3E28-44A8-80D7-9A85750778F4}">
      <dgm:prSet/>
      <dgm:spPr/>
      <dgm:t>
        <a:bodyPr/>
        <a:lstStyle/>
        <a:p>
          <a:endParaRPr lang="en-US"/>
        </a:p>
      </dgm:t>
    </dgm:pt>
    <dgm:pt modelId="{1E123434-A141-4EE5-8C29-32D34CC7B575}" type="sibTrans" cxnId="{0B3C1A38-3E28-44A8-80D7-9A85750778F4}">
      <dgm:prSet/>
      <dgm:spPr/>
      <dgm:t>
        <a:bodyPr/>
        <a:lstStyle/>
        <a:p>
          <a:endParaRPr lang="en-US"/>
        </a:p>
      </dgm:t>
    </dgm:pt>
    <dgm:pt modelId="{6D1A9150-E5A4-4AE9-8417-6571FAE4A2AE}">
      <dgm:prSet/>
      <dgm:spPr/>
      <dgm:t>
        <a:bodyPr/>
        <a:lstStyle/>
        <a:p>
          <a:pPr rtl="0"/>
          <a:r>
            <a:rPr lang="en-US"/>
            <a:t>Get </a:t>
          </a:r>
          <a:r>
            <a:rPr lang="en-US" b="1"/>
            <a:t>Accurate</a:t>
          </a:r>
          <a:r>
            <a:rPr lang="en-US"/>
            <a:t> BPs – </a:t>
          </a:r>
          <a:r>
            <a:rPr lang="en-US" err="1"/>
            <a:t>BP@Home</a:t>
          </a:r>
          <a:r>
            <a:rPr lang="en-US"/>
            <a:t>, Omron, </a:t>
          </a:r>
          <a:r>
            <a:rPr lang="en-US" err="1"/>
            <a:t>Accurx</a:t>
          </a:r>
          <a:r>
            <a:rPr lang="en-US"/>
            <a:t>, Pharmacy &amp; Walk-in.</a:t>
          </a:r>
          <a:endParaRPr lang="en-GB"/>
        </a:p>
      </dgm:t>
    </dgm:pt>
    <dgm:pt modelId="{28B02ACB-9992-4669-9880-C605B87A9946}" type="parTrans" cxnId="{ADBD40AE-AEE7-4FBF-98D8-B6F226FF88D5}">
      <dgm:prSet/>
      <dgm:spPr/>
      <dgm:t>
        <a:bodyPr/>
        <a:lstStyle/>
        <a:p>
          <a:endParaRPr lang="en-US"/>
        </a:p>
      </dgm:t>
    </dgm:pt>
    <dgm:pt modelId="{A5A912C7-F1A8-4658-855E-5068EC130461}" type="sibTrans" cxnId="{ADBD40AE-AEE7-4FBF-98D8-B6F226FF88D5}">
      <dgm:prSet/>
      <dgm:spPr/>
      <dgm:t>
        <a:bodyPr/>
        <a:lstStyle/>
        <a:p>
          <a:endParaRPr lang="en-US"/>
        </a:p>
      </dgm:t>
    </dgm:pt>
    <dgm:pt modelId="{C13FB552-2AF0-4799-BD65-EDEC47F70641}">
      <dgm:prSet/>
      <dgm:spPr/>
      <dgm:t>
        <a:bodyPr/>
        <a:lstStyle/>
        <a:p>
          <a:pPr rtl="0"/>
          <a:r>
            <a:rPr lang="en-US"/>
            <a:t>Get these to </a:t>
          </a:r>
          <a:r>
            <a:rPr lang="en-US" b="1"/>
            <a:t>Target</a:t>
          </a:r>
          <a:r>
            <a:rPr lang="en-US"/>
            <a:t> – workflow &amp; extra staffing to </a:t>
          </a:r>
          <a:r>
            <a:rPr lang="en-US" b="1"/>
            <a:t>Monitor</a:t>
          </a:r>
          <a:endParaRPr lang="en-GB" b="1"/>
        </a:p>
      </dgm:t>
    </dgm:pt>
    <dgm:pt modelId="{168F22E8-087A-4E3D-9C63-24CE83E23192}" type="parTrans" cxnId="{B05830AE-A9DB-4FE7-B065-D9C6920E2196}">
      <dgm:prSet/>
      <dgm:spPr/>
      <dgm:t>
        <a:bodyPr/>
        <a:lstStyle/>
        <a:p>
          <a:endParaRPr lang="en-US"/>
        </a:p>
      </dgm:t>
    </dgm:pt>
    <dgm:pt modelId="{971445EB-DB5C-424E-BF0A-68B9B6C02C90}" type="sibTrans" cxnId="{B05830AE-A9DB-4FE7-B065-D9C6920E2196}">
      <dgm:prSet/>
      <dgm:spPr/>
      <dgm:t>
        <a:bodyPr/>
        <a:lstStyle/>
        <a:p>
          <a:endParaRPr lang="en-US"/>
        </a:p>
      </dgm:t>
    </dgm:pt>
    <dgm:pt modelId="{A4EE4361-38F4-4130-AB25-EFE180DC427C}">
      <dgm:prSet/>
      <dgm:spPr>
        <a:solidFill>
          <a:schemeClr val="lt1">
            <a:hueOff val="0"/>
            <a:satOff val="0"/>
            <a:lumOff val="0"/>
            <a:alpha val="99000"/>
          </a:schemeClr>
        </a:solidFill>
      </dgm:spPr>
      <dgm:t>
        <a:bodyPr/>
        <a:lstStyle/>
        <a:p>
          <a:pPr rtl="0"/>
          <a:r>
            <a:rPr lang="en-US" b="0"/>
            <a:t>Expert prompt</a:t>
          </a:r>
          <a:r>
            <a:rPr lang="en-US" b="1"/>
            <a:t> MDT</a:t>
          </a:r>
          <a:r>
            <a:rPr lang="en-US" b="0"/>
            <a:t> for </a:t>
          </a:r>
          <a:r>
            <a:rPr lang="en-US" b="1"/>
            <a:t>decisions</a:t>
          </a:r>
          <a:r>
            <a:rPr lang="en-US"/>
            <a:t> for tricky cases within </a:t>
          </a:r>
          <a:r>
            <a:rPr lang="en-US" err="1"/>
            <a:t>eHub</a:t>
          </a:r>
          <a:r>
            <a:rPr lang="en-US"/>
            <a:t>, </a:t>
          </a:r>
          <a:r>
            <a:rPr lang="en-US" err="1"/>
            <a:t>incl</a:t>
          </a:r>
          <a:r>
            <a:rPr lang="en-US"/>
            <a:t> ABPMs</a:t>
          </a:r>
          <a:endParaRPr lang="en-GB"/>
        </a:p>
      </dgm:t>
    </dgm:pt>
    <dgm:pt modelId="{C6230832-29C4-4E68-9869-954FE074EE96}" type="parTrans" cxnId="{133C8F2C-3C91-4ACD-9D5C-F205C8B7495E}">
      <dgm:prSet/>
      <dgm:spPr/>
      <dgm:t>
        <a:bodyPr/>
        <a:lstStyle/>
        <a:p>
          <a:endParaRPr lang="en-US"/>
        </a:p>
      </dgm:t>
    </dgm:pt>
    <dgm:pt modelId="{2B8C401A-5724-45EE-A1F6-A2EF110033FF}" type="sibTrans" cxnId="{133C8F2C-3C91-4ACD-9D5C-F205C8B7495E}">
      <dgm:prSet/>
      <dgm:spPr/>
      <dgm:t>
        <a:bodyPr/>
        <a:lstStyle/>
        <a:p>
          <a:endParaRPr lang="en-US"/>
        </a:p>
      </dgm:t>
    </dgm:pt>
    <dgm:pt modelId="{AADF247E-4A2C-416C-AD9B-6CE350C3A8B6}">
      <dgm:prSet/>
      <dgm:spPr/>
      <dgm:t>
        <a:bodyPr/>
        <a:lstStyle/>
        <a:p>
          <a:pPr rtl="0"/>
          <a:r>
            <a:rPr lang="en-US"/>
            <a:t>Community </a:t>
          </a:r>
          <a:r>
            <a:rPr lang="en-US" b="1"/>
            <a:t>Outreach</a:t>
          </a:r>
          <a:r>
            <a:rPr lang="en-US"/>
            <a:t> to case find and address under-served parts of our population</a:t>
          </a:r>
          <a:endParaRPr lang="en-GB"/>
        </a:p>
      </dgm:t>
    </dgm:pt>
    <dgm:pt modelId="{18402B48-D256-4183-AC89-E5620FB67F70}" type="parTrans" cxnId="{358B797D-BC82-4807-A8A7-CF9BAFC9192B}">
      <dgm:prSet/>
      <dgm:spPr/>
      <dgm:t>
        <a:bodyPr/>
        <a:lstStyle/>
        <a:p>
          <a:endParaRPr lang="en-US"/>
        </a:p>
      </dgm:t>
    </dgm:pt>
    <dgm:pt modelId="{848F6565-B6BE-4E45-A045-72F0687D96AF}" type="sibTrans" cxnId="{358B797D-BC82-4807-A8A7-CF9BAFC9192B}">
      <dgm:prSet/>
      <dgm:spPr/>
      <dgm:t>
        <a:bodyPr/>
        <a:lstStyle/>
        <a:p>
          <a:endParaRPr lang="en-US"/>
        </a:p>
      </dgm:t>
    </dgm:pt>
    <dgm:pt modelId="{53274539-D0C5-4754-AA27-E7FA58FC38A3}" type="pres">
      <dgm:prSet presAssocID="{5CC22F62-E645-4214-8C67-E250E6220CBE}" presName="Name0" presStyleCnt="0">
        <dgm:presLayoutVars>
          <dgm:chMax val="7"/>
          <dgm:dir/>
          <dgm:animLvl val="lvl"/>
          <dgm:resizeHandles val="exact"/>
        </dgm:presLayoutVars>
      </dgm:prSet>
      <dgm:spPr/>
    </dgm:pt>
    <dgm:pt modelId="{88550822-7F22-43BA-943A-78ED2C71213B}" type="pres">
      <dgm:prSet presAssocID="{28AA4D34-D071-4482-887B-F5A062A657F8}" presName="circle1" presStyleLbl="node1" presStyleIdx="0" presStyleCnt="5"/>
      <dgm:spPr/>
    </dgm:pt>
    <dgm:pt modelId="{66BB6672-DC18-4C5D-828A-25E399682F79}" type="pres">
      <dgm:prSet presAssocID="{28AA4D34-D071-4482-887B-F5A062A657F8}" presName="space" presStyleCnt="0"/>
      <dgm:spPr/>
    </dgm:pt>
    <dgm:pt modelId="{5184CE8F-A0E5-4A6E-883D-CE418CE48C3D}" type="pres">
      <dgm:prSet presAssocID="{28AA4D34-D071-4482-887B-F5A062A657F8}" presName="rect1" presStyleLbl="alignAcc1" presStyleIdx="0" presStyleCnt="5"/>
      <dgm:spPr/>
    </dgm:pt>
    <dgm:pt modelId="{7A8A65D8-8A2B-4C79-BCD8-9A2B175FCBD1}" type="pres">
      <dgm:prSet presAssocID="{6D1A9150-E5A4-4AE9-8417-6571FAE4A2AE}" presName="vertSpace2" presStyleLbl="node1" presStyleIdx="0" presStyleCnt="5"/>
      <dgm:spPr/>
    </dgm:pt>
    <dgm:pt modelId="{3D7BF8C9-3444-44D5-8D74-8D26D4D03B3E}" type="pres">
      <dgm:prSet presAssocID="{6D1A9150-E5A4-4AE9-8417-6571FAE4A2AE}" presName="circle2" presStyleLbl="node1" presStyleIdx="1" presStyleCnt="5"/>
      <dgm:spPr/>
    </dgm:pt>
    <dgm:pt modelId="{72EBB376-C7AB-4F8C-9299-66A1BE3C05FE}" type="pres">
      <dgm:prSet presAssocID="{6D1A9150-E5A4-4AE9-8417-6571FAE4A2AE}" presName="rect2" presStyleLbl="alignAcc1" presStyleIdx="1" presStyleCnt="5"/>
      <dgm:spPr/>
    </dgm:pt>
    <dgm:pt modelId="{35B003C4-577B-4017-AEC3-C14816DE0DD0}" type="pres">
      <dgm:prSet presAssocID="{C13FB552-2AF0-4799-BD65-EDEC47F70641}" presName="vertSpace3" presStyleLbl="node1" presStyleIdx="1" presStyleCnt="5"/>
      <dgm:spPr/>
    </dgm:pt>
    <dgm:pt modelId="{927FC371-CA35-44AA-904C-AF49F6A08E38}" type="pres">
      <dgm:prSet presAssocID="{C13FB552-2AF0-4799-BD65-EDEC47F70641}" presName="circle3" presStyleLbl="node1" presStyleIdx="2" presStyleCnt="5"/>
      <dgm:spPr/>
    </dgm:pt>
    <dgm:pt modelId="{5E22E0E1-6123-4B1E-A219-835E439F7C27}" type="pres">
      <dgm:prSet presAssocID="{C13FB552-2AF0-4799-BD65-EDEC47F70641}" presName="rect3" presStyleLbl="alignAcc1" presStyleIdx="2" presStyleCnt="5"/>
      <dgm:spPr/>
    </dgm:pt>
    <dgm:pt modelId="{22FCDD8C-CC1A-4AC5-A41E-0044E26CCE89}" type="pres">
      <dgm:prSet presAssocID="{A4EE4361-38F4-4130-AB25-EFE180DC427C}" presName="vertSpace4" presStyleLbl="node1" presStyleIdx="2" presStyleCnt="5"/>
      <dgm:spPr/>
    </dgm:pt>
    <dgm:pt modelId="{2E80CDD6-F788-409F-B10E-5A67206E4F6D}" type="pres">
      <dgm:prSet presAssocID="{A4EE4361-38F4-4130-AB25-EFE180DC427C}" presName="circle4" presStyleLbl="node1" presStyleIdx="3" presStyleCnt="5"/>
      <dgm:spPr/>
    </dgm:pt>
    <dgm:pt modelId="{076FF14E-7EE9-48DB-BE56-44ADB32BC519}" type="pres">
      <dgm:prSet presAssocID="{A4EE4361-38F4-4130-AB25-EFE180DC427C}" presName="rect4" presStyleLbl="alignAcc1" presStyleIdx="3" presStyleCnt="5"/>
      <dgm:spPr/>
    </dgm:pt>
    <dgm:pt modelId="{9CC68E7F-C13C-4BFC-B1C2-38BA098C88DC}" type="pres">
      <dgm:prSet presAssocID="{AADF247E-4A2C-416C-AD9B-6CE350C3A8B6}" presName="vertSpace5" presStyleLbl="node1" presStyleIdx="3" presStyleCnt="5"/>
      <dgm:spPr/>
    </dgm:pt>
    <dgm:pt modelId="{06885DC3-03A1-409B-BDC1-3FC1948E9D17}" type="pres">
      <dgm:prSet presAssocID="{AADF247E-4A2C-416C-AD9B-6CE350C3A8B6}" presName="circle5" presStyleLbl="node1" presStyleIdx="4" presStyleCnt="5"/>
      <dgm:spPr/>
    </dgm:pt>
    <dgm:pt modelId="{3F5472DC-5EF4-4FE1-B320-A1F69751FCA0}" type="pres">
      <dgm:prSet presAssocID="{AADF247E-4A2C-416C-AD9B-6CE350C3A8B6}" presName="rect5" presStyleLbl="alignAcc1" presStyleIdx="4" presStyleCnt="5"/>
      <dgm:spPr/>
    </dgm:pt>
    <dgm:pt modelId="{DE0C07AD-ED8E-49BC-BC02-F1C2E180B2E0}" type="pres">
      <dgm:prSet presAssocID="{28AA4D34-D071-4482-887B-F5A062A657F8}" presName="rect1ParTxNoCh" presStyleLbl="alignAcc1" presStyleIdx="4" presStyleCnt="5">
        <dgm:presLayoutVars>
          <dgm:chMax val="1"/>
          <dgm:bulletEnabled val="1"/>
        </dgm:presLayoutVars>
      </dgm:prSet>
      <dgm:spPr/>
    </dgm:pt>
    <dgm:pt modelId="{A72E084D-CA8F-4E48-908B-24AE3CD499B1}" type="pres">
      <dgm:prSet presAssocID="{6D1A9150-E5A4-4AE9-8417-6571FAE4A2AE}" presName="rect2ParTxNoCh" presStyleLbl="alignAcc1" presStyleIdx="4" presStyleCnt="5">
        <dgm:presLayoutVars>
          <dgm:chMax val="1"/>
          <dgm:bulletEnabled val="1"/>
        </dgm:presLayoutVars>
      </dgm:prSet>
      <dgm:spPr/>
    </dgm:pt>
    <dgm:pt modelId="{FDBFBCAB-5BE5-4E4E-98F9-71D63F01326F}" type="pres">
      <dgm:prSet presAssocID="{C13FB552-2AF0-4799-BD65-EDEC47F70641}" presName="rect3ParTxNoCh" presStyleLbl="alignAcc1" presStyleIdx="4" presStyleCnt="5">
        <dgm:presLayoutVars>
          <dgm:chMax val="1"/>
          <dgm:bulletEnabled val="1"/>
        </dgm:presLayoutVars>
      </dgm:prSet>
      <dgm:spPr/>
    </dgm:pt>
    <dgm:pt modelId="{8F9641F4-418D-4D97-A022-DDB704A3D2AE}" type="pres">
      <dgm:prSet presAssocID="{A4EE4361-38F4-4130-AB25-EFE180DC427C}" presName="rect4ParTxNoCh" presStyleLbl="alignAcc1" presStyleIdx="4" presStyleCnt="5">
        <dgm:presLayoutVars>
          <dgm:chMax val="1"/>
          <dgm:bulletEnabled val="1"/>
        </dgm:presLayoutVars>
      </dgm:prSet>
      <dgm:spPr/>
    </dgm:pt>
    <dgm:pt modelId="{086C89BE-C022-487A-A26C-825D616BAD62}" type="pres">
      <dgm:prSet presAssocID="{AADF247E-4A2C-416C-AD9B-6CE350C3A8B6}" presName="rect5ParTxNoCh" presStyleLbl="alignAcc1" presStyleIdx="4" presStyleCnt="5">
        <dgm:presLayoutVars>
          <dgm:chMax val="1"/>
          <dgm:bulletEnabled val="1"/>
        </dgm:presLayoutVars>
      </dgm:prSet>
      <dgm:spPr/>
    </dgm:pt>
  </dgm:ptLst>
  <dgm:cxnLst>
    <dgm:cxn modelId="{3C54DB08-FA6D-48DB-B548-50F5D18DD0D6}" type="presOf" srcId="{AADF247E-4A2C-416C-AD9B-6CE350C3A8B6}" destId="{3F5472DC-5EF4-4FE1-B320-A1F69751FCA0}" srcOrd="0" destOrd="0" presId="urn:microsoft.com/office/officeart/2005/8/layout/target3"/>
    <dgm:cxn modelId="{BAF9500C-C1CD-475B-AC97-FBC0CE08CEA4}" type="presOf" srcId="{28AA4D34-D071-4482-887B-F5A062A657F8}" destId="{DE0C07AD-ED8E-49BC-BC02-F1C2E180B2E0}" srcOrd="1" destOrd="0" presId="urn:microsoft.com/office/officeart/2005/8/layout/target3"/>
    <dgm:cxn modelId="{B83F2A2A-39E4-4D49-8CDF-842F68EFF947}" type="presOf" srcId="{5CC22F62-E645-4214-8C67-E250E6220CBE}" destId="{53274539-D0C5-4754-AA27-E7FA58FC38A3}" srcOrd="0" destOrd="0" presId="urn:microsoft.com/office/officeart/2005/8/layout/target3"/>
    <dgm:cxn modelId="{133C8F2C-3C91-4ACD-9D5C-F205C8B7495E}" srcId="{5CC22F62-E645-4214-8C67-E250E6220CBE}" destId="{A4EE4361-38F4-4130-AB25-EFE180DC427C}" srcOrd="3" destOrd="0" parTransId="{C6230832-29C4-4E68-9869-954FE074EE96}" sibTransId="{2B8C401A-5724-45EE-A1F6-A2EF110033FF}"/>
    <dgm:cxn modelId="{0B3C1A38-3E28-44A8-80D7-9A85750778F4}" srcId="{5CC22F62-E645-4214-8C67-E250E6220CBE}" destId="{28AA4D34-D071-4482-887B-F5A062A657F8}" srcOrd="0" destOrd="0" parTransId="{BC5799AD-A78E-4F85-9F2A-BD24F7A36555}" sibTransId="{1E123434-A141-4EE5-8C29-32D34CC7B575}"/>
    <dgm:cxn modelId="{6645683A-A558-449C-8F31-E9C820A3061F}" type="presOf" srcId="{AADF247E-4A2C-416C-AD9B-6CE350C3A8B6}" destId="{086C89BE-C022-487A-A26C-825D616BAD62}" srcOrd="1" destOrd="0" presId="urn:microsoft.com/office/officeart/2005/8/layout/target3"/>
    <dgm:cxn modelId="{358B797D-BC82-4807-A8A7-CF9BAFC9192B}" srcId="{5CC22F62-E645-4214-8C67-E250E6220CBE}" destId="{AADF247E-4A2C-416C-AD9B-6CE350C3A8B6}" srcOrd="4" destOrd="0" parTransId="{18402B48-D256-4183-AC89-E5620FB67F70}" sibTransId="{848F6565-B6BE-4E45-A045-72F0687D96AF}"/>
    <dgm:cxn modelId="{5A86439F-C7B0-4A94-9678-5877E10275F9}" type="presOf" srcId="{28AA4D34-D071-4482-887B-F5A062A657F8}" destId="{5184CE8F-A0E5-4A6E-883D-CE418CE48C3D}" srcOrd="0" destOrd="0" presId="urn:microsoft.com/office/officeart/2005/8/layout/target3"/>
    <dgm:cxn modelId="{B05830AE-A9DB-4FE7-B065-D9C6920E2196}" srcId="{5CC22F62-E645-4214-8C67-E250E6220CBE}" destId="{C13FB552-2AF0-4799-BD65-EDEC47F70641}" srcOrd="2" destOrd="0" parTransId="{168F22E8-087A-4E3D-9C63-24CE83E23192}" sibTransId="{971445EB-DB5C-424E-BF0A-68B9B6C02C90}"/>
    <dgm:cxn modelId="{ADBD40AE-AEE7-4FBF-98D8-B6F226FF88D5}" srcId="{5CC22F62-E645-4214-8C67-E250E6220CBE}" destId="{6D1A9150-E5A4-4AE9-8417-6571FAE4A2AE}" srcOrd="1" destOrd="0" parTransId="{28B02ACB-9992-4669-9880-C605B87A9946}" sibTransId="{A5A912C7-F1A8-4658-855E-5068EC130461}"/>
    <dgm:cxn modelId="{AF865BB5-C86C-49F0-8A82-1C026E50A17A}" type="presOf" srcId="{C13FB552-2AF0-4799-BD65-EDEC47F70641}" destId="{FDBFBCAB-5BE5-4E4E-98F9-71D63F01326F}" srcOrd="1" destOrd="0" presId="urn:microsoft.com/office/officeart/2005/8/layout/target3"/>
    <dgm:cxn modelId="{AA56A8BC-E5BC-4966-9698-23D96CA31621}" type="presOf" srcId="{A4EE4361-38F4-4130-AB25-EFE180DC427C}" destId="{8F9641F4-418D-4D97-A022-DDB704A3D2AE}" srcOrd="1" destOrd="0" presId="urn:microsoft.com/office/officeart/2005/8/layout/target3"/>
    <dgm:cxn modelId="{C7773DD7-03C0-406C-979C-611E44DB4331}" type="presOf" srcId="{6D1A9150-E5A4-4AE9-8417-6571FAE4A2AE}" destId="{72EBB376-C7AB-4F8C-9299-66A1BE3C05FE}" srcOrd="0" destOrd="0" presId="urn:microsoft.com/office/officeart/2005/8/layout/target3"/>
    <dgm:cxn modelId="{72172AE5-5E04-4C05-94AE-505ADF379580}" type="presOf" srcId="{6D1A9150-E5A4-4AE9-8417-6571FAE4A2AE}" destId="{A72E084D-CA8F-4E48-908B-24AE3CD499B1}" srcOrd="1" destOrd="0" presId="urn:microsoft.com/office/officeart/2005/8/layout/target3"/>
    <dgm:cxn modelId="{47B217E9-B1DA-49F4-93D8-6BB3164DA624}" type="presOf" srcId="{A4EE4361-38F4-4130-AB25-EFE180DC427C}" destId="{076FF14E-7EE9-48DB-BE56-44ADB32BC519}" srcOrd="0" destOrd="0" presId="urn:microsoft.com/office/officeart/2005/8/layout/target3"/>
    <dgm:cxn modelId="{6C192EEF-3DFE-413C-B424-A9461F1AC493}" type="presOf" srcId="{C13FB552-2AF0-4799-BD65-EDEC47F70641}" destId="{5E22E0E1-6123-4B1E-A219-835E439F7C27}" srcOrd="0" destOrd="0" presId="urn:microsoft.com/office/officeart/2005/8/layout/target3"/>
    <dgm:cxn modelId="{59A72FDD-2ADA-4AD4-B6B5-FDDC2D6094B1}" type="presParOf" srcId="{53274539-D0C5-4754-AA27-E7FA58FC38A3}" destId="{88550822-7F22-43BA-943A-78ED2C71213B}" srcOrd="0" destOrd="0" presId="urn:microsoft.com/office/officeart/2005/8/layout/target3"/>
    <dgm:cxn modelId="{74DA6C1A-D2CF-4BA2-9936-453E833A9595}" type="presParOf" srcId="{53274539-D0C5-4754-AA27-E7FA58FC38A3}" destId="{66BB6672-DC18-4C5D-828A-25E399682F79}" srcOrd="1" destOrd="0" presId="urn:microsoft.com/office/officeart/2005/8/layout/target3"/>
    <dgm:cxn modelId="{CD4FC016-7AED-4FB3-861A-F68B1D0DFAD3}" type="presParOf" srcId="{53274539-D0C5-4754-AA27-E7FA58FC38A3}" destId="{5184CE8F-A0E5-4A6E-883D-CE418CE48C3D}" srcOrd="2" destOrd="0" presId="urn:microsoft.com/office/officeart/2005/8/layout/target3"/>
    <dgm:cxn modelId="{5A61A022-8423-4994-A604-0BFC6742D9E9}" type="presParOf" srcId="{53274539-D0C5-4754-AA27-E7FA58FC38A3}" destId="{7A8A65D8-8A2B-4C79-BCD8-9A2B175FCBD1}" srcOrd="3" destOrd="0" presId="urn:microsoft.com/office/officeart/2005/8/layout/target3"/>
    <dgm:cxn modelId="{0A80F9A2-DA73-4A34-87C7-0137C6B2E846}" type="presParOf" srcId="{53274539-D0C5-4754-AA27-E7FA58FC38A3}" destId="{3D7BF8C9-3444-44D5-8D74-8D26D4D03B3E}" srcOrd="4" destOrd="0" presId="urn:microsoft.com/office/officeart/2005/8/layout/target3"/>
    <dgm:cxn modelId="{6D276E82-3BEF-4645-9B4C-3A7D06DBA2A4}" type="presParOf" srcId="{53274539-D0C5-4754-AA27-E7FA58FC38A3}" destId="{72EBB376-C7AB-4F8C-9299-66A1BE3C05FE}" srcOrd="5" destOrd="0" presId="urn:microsoft.com/office/officeart/2005/8/layout/target3"/>
    <dgm:cxn modelId="{28D97C66-E4D3-486C-B32C-2B2A1F64C0A6}" type="presParOf" srcId="{53274539-D0C5-4754-AA27-E7FA58FC38A3}" destId="{35B003C4-577B-4017-AEC3-C14816DE0DD0}" srcOrd="6" destOrd="0" presId="urn:microsoft.com/office/officeart/2005/8/layout/target3"/>
    <dgm:cxn modelId="{673A50A4-4104-4F26-8C0B-EA5E693CF47E}" type="presParOf" srcId="{53274539-D0C5-4754-AA27-E7FA58FC38A3}" destId="{927FC371-CA35-44AA-904C-AF49F6A08E38}" srcOrd="7" destOrd="0" presId="urn:microsoft.com/office/officeart/2005/8/layout/target3"/>
    <dgm:cxn modelId="{52EB3C85-7646-4924-8B4B-552E389124E0}" type="presParOf" srcId="{53274539-D0C5-4754-AA27-E7FA58FC38A3}" destId="{5E22E0E1-6123-4B1E-A219-835E439F7C27}" srcOrd="8" destOrd="0" presId="urn:microsoft.com/office/officeart/2005/8/layout/target3"/>
    <dgm:cxn modelId="{C8626749-F26E-4D56-9C68-D74345FEDE08}" type="presParOf" srcId="{53274539-D0C5-4754-AA27-E7FA58FC38A3}" destId="{22FCDD8C-CC1A-4AC5-A41E-0044E26CCE89}" srcOrd="9" destOrd="0" presId="urn:microsoft.com/office/officeart/2005/8/layout/target3"/>
    <dgm:cxn modelId="{FFC396CB-98BB-47EA-AEBF-329DDCF36313}" type="presParOf" srcId="{53274539-D0C5-4754-AA27-E7FA58FC38A3}" destId="{2E80CDD6-F788-409F-B10E-5A67206E4F6D}" srcOrd="10" destOrd="0" presId="urn:microsoft.com/office/officeart/2005/8/layout/target3"/>
    <dgm:cxn modelId="{5DEDC7E7-3784-415B-9A53-9D2169F668CE}" type="presParOf" srcId="{53274539-D0C5-4754-AA27-E7FA58FC38A3}" destId="{076FF14E-7EE9-48DB-BE56-44ADB32BC519}" srcOrd="11" destOrd="0" presId="urn:microsoft.com/office/officeart/2005/8/layout/target3"/>
    <dgm:cxn modelId="{2E6CC550-D84F-4960-95D0-930C1FF4D866}" type="presParOf" srcId="{53274539-D0C5-4754-AA27-E7FA58FC38A3}" destId="{9CC68E7F-C13C-4BFC-B1C2-38BA098C88DC}" srcOrd="12" destOrd="0" presId="urn:microsoft.com/office/officeart/2005/8/layout/target3"/>
    <dgm:cxn modelId="{989BFAFC-7012-4E3D-B66D-45934BA6D90D}" type="presParOf" srcId="{53274539-D0C5-4754-AA27-E7FA58FC38A3}" destId="{06885DC3-03A1-409B-BDC1-3FC1948E9D17}" srcOrd="13" destOrd="0" presId="urn:microsoft.com/office/officeart/2005/8/layout/target3"/>
    <dgm:cxn modelId="{0FBCB7EA-AE7F-41DC-B943-B721DE8C117E}" type="presParOf" srcId="{53274539-D0C5-4754-AA27-E7FA58FC38A3}" destId="{3F5472DC-5EF4-4FE1-B320-A1F69751FCA0}" srcOrd="14" destOrd="0" presId="urn:microsoft.com/office/officeart/2005/8/layout/target3"/>
    <dgm:cxn modelId="{8C6EC610-2497-4F0C-ABB6-82FADA7387E4}" type="presParOf" srcId="{53274539-D0C5-4754-AA27-E7FA58FC38A3}" destId="{DE0C07AD-ED8E-49BC-BC02-F1C2E180B2E0}" srcOrd="15" destOrd="0" presId="urn:microsoft.com/office/officeart/2005/8/layout/target3"/>
    <dgm:cxn modelId="{98A48FB1-2A7B-4C4C-8EDC-D88029E284A6}" type="presParOf" srcId="{53274539-D0C5-4754-AA27-E7FA58FC38A3}" destId="{A72E084D-CA8F-4E48-908B-24AE3CD499B1}" srcOrd="16" destOrd="0" presId="urn:microsoft.com/office/officeart/2005/8/layout/target3"/>
    <dgm:cxn modelId="{75440193-969A-4506-B5EF-57013EC0E60A}" type="presParOf" srcId="{53274539-D0C5-4754-AA27-E7FA58FC38A3}" destId="{FDBFBCAB-5BE5-4E4E-98F9-71D63F01326F}" srcOrd="17" destOrd="0" presId="urn:microsoft.com/office/officeart/2005/8/layout/target3"/>
    <dgm:cxn modelId="{84FF8122-629D-4AD3-9A84-4B2E1EAE9C0A}" type="presParOf" srcId="{53274539-D0C5-4754-AA27-E7FA58FC38A3}" destId="{8F9641F4-418D-4D97-A022-DDB704A3D2AE}" srcOrd="18" destOrd="0" presId="urn:microsoft.com/office/officeart/2005/8/layout/target3"/>
    <dgm:cxn modelId="{235B7871-74CD-41FA-ADE1-B811720538CB}" type="presParOf" srcId="{53274539-D0C5-4754-AA27-E7FA58FC38A3}" destId="{086C89BE-C022-487A-A26C-825D616BAD62}"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B1A486-5F72-4C81-92F6-27CC3ADC81E6}" type="doc">
      <dgm:prSet loTypeId="urn:microsoft.com/office/officeart/2005/8/layout/hList7" loCatId="list" qsTypeId="urn:microsoft.com/office/officeart/2005/8/quickstyle/3d7" qsCatId="3D" csTypeId="urn:microsoft.com/office/officeart/2005/8/colors/colorful1" csCatId="colorful" phldr="1"/>
      <dgm:spPr/>
      <dgm:t>
        <a:bodyPr/>
        <a:lstStyle/>
        <a:p>
          <a:endParaRPr lang="en-US"/>
        </a:p>
      </dgm:t>
    </dgm:pt>
    <dgm:pt modelId="{470C4EE8-E438-4053-A784-49838329BE7E}">
      <dgm:prSet/>
      <dgm:spPr/>
      <dgm:t>
        <a:bodyPr/>
        <a:lstStyle/>
        <a:p>
          <a:pPr rtl="0"/>
          <a:r>
            <a:rPr lang="en-GB"/>
            <a:t>Neil Chapman – Consultant Expert</a:t>
          </a:r>
        </a:p>
      </dgm:t>
    </dgm:pt>
    <dgm:pt modelId="{F8B6C381-BF1F-4712-AB48-44B463FA0303}" type="parTrans" cxnId="{2C7EF14C-2780-4A7C-BE12-FD7098A4B741}">
      <dgm:prSet/>
      <dgm:spPr/>
      <dgm:t>
        <a:bodyPr/>
        <a:lstStyle/>
        <a:p>
          <a:endParaRPr lang="en-US"/>
        </a:p>
      </dgm:t>
    </dgm:pt>
    <dgm:pt modelId="{57487DA4-8651-4D09-81B2-6377F91136F9}" type="sibTrans" cxnId="{2C7EF14C-2780-4A7C-BE12-FD7098A4B741}">
      <dgm:prSet/>
      <dgm:spPr/>
      <dgm:t>
        <a:bodyPr/>
        <a:lstStyle/>
        <a:p>
          <a:endParaRPr lang="en-US"/>
        </a:p>
      </dgm:t>
    </dgm:pt>
    <dgm:pt modelId="{62C18C15-CD78-4A48-B5CA-25240EAF07E8}">
      <dgm:prSet/>
      <dgm:spPr/>
      <dgm:t>
        <a:bodyPr/>
        <a:lstStyle/>
        <a:p>
          <a:pPr rtl="0"/>
          <a:r>
            <a:rPr lang="en-GB"/>
            <a:t>GP Clinical Lead – run MDT &amp; integrate with PCN</a:t>
          </a:r>
        </a:p>
      </dgm:t>
    </dgm:pt>
    <dgm:pt modelId="{7123C63A-2CDA-4104-BD15-6D60091FACA1}" type="parTrans" cxnId="{1EA60B02-D356-40F2-B3F3-62A76270C0A1}">
      <dgm:prSet/>
      <dgm:spPr/>
      <dgm:t>
        <a:bodyPr/>
        <a:lstStyle/>
        <a:p>
          <a:endParaRPr lang="en-US"/>
        </a:p>
      </dgm:t>
    </dgm:pt>
    <dgm:pt modelId="{4A9686FE-D788-4AF3-806E-F8A921BC70BA}" type="sibTrans" cxnId="{1EA60B02-D356-40F2-B3F3-62A76270C0A1}">
      <dgm:prSet/>
      <dgm:spPr/>
      <dgm:t>
        <a:bodyPr/>
        <a:lstStyle/>
        <a:p>
          <a:endParaRPr lang="en-US"/>
        </a:p>
      </dgm:t>
    </dgm:pt>
    <dgm:pt modelId="{1A1949CF-A806-4784-A068-95974A533C45}">
      <dgm:prSet/>
      <dgm:spPr/>
      <dgm:t>
        <a:bodyPr/>
        <a:lstStyle/>
        <a:p>
          <a:pPr rtl="0"/>
          <a:r>
            <a:rPr lang="en-GB"/>
            <a:t>Clinical Pharmacists – routine &amp; complex prescribing</a:t>
          </a:r>
        </a:p>
      </dgm:t>
    </dgm:pt>
    <dgm:pt modelId="{8C7F7468-F9FA-4ED4-B9A3-448E40DD7C3B}" type="parTrans" cxnId="{D9424267-0EBE-4F52-94A1-1566A5F2A3F8}">
      <dgm:prSet/>
      <dgm:spPr/>
      <dgm:t>
        <a:bodyPr/>
        <a:lstStyle/>
        <a:p>
          <a:endParaRPr lang="en-US"/>
        </a:p>
      </dgm:t>
    </dgm:pt>
    <dgm:pt modelId="{89D994AD-780F-481C-9B27-FE81DFB7B22C}" type="sibTrans" cxnId="{D9424267-0EBE-4F52-94A1-1566A5F2A3F8}">
      <dgm:prSet/>
      <dgm:spPr/>
      <dgm:t>
        <a:bodyPr/>
        <a:lstStyle/>
        <a:p>
          <a:endParaRPr lang="en-US"/>
        </a:p>
      </dgm:t>
    </dgm:pt>
    <dgm:pt modelId="{0C37E8C0-4755-4AD4-B629-E945311A3D63}">
      <dgm:prSet/>
      <dgm:spPr/>
      <dgm:t>
        <a:bodyPr/>
        <a:lstStyle/>
        <a:p>
          <a:pPr rtl="0"/>
          <a:r>
            <a:rPr lang="en-GB"/>
            <a:t>Cardiology PA – good at motivation, follow up and education</a:t>
          </a:r>
        </a:p>
      </dgm:t>
    </dgm:pt>
    <dgm:pt modelId="{C4A2E29D-2558-4498-BCFD-9BD4A711146F}" type="parTrans" cxnId="{52AB22BC-B375-4A2E-AC44-9082289B8F7A}">
      <dgm:prSet/>
      <dgm:spPr/>
      <dgm:t>
        <a:bodyPr/>
        <a:lstStyle/>
        <a:p>
          <a:endParaRPr lang="en-US"/>
        </a:p>
      </dgm:t>
    </dgm:pt>
    <dgm:pt modelId="{1EAD6FA2-6BAD-4C24-BB17-D8DE2D174FAC}" type="sibTrans" cxnId="{52AB22BC-B375-4A2E-AC44-9082289B8F7A}">
      <dgm:prSet/>
      <dgm:spPr/>
      <dgm:t>
        <a:bodyPr/>
        <a:lstStyle/>
        <a:p>
          <a:endParaRPr lang="en-US"/>
        </a:p>
      </dgm:t>
    </dgm:pt>
    <dgm:pt modelId="{BEDFAC9F-19D2-4B99-BD0D-E4C72CAE9B8D}">
      <dgm:prSet/>
      <dgm:spPr/>
      <dgm:t>
        <a:bodyPr/>
        <a:lstStyle/>
        <a:p>
          <a:pPr rtl="0"/>
          <a:r>
            <a:rPr lang="en-GB"/>
            <a:t>Care Co-ordinator – key to obtaining BPs and booking patients, plug in with coaches &amp; HCAs</a:t>
          </a:r>
        </a:p>
      </dgm:t>
    </dgm:pt>
    <dgm:pt modelId="{62389546-AB1B-4B2C-AB1B-3C400A795AD0}" type="parTrans" cxnId="{852E5A1A-9D12-47B8-AD75-0453D37DEB96}">
      <dgm:prSet/>
      <dgm:spPr/>
      <dgm:t>
        <a:bodyPr/>
        <a:lstStyle/>
        <a:p>
          <a:endParaRPr lang="en-US"/>
        </a:p>
      </dgm:t>
    </dgm:pt>
    <dgm:pt modelId="{D7018641-944E-4824-B59C-04994EB4F07C}" type="sibTrans" cxnId="{852E5A1A-9D12-47B8-AD75-0453D37DEB96}">
      <dgm:prSet/>
      <dgm:spPr/>
      <dgm:t>
        <a:bodyPr/>
        <a:lstStyle/>
        <a:p>
          <a:endParaRPr lang="en-US"/>
        </a:p>
      </dgm:t>
    </dgm:pt>
    <dgm:pt modelId="{EBB310D6-39EE-473E-98C5-E0D85BB86D26}">
      <dgm:prSet/>
      <dgm:spPr/>
      <dgm:t>
        <a:bodyPr/>
        <a:lstStyle/>
        <a:p>
          <a:pPr rtl="0"/>
          <a:r>
            <a:rPr lang="en-GB"/>
            <a:t>IT support and FY2 </a:t>
          </a:r>
        </a:p>
      </dgm:t>
    </dgm:pt>
    <dgm:pt modelId="{893F4D35-EDCA-4114-A8FD-5D9E54B2BB97}" type="parTrans" cxnId="{C52BD8C2-C859-4034-944C-0A43687869D5}">
      <dgm:prSet/>
      <dgm:spPr/>
      <dgm:t>
        <a:bodyPr/>
        <a:lstStyle/>
        <a:p>
          <a:endParaRPr lang="en-US"/>
        </a:p>
      </dgm:t>
    </dgm:pt>
    <dgm:pt modelId="{558673EA-E596-40ED-A8E2-A04EA6361B57}" type="sibTrans" cxnId="{C52BD8C2-C859-4034-944C-0A43687869D5}">
      <dgm:prSet/>
      <dgm:spPr/>
      <dgm:t>
        <a:bodyPr/>
        <a:lstStyle/>
        <a:p>
          <a:endParaRPr lang="en-US"/>
        </a:p>
      </dgm:t>
    </dgm:pt>
    <dgm:pt modelId="{457C974F-2926-40AF-9819-4A902AF4B4DC}">
      <dgm:prSet/>
      <dgm:spPr/>
      <dgm:t>
        <a:bodyPr/>
        <a:lstStyle/>
        <a:p>
          <a:pPr rtl="0"/>
          <a:r>
            <a:rPr lang="en-GB"/>
            <a:t>Integrated, trained &amp; supervised, sharing IT, clear leads, regular meetings, learning notes library</a:t>
          </a:r>
        </a:p>
      </dgm:t>
    </dgm:pt>
    <dgm:pt modelId="{0895F060-33FD-47D1-9965-D5A77F85839D}" type="parTrans" cxnId="{6C59AA55-B23A-4A71-AE0D-8F47958A5F13}">
      <dgm:prSet/>
      <dgm:spPr/>
      <dgm:t>
        <a:bodyPr/>
        <a:lstStyle/>
        <a:p>
          <a:endParaRPr lang="en-US"/>
        </a:p>
      </dgm:t>
    </dgm:pt>
    <dgm:pt modelId="{2B610A5A-C977-49C8-9624-C0CAA8E05C09}" type="sibTrans" cxnId="{6C59AA55-B23A-4A71-AE0D-8F47958A5F13}">
      <dgm:prSet/>
      <dgm:spPr/>
      <dgm:t>
        <a:bodyPr/>
        <a:lstStyle/>
        <a:p>
          <a:endParaRPr lang="en-US"/>
        </a:p>
      </dgm:t>
    </dgm:pt>
    <dgm:pt modelId="{55579409-31D3-444E-8967-5671DD196728}" type="pres">
      <dgm:prSet presAssocID="{82B1A486-5F72-4C81-92F6-27CC3ADC81E6}" presName="Name0" presStyleCnt="0">
        <dgm:presLayoutVars>
          <dgm:dir/>
          <dgm:resizeHandles val="exact"/>
        </dgm:presLayoutVars>
      </dgm:prSet>
      <dgm:spPr/>
    </dgm:pt>
    <dgm:pt modelId="{7FC92EF1-57F8-485A-810F-56E452A2EC69}" type="pres">
      <dgm:prSet presAssocID="{82B1A486-5F72-4C81-92F6-27CC3ADC81E6}" presName="fgShape" presStyleLbl="fgShp" presStyleIdx="0" presStyleCnt="1"/>
      <dgm:spPr/>
    </dgm:pt>
    <dgm:pt modelId="{69C2B307-968C-4EA8-B6C4-FE465140F01D}" type="pres">
      <dgm:prSet presAssocID="{82B1A486-5F72-4C81-92F6-27CC3ADC81E6}" presName="linComp" presStyleCnt="0"/>
      <dgm:spPr/>
    </dgm:pt>
    <dgm:pt modelId="{52CA3086-E101-44B7-AA3B-48ABBB5DD3F9}" type="pres">
      <dgm:prSet presAssocID="{470C4EE8-E438-4053-A784-49838329BE7E}" presName="compNode" presStyleCnt="0"/>
      <dgm:spPr/>
    </dgm:pt>
    <dgm:pt modelId="{D9C35087-BCE2-4423-8961-17E6B39F8AF0}" type="pres">
      <dgm:prSet presAssocID="{470C4EE8-E438-4053-A784-49838329BE7E}" presName="bkgdShape" presStyleLbl="node1" presStyleIdx="0" presStyleCnt="7"/>
      <dgm:spPr/>
    </dgm:pt>
    <dgm:pt modelId="{87EB5D4D-8844-4814-BCA2-F020C0AE5148}" type="pres">
      <dgm:prSet presAssocID="{470C4EE8-E438-4053-A784-49838329BE7E}" presName="nodeTx" presStyleLbl="node1" presStyleIdx="0" presStyleCnt="7">
        <dgm:presLayoutVars>
          <dgm:bulletEnabled val="1"/>
        </dgm:presLayoutVars>
      </dgm:prSet>
      <dgm:spPr/>
    </dgm:pt>
    <dgm:pt modelId="{F7C6051F-E140-4CD6-B083-660611C9835D}" type="pres">
      <dgm:prSet presAssocID="{470C4EE8-E438-4053-A784-49838329BE7E}" presName="invisiNode" presStyleLbl="node1" presStyleIdx="0" presStyleCnt="7"/>
      <dgm:spPr/>
    </dgm:pt>
    <dgm:pt modelId="{8041FEBB-543D-4A15-85DF-AF25019B00C5}" type="pres">
      <dgm:prSet presAssocID="{470C4EE8-E438-4053-A784-49838329BE7E}" presName="imagNode"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382CDB75-5CE7-4CF1-BE92-43AF6C45D34D}" type="pres">
      <dgm:prSet presAssocID="{57487DA4-8651-4D09-81B2-6377F91136F9}" presName="sibTrans" presStyleLbl="sibTrans2D1" presStyleIdx="0" presStyleCnt="0"/>
      <dgm:spPr/>
    </dgm:pt>
    <dgm:pt modelId="{8527C29E-2D8C-4A13-BB36-AC81BA6593CD}" type="pres">
      <dgm:prSet presAssocID="{62C18C15-CD78-4A48-B5CA-25240EAF07E8}" presName="compNode" presStyleCnt="0"/>
      <dgm:spPr/>
    </dgm:pt>
    <dgm:pt modelId="{3688ED10-931D-4B48-A41E-A2A54AF62347}" type="pres">
      <dgm:prSet presAssocID="{62C18C15-CD78-4A48-B5CA-25240EAF07E8}" presName="bkgdShape" presStyleLbl="node1" presStyleIdx="1" presStyleCnt="7"/>
      <dgm:spPr/>
    </dgm:pt>
    <dgm:pt modelId="{3E5FE0D2-495B-4F95-BFF7-02B6D2EB7EE3}" type="pres">
      <dgm:prSet presAssocID="{62C18C15-CD78-4A48-B5CA-25240EAF07E8}" presName="nodeTx" presStyleLbl="node1" presStyleIdx="1" presStyleCnt="7">
        <dgm:presLayoutVars>
          <dgm:bulletEnabled val="1"/>
        </dgm:presLayoutVars>
      </dgm:prSet>
      <dgm:spPr/>
    </dgm:pt>
    <dgm:pt modelId="{FB550D84-026A-4D8F-A80A-A8839C44A241}" type="pres">
      <dgm:prSet presAssocID="{62C18C15-CD78-4A48-B5CA-25240EAF07E8}" presName="invisiNode" presStyleLbl="node1" presStyleIdx="1" presStyleCnt="7"/>
      <dgm:spPr/>
    </dgm:pt>
    <dgm:pt modelId="{4646A0AE-E01D-4C7F-9FA3-1847D3CF719C}" type="pres">
      <dgm:prSet presAssocID="{62C18C15-CD78-4A48-B5CA-25240EAF07E8}" presName="imagNode" presStyleLbl="fgImgPlace1" presStyleIdx="1" presStyleCnt="7"/>
      <dgm:spPr>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dgm:spPr>
    </dgm:pt>
    <dgm:pt modelId="{BFDC6027-ED8A-4B49-8143-FC9512E07118}" type="pres">
      <dgm:prSet presAssocID="{4A9686FE-D788-4AF3-806E-F8A921BC70BA}" presName="sibTrans" presStyleLbl="sibTrans2D1" presStyleIdx="0" presStyleCnt="0"/>
      <dgm:spPr/>
    </dgm:pt>
    <dgm:pt modelId="{5ADF1D04-EE4A-4B04-A182-71667360477B}" type="pres">
      <dgm:prSet presAssocID="{1A1949CF-A806-4784-A068-95974A533C45}" presName="compNode" presStyleCnt="0"/>
      <dgm:spPr/>
    </dgm:pt>
    <dgm:pt modelId="{0DC8231B-7898-427E-8DFF-74C24216847D}" type="pres">
      <dgm:prSet presAssocID="{1A1949CF-A806-4784-A068-95974A533C45}" presName="bkgdShape" presStyleLbl="node1" presStyleIdx="2" presStyleCnt="7"/>
      <dgm:spPr/>
    </dgm:pt>
    <dgm:pt modelId="{C1E47FED-ABBE-448F-84DF-6BB1738DD18E}" type="pres">
      <dgm:prSet presAssocID="{1A1949CF-A806-4784-A068-95974A533C45}" presName="nodeTx" presStyleLbl="node1" presStyleIdx="2" presStyleCnt="7">
        <dgm:presLayoutVars>
          <dgm:bulletEnabled val="1"/>
        </dgm:presLayoutVars>
      </dgm:prSet>
      <dgm:spPr/>
    </dgm:pt>
    <dgm:pt modelId="{7D9BE113-44E5-49C0-9845-07203B69C797}" type="pres">
      <dgm:prSet presAssocID="{1A1949CF-A806-4784-A068-95974A533C45}" presName="invisiNode" presStyleLbl="node1" presStyleIdx="2" presStyleCnt="7"/>
      <dgm:spPr/>
    </dgm:pt>
    <dgm:pt modelId="{4033ABCD-E34A-4C9D-BA09-DDC6EBF81BBD}" type="pres">
      <dgm:prSet presAssocID="{1A1949CF-A806-4784-A068-95974A533C45}" presName="imagNode" presStyleLbl="fgImgPlace1" presStyleIdx="2" presStyleCnt="7"/>
      <dgm:spPr>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dgm:spPr>
    </dgm:pt>
    <dgm:pt modelId="{904D6D15-E36D-40CD-AA77-D97750B728DB}" type="pres">
      <dgm:prSet presAssocID="{89D994AD-780F-481C-9B27-FE81DFB7B22C}" presName="sibTrans" presStyleLbl="sibTrans2D1" presStyleIdx="0" presStyleCnt="0"/>
      <dgm:spPr/>
    </dgm:pt>
    <dgm:pt modelId="{D4594004-9CE4-49FA-8BA9-800212D81268}" type="pres">
      <dgm:prSet presAssocID="{0C37E8C0-4755-4AD4-B629-E945311A3D63}" presName="compNode" presStyleCnt="0"/>
      <dgm:spPr/>
    </dgm:pt>
    <dgm:pt modelId="{FC623C97-B764-4D5D-BDD2-EEAA5E9DE26F}" type="pres">
      <dgm:prSet presAssocID="{0C37E8C0-4755-4AD4-B629-E945311A3D63}" presName="bkgdShape" presStyleLbl="node1" presStyleIdx="3" presStyleCnt="7"/>
      <dgm:spPr/>
    </dgm:pt>
    <dgm:pt modelId="{A45DE82D-192F-4B19-A7BA-72E59A9D43F2}" type="pres">
      <dgm:prSet presAssocID="{0C37E8C0-4755-4AD4-B629-E945311A3D63}" presName="nodeTx" presStyleLbl="node1" presStyleIdx="3" presStyleCnt="7">
        <dgm:presLayoutVars>
          <dgm:bulletEnabled val="1"/>
        </dgm:presLayoutVars>
      </dgm:prSet>
      <dgm:spPr/>
    </dgm:pt>
    <dgm:pt modelId="{9D2B3426-9DBD-4481-8307-217A8FA3738F}" type="pres">
      <dgm:prSet presAssocID="{0C37E8C0-4755-4AD4-B629-E945311A3D63}" presName="invisiNode" presStyleLbl="node1" presStyleIdx="3" presStyleCnt="7"/>
      <dgm:spPr/>
    </dgm:pt>
    <dgm:pt modelId="{CF4E677E-AF68-4919-92BC-0E7503A7E384}" type="pres">
      <dgm:prSet presAssocID="{0C37E8C0-4755-4AD4-B629-E945311A3D63}" presName="imagNode" presStyleLbl="fgImgPlace1" presStyleIdx="3" presStyleCnt="7"/>
      <dgm:spPr>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dgm:spPr>
    </dgm:pt>
    <dgm:pt modelId="{43E9E42E-F846-4C19-B979-C2C9EEA3562F}" type="pres">
      <dgm:prSet presAssocID="{1EAD6FA2-6BAD-4C24-BB17-D8DE2D174FAC}" presName="sibTrans" presStyleLbl="sibTrans2D1" presStyleIdx="0" presStyleCnt="0"/>
      <dgm:spPr/>
    </dgm:pt>
    <dgm:pt modelId="{BBEFFDF2-CB0E-44BC-B576-4C9124FA6023}" type="pres">
      <dgm:prSet presAssocID="{BEDFAC9F-19D2-4B99-BD0D-E4C72CAE9B8D}" presName="compNode" presStyleCnt="0"/>
      <dgm:spPr/>
    </dgm:pt>
    <dgm:pt modelId="{DA58566B-1D49-40B1-ABF1-87C2A3221327}" type="pres">
      <dgm:prSet presAssocID="{BEDFAC9F-19D2-4B99-BD0D-E4C72CAE9B8D}" presName="bkgdShape" presStyleLbl="node1" presStyleIdx="4" presStyleCnt="7"/>
      <dgm:spPr/>
    </dgm:pt>
    <dgm:pt modelId="{A5955A3C-977A-40CA-A713-8582D542642E}" type="pres">
      <dgm:prSet presAssocID="{BEDFAC9F-19D2-4B99-BD0D-E4C72CAE9B8D}" presName="nodeTx" presStyleLbl="node1" presStyleIdx="4" presStyleCnt="7">
        <dgm:presLayoutVars>
          <dgm:bulletEnabled val="1"/>
        </dgm:presLayoutVars>
      </dgm:prSet>
      <dgm:spPr/>
    </dgm:pt>
    <dgm:pt modelId="{70D8842E-802C-4937-82FF-6633EBC5A275}" type="pres">
      <dgm:prSet presAssocID="{BEDFAC9F-19D2-4B99-BD0D-E4C72CAE9B8D}" presName="invisiNode" presStyleLbl="node1" presStyleIdx="4" presStyleCnt="7"/>
      <dgm:spPr/>
    </dgm:pt>
    <dgm:pt modelId="{C96CC9E9-5C06-46E4-81B0-121950EAE082}" type="pres">
      <dgm:prSet presAssocID="{BEDFAC9F-19D2-4B99-BD0D-E4C72CAE9B8D}" presName="imagNode" presStyleLbl="fgImgPlace1" presStyleIdx="4" presStyleCnt="7"/>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pt>
    <dgm:pt modelId="{614AB5A1-4B83-44C9-827E-27EFDE81C384}" type="pres">
      <dgm:prSet presAssocID="{D7018641-944E-4824-B59C-04994EB4F07C}" presName="sibTrans" presStyleLbl="sibTrans2D1" presStyleIdx="0" presStyleCnt="0"/>
      <dgm:spPr/>
    </dgm:pt>
    <dgm:pt modelId="{C35BFE2E-21F5-4E23-BA95-5823AB8FE6C4}" type="pres">
      <dgm:prSet presAssocID="{EBB310D6-39EE-473E-98C5-E0D85BB86D26}" presName="compNode" presStyleCnt="0"/>
      <dgm:spPr/>
    </dgm:pt>
    <dgm:pt modelId="{DBC3C88E-A86A-49FC-A785-5E547F5AF749}" type="pres">
      <dgm:prSet presAssocID="{EBB310D6-39EE-473E-98C5-E0D85BB86D26}" presName="bkgdShape" presStyleLbl="node1" presStyleIdx="5" presStyleCnt="7"/>
      <dgm:spPr/>
    </dgm:pt>
    <dgm:pt modelId="{BBB00E84-8FE7-45B2-AF07-DF6581DFC8E9}" type="pres">
      <dgm:prSet presAssocID="{EBB310D6-39EE-473E-98C5-E0D85BB86D26}" presName="nodeTx" presStyleLbl="node1" presStyleIdx="5" presStyleCnt="7">
        <dgm:presLayoutVars>
          <dgm:bulletEnabled val="1"/>
        </dgm:presLayoutVars>
      </dgm:prSet>
      <dgm:spPr/>
    </dgm:pt>
    <dgm:pt modelId="{5F565CC0-4A0A-4B82-B373-64FC3E5807AC}" type="pres">
      <dgm:prSet presAssocID="{EBB310D6-39EE-473E-98C5-E0D85BB86D26}" presName="invisiNode" presStyleLbl="node1" presStyleIdx="5" presStyleCnt="7"/>
      <dgm:spPr/>
    </dgm:pt>
    <dgm:pt modelId="{21FDCD7E-FDE8-443A-B23D-3553F0F39EA0}" type="pres">
      <dgm:prSet presAssocID="{EBB310D6-39EE-473E-98C5-E0D85BB86D26}" presName="imagNode" presStyleLbl="fgImgPlace1" presStyleIdx="5" presStyleCnt="7"/>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pt>
    <dgm:pt modelId="{8F7686A2-5CA7-4A6B-B493-914D04C280FB}" type="pres">
      <dgm:prSet presAssocID="{558673EA-E596-40ED-A8E2-A04EA6361B57}" presName="sibTrans" presStyleLbl="sibTrans2D1" presStyleIdx="0" presStyleCnt="0"/>
      <dgm:spPr/>
    </dgm:pt>
    <dgm:pt modelId="{C06FD8B8-D975-40BA-A94E-944C202BFFC0}" type="pres">
      <dgm:prSet presAssocID="{457C974F-2926-40AF-9819-4A902AF4B4DC}" presName="compNode" presStyleCnt="0"/>
      <dgm:spPr/>
    </dgm:pt>
    <dgm:pt modelId="{68724B61-53A3-4601-B486-2DFD12D44B8C}" type="pres">
      <dgm:prSet presAssocID="{457C974F-2926-40AF-9819-4A902AF4B4DC}" presName="bkgdShape" presStyleLbl="node1" presStyleIdx="6" presStyleCnt="7"/>
      <dgm:spPr/>
    </dgm:pt>
    <dgm:pt modelId="{8116C2DF-BD37-479B-9849-AB81DC1F8359}" type="pres">
      <dgm:prSet presAssocID="{457C974F-2926-40AF-9819-4A902AF4B4DC}" presName="nodeTx" presStyleLbl="node1" presStyleIdx="6" presStyleCnt="7">
        <dgm:presLayoutVars>
          <dgm:bulletEnabled val="1"/>
        </dgm:presLayoutVars>
      </dgm:prSet>
      <dgm:spPr/>
    </dgm:pt>
    <dgm:pt modelId="{A2539592-CE33-4FC8-AF0B-D78D66DA63DA}" type="pres">
      <dgm:prSet presAssocID="{457C974F-2926-40AF-9819-4A902AF4B4DC}" presName="invisiNode" presStyleLbl="node1" presStyleIdx="6" presStyleCnt="7"/>
      <dgm:spPr/>
    </dgm:pt>
    <dgm:pt modelId="{CBE036D0-FEF5-4846-B9E7-9F3F97A2BA96}" type="pres">
      <dgm:prSet presAssocID="{457C974F-2926-40AF-9819-4A902AF4B4DC}" presName="imagNode" presStyleLbl="fgImgPlace1" presStyleIdx="6" presStyleCnt="7"/>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pt>
  </dgm:ptLst>
  <dgm:cxnLst>
    <dgm:cxn modelId="{1EA60B02-D356-40F2-B3F3-62A76270C0A1}" srcId="{82B1A486-5F72-4C81-92F6-27CC3ADC81E6}" destId="{62C18C15-CD78-4A48-B5CA-25240EAF07E8}" srcOrd="1" destOrd="0" parTransId="{7123C63A-2CDA-4104-BD15-6D60091FACA1}" sibTransId="{4A9686FE-D788-4AF3-806E-F8A921BC70BA}"/>
    <dgm:cxn modelId="{852E5A1A-9D12-47B8-AD75-0453D37DEB96}" srcId="{82B1A486-5F72-4C81-92F6-27CC3ADC81E6}" destId="{BEDFAC9F-19D2-4B99-BD0D-E4C72CAE9B8D}" srcOrd="4" destOrd="0" parTransId="{62389546-AB1B-4B2C-AB1B-3C400A795AD0}" sibTransId="{D7018641-944E-4824-B59C-04994EB4F07C}"/>
    <dgm:cxn modelId="{B673C626-17D2-4871-9873-D29A1E94A71F}" type="presOf" srcId="{62C18C15-CD78-4A48-B5CA-25240EAF07E8}" destId="{3688ED10-931D-4B48-A41E-A2A54AF62347}" srcOrd="0" destOrd="0" presId="urn:microsoft.com/office/officeart/2005/8/layout/hList7"/>
    <dgm:cxn modelId="{CC514E32-6826-40CC-9C52-0B2832E763A7}" type="presOf" srcId="{82B1A486-5F72-4C81-92F6-27CC3ADC81E6}" destId="{55579409-31D3-444E-8967-5671DD196728}" srcOrd="0" destOrd="0" presId="urn:microsoft.com/office/officeart/2005/8/layout/hList7"/>
    <dgm:cxn modelId="{88D22234-C7BC-4D92-97A0-C261108F0153}" type="presOf" srcId="{57487DA4-8651-4D09-81B2-6377F91136F9}" destId="{382CDB75-5CE7-4CF1-BE92-43AF6C45D34D}" srcOrd="0" destOrd="0" presId="urn:microsoft.com/office/officeart/2005/8/layout/hList7"/>
    <dgm:cxn modelId="{E1847A5E-A7D6-41B6-8519-D1ECA8E99C5E}" type="presOf" srcId="{89D994AD-780F-481C-9B27-FE81DFB7B22C}" destId="{904D6D15-E36D-40CD-AA77-D97750B728DB}" srcOrd="0" destOrd="0" presId="urn:microsoft.com/office/officeart/2005/8/layout/hList7"/>
    <dgm:cxn modelId="{2594B461-8C1D-4F47-B95A-AF729BC7583E}" type="presOf" srcId="{BEDFAC9F-19D2-4B99-BD0D-E4C72CAE9B8D}" destId="{DA58566B-1D49-40B1-ABF1-87C2A3221327}" srcOrd="0" destOrd="0" presId="urn:microsoft.com/office/officeart/2005/8/layout/hList7"/>
    <dgm:cxn modelId="{CB7F9B46-FEA0-4EE3-8C77-AA64F101D5BB}" type="presOf" srcId="{457C974F-2926-40AF-9819-4A902AF4B4DC}" destId="{8116C2DF-BD37-479B-9849-AB81DC1F8359}" srcOrd="1" destOrd="0" presId="urn:microsoft.com/office/officeart/2005/8/layout/hList7"/>
    <dgm:cxn modelId="{D9424267-0EBE-4F52-94A1-1566A5F2A3F8}" srcId="{82B1A486-5F72-4C81-92F6-27CC3ADC81E6}" destId="{1A1949CF-A806-4784-A068-95974A533C45}" srcOrd="2" destOrd="0" parTransId="{8C7F7468-F9FA-4ED4-B9A3-448E40DD7C3B}" sibTransId="{89D994AD-780F-481C-9B27-FE81DFB7B22C}"/>
    <dgm:cxn modelId="{2C7EF14C-2780-4A7C-BE12-FD7098A4B741}" srcId="{82B1A486-5F72-4C81-92F6-27CC3ADC81E6}" destId="{470C4EE8-E438-4053-A784-49838329BE7E}" srcOrd="0" destOrd="0" parTransId="{F8B6C381-BF1F-4712-AB48-44B463FA0303}" sibTransId="{57487DA4-8651-4D09-81B2-6377F91136F9}"/>
    <dgm:cxn modelId="{F65BE44D-271E-4345-8723-9B6784A1BD6A}" type="presOf" srcId="{BEDFAC9F-19D2-4B99-BD0D-E4C72CAE9B8D}" destId="{A5955A3C-977A-40CA-A713-8582D542642E}" srcOrd="1" destOrd="0" presId="urn:microsoft.com/office/officeart/2005/8/layout/hList7"/>
    <dgm:cxn modelId="{6C59AA55-B23A-4A71-AE0D-8F47958A5F13}" srcId="{82B1A486-5F72-4C81-92F6-27CC3ADC81E6}" destId="{457C974F-2926-40AF-9819-4A902AF4B4DC}" srcOrd="6" destOrd="0" parTransId="{0895F060-33FD-47D1-9965-D5A77F85839D}" sibTransId="{2B610A5A-C977-49C8-9624-C0CAA8E05C09}"/>
    <dgm:cxn modelId="{5C5B395A-E86B-45CD-9C95-8631465DF56A}" type="presOf" srcId="{457C974F-2926-40AF-9819-4A902AF4B4DC}" destId="{68724B61-53A3-4601-B486-2DFD12D44B8C}" srcOrd="0" destOrd="0" presId="urn:microsoft.com/office/officeart/2005/8/layout/hList7"/>
    <dgm:cxn modelId="{F5C7DF83-2789-4036-A6FA-B85863630D8E}" type="presOf" srcId="{62C18C15-CD78-4A48-B5CA-25240EAF07E8}" destId="{3E5FE0D2-495B-4F95-BFF7-02B6D2EB7EE3}" srcOrd="1" destOrd="0" presId="urn:microsoft.com/office/officeart/2005/8/layout/hList7"/>
    <dgm:cxn modelId="{36FDA08A-7C5E-4D88-B8E6-990EAA37930B}" type="presOf" srcId="{EBB310D6-39EE-473E-98C5-E0D85BB86D26}" destId="{DBC3C88E-A86A-49FC-A785-5E547F5AF749}" srcOrd="0" destOrd="0" presId="urn:microsoft.com/office/officeart/2005/8/layout/hList7"/>
    <dgm:cxn modelId="{01B894A5-88A7-4239-B729-537EE24518C2}" type="presOf" srcId="{EBB310D6-39EE-473E-98C5-E0D85BB86D26}" destId="{BBB00E84-8FE7-45B2-AF07-DF6581DFC8E9}" srcOrd="1" destOrd="0" presId="urn:microsoft.com/office/officeart/2005/8/layout/hList7"/>
    <dgm:cxn modelId="{FCA43DB3-2A97-465D-A27A-E09A01B6929D}" type="presOf" srcId="{1A1949CF-A806-4784-A068-95974A533C45}" destId="{0DC8231B-7898-427E-8DFF-74C24216847D}" srcOrd="0" destOrd="0" presId="urn:microsoft.com/office/officeart/2005/8/layout/hList7"/>
    <dgm:cxn modelId="{52AB22BC-B375-4A2E-AC44-9082289B8F7A}" srcId="{82B1A486-5F72-4C81-92F6-27CC3ADC81E6}" destId="{0C37E8C0-4755-4AD4-B629-E945311A3D63}" srcOrd="3" destOrd="0" parTransId="{C4A2E29D-2558-4498-BCFD-9BD4A711146F}" sibTransId="{1EAD6FA2-6BAD-4C24-BB17-D8DE2D174FAC}"/>
    <dgm:cxn modelId="{2CDED4C1-75F6-4108-9473-24EF87059A16}" type="presOf" srcId="{0C37E8C0-4755-4AD4-B629-E945311A3D63}" destId="{A45DE82D-192F-4B19-A7BA-72E59A9D43F2}" srcOrd="1" destOrd="0" presId="urn:microsoft.com/office/officeart/2005/8/layout/hList7"/>
    <dgm:cxn modelId="{C52BD8C2-C859-4034-944C-0A43687869D5}" srcId="{82B1A486-5F72-4C81-92F6-27CC3ADC81E6}" destId="{EBB310D6-39EE-473E-98C5-E0D85BB86D26}" srcOrd="5" destOrd="0" parTransId="{893F4D35-EDCA-4114-A8FD-5D9E54B2BB97}" sibTransId="{558673EA-E596-40ED-A8E2-A04EA6361B57}"/>
    <dgm:cxn modelId="{DDA017C6-B5BA-441A-97FA-E80E92F9E97A}" type="presOf" srcId="{0C37E8C0-4755-4AD4-B629-E945311A3D63}" destId="{FC623C97-B764-4D5D-BDD2-EEAA5E9DE26F}" srcOrd="0" destOrd="0" presId="urn:microsoft.com/office/officeart/2005/8/layout/hList7"/>
    <dgm:cxn modelId="{3A900CD7-9239-450C-A036-D01C5B738872}" type="presOf" srcId="{1EAD6FA2-6BAD-4C24-BB17-D8DE2D174FAC}" destId="{43E9E42E-F846-4C19-B979-C2C9EEA3562F}" srcOrd="0" destOrd="0" presId="urn:microsoft.com/office/officeart/2005/8/layout/hList7"/>
    <dgm:cxn modelId="{A74257D9-E8C3-474F-BB8A-2EDD47C18EFC}" type="presOf" srcId="{470C4EE8-E438-4053-A784-49838329BE7E}" destId="{D9C35087-BCE2-4423-8961-17E6B39F8AF0}" srcOrd="0" destOrd="0" presId="urn:microsoft.com/office/officeart/2005/8/layout/hList7"/>
    <dgm:cxn modelId="{6AA3DFE7-3FD2-49F8-B257-2C3CC59A3686}" type="presOf" srcId="{558673EA-E596-40ED-A8E2-A04EA6361B57}" destId="{8F7686A2-5CA7-4A6B-B493-914D04C280FB}" srcOrd="0" destOrd="0" presId="urn:microsoft.com/office/officeart/2005/8/layout/hList7"/>
    <dgm:cxn modelId="{6F7F43EF-8815-4AD7-A39E-AECDE8B3B737}" type="presOf" srcId="{1A1949CF-A806-4784-A068-95974A533C45}" destId="{C1E47FED-ABBE-448F-84DF-6BB1738DD18E}" srcOrd="1" destOrd="0" presId="urn:microsoft.com/office/officeart/2005/8/layout/hList7"/>
    <dgm:cxn modelId="{1102B7F0-00B5-4E99-8B12-DDCB237EAA4D}" type="presOf" srcId="{470C4EE8-E438-4053-A784-49838329BE7E}" destId="{87EB5D4D-8844-4814-BCA2-F020C0AE5148}" srcOrd="1" destOrd="0" presId="urn:microsoft.com/office/officeart/2005/8/layout/hList7"/>
    <dgm:cxn modelId="{1BDCD4FD-35C0-4066-9B01-0267BA7E01F3}" type="presOf" srcId="{D7018641-944E-4824-B59C-04994EB4F07C}" destId="{614AB5A1-4B83-44C9-827E-27EFDE81C384}" srcOrd="0" destOrd="0" presId="urn:microsoft.com/office/officeart/2005/8/layout/hList7"/>
    <dgm:cxn modelId="{A6E639FF-AA86-4788-ACDB-56E0F1203A03}" type="presOf" srcId="{4A9686FE-D788-4AF3-806E-F8A921BC70BA}" destId="{BFDC6027-ED8A-4B49-8143-FC9512E07118}" srcOrd="0" destOrd="0" presId="urn:microsoft.com/office/officeart/2005/8/layout/hList7"/>
    <dgm:cxn modelId="{24D759DF-737B-489E-B2BD-CBF71CA21CE8}" type="presParOf" srcId="{55579409-31D3-444E-8967-5671DD196728}" destId="{7FC92EF1-57F8-485A-810F-56E452A2EC69}" srcOrd="0" destOrd="0" presId="urn:microsoft.com/office/officeart/2005/8/layout/hList7"/>
    <dgm:cxn modelId="{B1057E3E-87CD-4FEF-B1BF-B560695D2F8F}" type="presParOf" srcId="{55579409-31D3-444E-8967-5671DD196728}" destId="{69C2B307-968C-4EA8-B6C4-FE465140F01D}" srcOrd="1" destOrd="0" presId="urn:microsoft.com/office/officeart/2005/8/layout/hList7"/>
    <dgm:cxn modelId="{274CD9EA-2E3A-4824-A8EC-884F7FCB7C47}" type="presParOf" srcId="{69C2B307-968C-4EA8-B6C4-FE465140F01D}" destId="{52CA3086-E101-44B7-AA3B-48ABBB5DD3F9}" srcOrd="0" destOrd="0" presId="urn:microsoft.com/office/officeart/2005/8/layout/hList7"/>
    <dgm:cxn modelId="{7FC0CC71-543C-4390-AE63-93D3F860BDCC}" type="presParOf" srcId="{52CA3086-E101-44B7-AA3B-48ABBB5DD3F9}" destId="{D9C35087-BCE2-4423-8961-17E6B39F8AF0}" srcOrd="0" destOrd="0" presId="urn:microsoft.com/office/officeart/2005/8/layout/hList7"/>
    <dgm:cxn modelId="{CB600B80-BEFA-4B1E-A3C3-E45C79904B4E}" type="presParOf" srcId="{52CA3086-E101-44B7-AA3B-48ABBB5DD3F9}" destId="{87EB5D4D-8844-4814-BCA2-F020C0AE5148}" srcOrd="1" destOrd="0" presId="urn:microsoft.com/office/officeart/2005/8/layout/hList7"/>
    <dgm:cxn modelId="{AC6F5605-20AE-477D-A980-F06737800236}" type="presParOf" srcId="{52CA3086-E101-44B7-AA3B-48ABBB5DD3F9}" destId="{F7C6051F-E140-4CD6-B083-660611C9835D}" srcOrd="2" destOrd="0" presId="urn:microsoft.com/office/officeart/2005/8/layout/hList7"/>
    <dgm:cxn modelId="{83A8ECD4-EDBB-4BD6-8E02-02C8E7257F25}" type="presParOf" srcId="{52CA3086-E101-44B7-AA3B-48ABBB5DD3F9}" destId="{8041FEBB-543D-4A15-85DF-AF25019B00C5}" srcOrd="3" destOrd="0" presId="urn:microsoft.com/office/officeart/2005/8/layout/hList7"/>
    <dgm:cxn modelId="{98EDC388-3F54-4DA3-976A-F71E569183EC}" type="presParOf" srcId="{69C2B307-968C-4EA8-B6C4-FE465140F01D}" destId="{382CDB75-5CE7-4CF1-BE92-43AF6C45D34D}" srcOrd="1" destOrd="0" presId="urn:microsoft.com/office/officeart/2005/8/layout/hList7"/>
    <dgm:cxn modelId="{204224AB-D22A-489A-8EED-A8DA254C7E1B}" type="presParOf" srcId="{69C2B307-968C-4EA8-B6C4-FE465140F01D}" destId="{8527C29E-2D8C-4A13-BB36-AC81BA6593CD}" srcOrd="2" destOrd="0" presId="urn:microsoft.com/office/officeart/2005/8/layout/hList7"/>
    <dgm:cxn modelId="{FD19AADA-F24F-4674-B2EC-708AFC098B5B}" type="presParOf" srcId="{8527C29E-2D8C-4A13-BB36-AC81BA6593CD}" destId="{3688ED10-931D-4B48-A41E-A2A54AF62347}" srcOrd="0" destOrd="0" presId="urn:microsoft.com/office/officeart/2005/8/layout/hList7"/>
    <dgm:cxn modelId="{C64F4204-18F4-4169-98D6-83411FE3D575}" type="presParOf" srcId="{8527C29E-2D8C-4A13-BB36-AC81BA6593CD}" destId="{3E5FE0D2-495B-4F95-BFF7-02B6D2EB7EE3}" srcOrd="1" destOrd="0" presId="urn:microsoft.com/office/officeart/2005/8/layout/hList7"/>
    <dgm:cxn modelId="{80CF9F9E-890A-4F39-BFEB-6AFA87F1ABC2}" type="presParOf" srcId="{8527C29E-2D8C-4A13-BB36-AC81BA6593CD}" destId="{FB550D84-026A-4D8F-A80A-A8839C44A241}" srcOrd="2" destOrd="0" presId="urn:microsoft.com/office/officeart/2005/8/layout/hList7"/>
    <dgm:cxn modelId="{2542DC79-9779-4CA5-B7A1-2E9DF158E427}" type="presParOf" srcId="{8527C29E-2D8C-4A13-BB36-AC81BA6593CD}" destId="{4646A0AE-E01D-4C7F-9FA3-1847D3CF719C}" srcOrd="3" destOrd="0" presId="urn:microsoft.com/office/officeart/2005/8/layout/hList7"/>
    <dgm:cxn modelId="{E3C7DEA0-9B6A-4EEC-99AB-42802C031BCF}" type="presParOf" srcId="{69C2B307-968C-4EA8-B6C4-FE465140F01D}" destId="{BFDC6027-ED8A-4B49-8143-FC9512E07118}" srcOrd="3" destOrd="0" presId="urn:microsoft.com/office/officeart/2005/8/layout/hList7"/>
    <dgm:cxn modelId="{F6D50C1E-7D21-4F4B-B3E3-D7C1CEA7F051}" type="presParOf" srcId="{69C2B307-968C-4EA8-B6C4-FE465140F01D}" destId="{5ADF1D04-EE4A-4B04-A182-71667360477B}" srcOrd="4" destOrd="0" presId="urn:microsoft.com/office/officeart/2005/8/layout/hList7"/>
    <dgm:cxn modelId="{EA369E46-96DE-4E78-ACED-B2658EA01E3F}" type="presParOf" srcId="{5ADF1D04-EE4A-4B04-A182-71667360477B}" destId="{0DC8231B-7898-427E-8DFF-74C24216847D}" srcOrd="0" destOrd="0" presId="urn:microsoft.com/office/officeart/2005/8/layout/hList7"/>
    <dgm:cxn modelId="{205BB33A-50C8-4C1E-8736-885C3073FF4B}" type="presParOf" srcId="{5ADF1D04-EE4A-4B04-A182-71667360477B}" destId="{C1E47FED-ABBE-448F-84DF-6BB1738DD18E}" srcOrd="1" destOrd="0" presId="urn:microsoft.com/office/officeart/2005/8/layout/hList7"/>
    <dgm:cxn modelId="{9B852FD4-15F7-4EDC-BB71-F01BD5D6B6DC}" type="presParOf" srcId="{5ADF1D04-EE4A-4B04-A182-71667360477B}" destId="{7D9BE113-44E5-49C0-9845-07203B69C797}" srcOrd="2" destOrd="0" presId="urn:microsoft.com/office/officeart/2005/8/layout/hList7"/>
    <dgm:cxn modelId="{467FD10B-50FB-459F-8EA6-61164CD78EAE}" type="presParOf" srcId="{5ADF1D04-EE4A-4B04-A182-71667360477B}" destId="{4033ABCD-E34A-4C9D-BA09-DDC6EBF81BBD}" srcOrd="3" destOrd="0" presId="urn:microsoft.com/office/officeart/2005/8/layout/hList7"/>
    <dgm:cxn modelId="{74D3C99F-7BDA-4AF7-8E4F-C3B6851A856E}" type="presParOf" srcId="{69C2B307-968C-4EA8-B6C4-FE465140F01D}" destId="{904D6D15-E36D-40CD-AA77-D97750B728DB}" srcOrd="5" destOrd="0" presId="urn:microsoft.com/office/officeart/2005/8/layout/hList7"/>
    <dgm:cxn modelId="{8B70F1C8-C7C7-4EDF-95B8-C021D138AA75}" type="presParOf" srcId="{69C2B307-968C-4EA8-B6C4-FE465140F01D}" destId="{D4594004-9CE4-49FA-8BA9-800212D81268}" srcOrd="6" destOrd="0" presId="urn:microsoft.com/office/officeart/2005/8/layout/hList7"/>
    <dgm:cxn modelId="{A7228BCE-83E8-4AEA-AC6F-9CC15BF6157F}" type="presParOf" srcId="{D4594004-9CE4-49FA-8BA9-800212D81268}" destId="{FC623C97-B764-4D5D-BDD2-EEAA5E9DE26F}" srcOrd="0" destOrd="0" presId="urn:microsoft.com/office/officeart/2005/8/layout/hList7"/>
    <dgm:cxn modelId="{AA868B63-EB89-4DD8-842B-64DB484A49A4}" type="presParOf" srcId="{D4594004-9CE4-49FA-8BA9-800212D81268}" destId="{A45DE82D-192F-4B19-A7BA-72E59A9D43F2}" srcOrd="1" destOrd="0" presId="urn:microsoft.com/office/officeart/2005/8/layout/hList7"/>
    <dgm:cxn modelId="{F0E97DD6-6F60-49D1-9486-377636060132}" type="presParOf" srcId="{D4594004-9CE4-49FA-8BA9-800212D81268}" destId="{9D2B3426-9DBD-4481-8307-217A8FA3738F}" srcOrd="2" destOrd="0" presId="urn:microsoft.com/office/officeart/2005/8/layout/hList7"/>
    <dgm:cxn modelId="{A5930F33-D8A9-4AFA-B2B6-2D42D03C9BA1}" type="presParOf" srcId="{D4594004-9CE4-49FA-8BA9-800212D81268}" destId="{CF4E677E-AF68-4919-92BC-0E7503A7E384}" srcOrd="3" destOrd="0" presId="urn:microsoft.com/office/officeart/2005/8/layout/hList7"/>
    <dgm:cxn modelId="{7DFF5C88-8D50-44AA-86B2-4CF9F2743C37}" type="presParOf" srcId="{69C2B307-968C-4EA8-B6C4-FE465140F01D}" destId="{43E9E42E-F846-4C19-B979-C2C9EEA3562F}" srcOrd="7" destOrd="0" presId="urn:microsoft.com/office/officeart/2005/8/layout/hList7"/>
    <dgm:cxn modelId="{4484A431-CE91-47AE-8E42-7F43490D1E13}" type="presParOf" srcId="{69C2B307-968C-4EA8-B6C4-FE465140F01D}" destId="{BBEFFDF2-CB0E-44BC-B576-4C9124FA6023}" srcOrd="8" destOrd="0" presId="urn:microsoft.com/office/officeart/2005/8/layout/hList7"/>
    <dgm:cxn modelId="{77873D56-AA80-42F6-9954-B824DA4E05FC}" type="presParOf" srcId="{BBEFFDF2-CB0E-44BC-B576-4C9124FA6023}" destId="{DA58566B-1D49-40B1-ABF1-87C2A3221327}" srcOrd="0" destOrd="0" presId="urn:microsoft.com/office/officeart/2005/8/layout/hList7"/>
    <dgm:cxn modelId="{E634538F-A661-4E85-B293-448DB7615407}" type="presParOf" srcId="{BBEFFDF2-CB0E-44BC-B576-4C9124FA6023}" destId="{A5955A3C-977A-40CA-A713-8582D542642E}" srcOrd="1" destOrd="0" presId="urn:microsoft.com/office/officeart/2005/8/layout/hList7"/>
    <dgm:cxn modelId="{5BDB03BC-E8B2-49EB-9197-3C81883D93DF}" type="presParOf" srcId="{BBEFFDF2-CB0E-44BC-B576-4C9124FA6023}" destId="{70D8842E-802C-4937-82FF-6633EBC5A275}" srcOrd="2" destOrd="0" presId="urn:microsoft.com/office/officeart/2005/8/layout/hList7"/>
    <dgm:cxn modelId="{96D9CE09-CC0B-4591-ACA6-670224560E19}" type="presParOf" srcId="{BBEFFDF2-CB0E-44BC-B576-4C9124FA6023}" destId="{C96CC9E9-5C06-46E4-81B0-121950EAE082}" srcOrd="3" destOrd="0" presId="urn:microsoft.com/office/officeart/2005/8/layout/hList7"/>
    <dgm:cxn modelId="{CAEACDC0-B6D6-49F8-BD66-E11C3734BFAE}" type="presParOf" srcId="{69C2B307-968C-4EA8-B6C4-FE465140F01D}" destId="{614AB5A1-4B83-44C9-827E-27EFDE81C384}" srcOrd="9" destOrd="0" presId="urn:microsoft.com/office/officeart/2005/8/layout/hList7"/>
    <dgm:cxn modelId="{EFC39D81-F58C-41E0-AE61-C75D927E6309}" type="presParOf" srcId="{69C2B307-968C-4EA8-B6C4-FE465140F01D}" destId="{C35BFE2E-21F5-4E23-BA95-5823AB8FE6C4}" srcOrd="10" destOrd="0" presId="urn:microsoft.com/office/officeart/2005/8/layout/hList7"/>
    <dgm:cxn modelId="{5DE142A8-B6D0-45F8-BFA8-FFD66B69C748}" type="presParOf" srcId="{C35BFE2E-21F5-4E23-BA95-5823AB8FE6C4}" destId="{DBC3C88E-A86A-49FC-A785-5E547F5AF749}" srcOrd="0" destOrd="0" presId="urn:microsoft.com/office/officeart/2005/8/layout/hList7"/>
    <dgm:cxn modelId="{559F472F-EDC8-429A-B93D-4E5DBC85BFD5}" type="presParOf" srcId="{C35BFE2E-21F5-4E23-BA95-5823AB8FE6C4}" destId="{BBB00E84-8FE7-45B2-AF07-DF6581DFC8E9}" srcOrd="1" destOrd="0" presId="urn:microsoft.com/office/officeart/2005/8/layout/hList7"/>
    <dgm:cxn modelId="{052E9705-3EF6-4351-B970-0A44B4F7C506}" type="presParOf" srcId="{C35BFE2E-21F5-4E23-BA95-5823AB8FE6C4}" destId="{5F565CC0-4A0A-4B82-B373-64FC3E5807AC}" srcOrd="2" destOrd="0" presId="urn:microsoft.com/office/officeart/2005/8/layout/hList7"/>
    <dgm:cxn modelId="{06373420-027B-414F-987E-F6BEDF857847}" type="presParOf" srcId="{C35BFE2E-21F5-4E23-BA95-5823AB8FE6C4}" destId="{21FDCD7E-FDE8-443A-B23D-3553F0F39EA0}" srcOrd="3" destOrd="0" presId="urn:microsoft.com/office/officeart/2005/8/layout/hList7"/>
    <dgm:cxn modelId="{AD5FADD6-0908-4435-ACAA-3F13162A033A}" type="presParOf" srcId="{69C2B307-968C-4EA8-B6C4-FE465140F01D}" destId="{8F7686A2-5CA7-4A6B-B493-914D04C280FB}" srcOrd="11" destOrd="0" presId="urn:microsoft.com/office/officeart/2005/8/layout/hList7"/>
    <dgm:cxn modelId="{FEB43AA4-F5E4-4D74-976E-6A3C35B5EA9E}" type="presParOf" srcId="{69C2B307-968C-4EA8-B6C4-FE465140F01D}" destId="{C06FD8B8-D975-40BA-A94E-944C202BFFC0}" srcOrd="12" destOrd="0" presId="urn:microsoft.com/office/officeart/2005/8/layout/hList7"/>
    <dgm:cxn modelId="{1273D7CA-3FD4-49F8-A1B5-2D880FFBD1CE}" type="presParOf" srcId="{C06FD8B8-D975-40BA-A94E-944C202BFFC0}" destId="{68724B61-53A3-4601-B486-2DFD12D44B8C}" srcOrd="0" destOrd="0" presId="urn:microsoft.com/office/officeart/2005/8/layout/hList7"/>
    <dgm:cxn modelId="{C236B0F5-BD5C-4BC7-AD10-ED76760D82EC}" type="presParOf" srcId="{C06FD8B8-D975-40BA-A94E-944C202BFFC0}" destId="{8116C2DF-BD37-479B-9849-AB81DC1F8359}" srcOrd="1" destOrd="0" presId="urn:microsoft.com/office/officeart/2005/8/layout/hList7"/>
    <dgm:cxn modelId="{61E53ACB-EAD6-4B59-ACC8-DC14EFDE3CA9}" type="presParOf" srcId="{C06FD8B8-D975-40BA-A94E-944C202BFFC0}" destId="{A2539592-CE33-4FC8-AF0B-D78D66DA63DA}" srcOrd="2" destOrd="0" presId="urn:microsoft.com/office/officeart/2005/8/layout/hList7"/>
    <dgm:cxn modelId="{62EAFFF5-02B3-4FC1-BC92-3D77333D8681}" type="presParOf" srcId="{C06FD8B8-D975-40BA-A94E-944C202BFFC0}" destId="{CBE036D0-FEF5-4846-B9E7-9F3F97A2BA96}"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5D0B14-B498-419E-8423-171177B0060A}" type="doc">
      <dgm:prSet loTypeId="urn:microsoft.com/office/officeart/2005/8/layout/pyramid4" loCatId="relationship" qsTypeId="urn:microsoft.com/office/officeart/2005/8/quickstyle/3d2" qsCatId="3D" csTypeId="urn:microsoft.com/office/officeart/2005/8/colors/colorful1" csCatId="colorful" phldr="1"/>
      <dgm:spPr/>
      <dgm:t>
        <a:bodyPr/>
        <a:lstStyle/>
        <a:p>
          <a:endParaRPr lang="en-US"/>
        </a:p>
      </dgm:t>
    </dgm:pt>
    <dgm:pt modelId="{33B89CD1-2921-42D3-81A9-301BBCF3766C}">
      <dgm:prSet/>
      <dgm:spPr/>
      <dgm:t>
        <a:bodyPr/>
        <a:lstStyle/>
        <a:p>
          <a:pPr rtl="0"/>
          <a:r>
            <a:rPr lang="en-GB"/>
            <a:t>Community Champions &amp; Health Workers</a:t>
          </a:r>
        </a:p>
      </dgm:t>
    </dgm:pt>
    <dgm:pt modelId="{EDFA9815-BD55-4423-B6A2-00268D3914DA}" type="parTrans" cxnId="{6D4C3FB6-ECC7-4D55-87B5-D4190A3094DF}">
      <dgm:prSet/>
      <dgm:spPr/>
      <dgm:t>
        <a:bodyPr/>
        <a:lstStyle/>
        <a:p>
          <a:endParaRPr lang="en-US"/>
        </a:p>
      </dgm:t>
    </dgm:pt>
    <dgm:pt modelId="{88D98D2C-39CE-4492-A5E5-83C211988534}" type="sibTrans" cxnId="{6D4C3FB6-ECC7-4D55-87B5-D4190A3094DF}">
      <dgm:prSet/>
      <dgm:spPr/>
      <dgm:t>
        <a:bodyPr/>
        <a:lstStyle/>
        <a:p>
          <a:endParaRPr lang="en-US"/>
        </a:p>
      </dgm:t>
    </dgm:pt>
    <dgm:pt modelId="{1388A791-FC12-4B9C-A524-FCF9471C9463}">
      <dgm:prSet/>
      <dgm:spPr/>
      <dgm:t>
        <a:bodyPr/>
        <a:lstStyle/>
        <a:p>
          <a:pPr rtl="0"/>
          <a:r>
            <a:rPr lang="en-GB"/>
            <a:t>One You Health Coaches</a:t>
          </a:r>
        </a:p>
      </dgm:t>
    </dgm:pt>
    <dgm:pt modelId="{A09C9322-C729-4F75-8246-EB41F9E318E5}" type="parTrans" cxnId="{E66918A7-6647-4F5E-8C55-508294AFC787}">
      <dgm:prSet/>
      <dgm:spPr/>
      <dgm:t>
        <a:bodyPr/>
        <a:lstStyle/>
        <a:p>
          <a:endParaRPr lang="en-US"/>
        </a:p>
      </dgm:t>
    </dgm:pt>
    <dgm:pt modelId="{BDBCEBC7-5296-4BAD-9BD5-E409D060D71F}" type="sibTrans" cxnId="{E66918A7-6647-4F5E-8C55-508294AFC787}">
      <dgm:prSet/>
      <dgm:spPr/>
      <dgm:t>
        <a:bodyPr/>
        <a:lstStyle/>
        <a:p>
          <a:endParaRPr lang="en-US"/>
        </a:p>
      </dgm:t>
    </dgm:pt>
    <dgm:pt modelId="{4A694173-FC36-474B-9DDA-6A0BC7E3E9D7}">
      <dgm:prSet/>
      <dgm:spPr/>
      <dgm:t>
        <a:bodyPr/>
        <a:lstStyle/>
        <a:p>
          <a:pPr rtl="0"/>
          <a:r>
            <a:rPr lang="en-GB"/>
            <a:t>PCN Social Prescribers</a:t>
          </a:r>
        </a:p>
      </dgm:t>
    </dgm:pt>
    <dgm:pt modelId="{1C4048B4-4B56-4ED8-9A73-595404B816A0}" type="parTrans" cxnId="{423D79ED-EA40-4E98-9B3C-8AC2FE1CD053}">
      <dgm:prSet/>
      <dgm:spPr/>
      <dgm:t>
        <a:bodyPr/>
        <a:lstStyle/>
        <a:p>
          <a:endParaRPr lang="en-US"/>
        </a:p>
      </dgm:t>
    </dgm:pt>
    <dgm:pt modelId="{BAD5EF1A-5CD0-461D-8FEA-25FFE0176591}" type="sibTrans" cxnId="{423D79ED-EA40-4E98-9B3C-8AC2FE1CD053}">
      <dgm:prSet/>
      <dgm:spPr/>
      <dgm:t>
        <a:bodyPr/>
        <a:lstStyle/>
        <a:p>
          <a:endParaRPr lang="en-US"/>
        </a:p>
      </dgm:t>
    </dgm:pt>
    <dgm:pt modelId="{1B664E93-EBBF-47A6-8802-053F47888A06}">
      <dgm:prSet/>
      <dgm:spPr/>
      <dgm:t>
        <a:bodyPr/>
        <a:lstStyle/>
        <a:p>
          <a:pPr rtl="0"/>
          <a:r>
            <a:rPr lang="en-GB"/>
            <a:t>Imperial Medical Students</a:t>
          </a:r>
        </a:p>
      </dgm:t>
    </dgm:pt>
    <dgm:pt modelId="{9E5993BB-EB06-4A58-AC57-9E053772CD0C}" type="parTrans" cxnId="{0F91CB03-1E55-4AC8-8AED-795BF0AE637A}">
      <dgm:prSet/>
      <dgm:spPr/>
      <dgm:t>
        <a:bodyPr/>
        <a:lstStyle/>
        <a:p>
          <a:endParaRPr lang="en-US"/>
        </a:p>
      </dgm:t>
    </dgm:pt>
    <dgm:pt modelId="{C4257F09-4391-4168-994C-42EB8A7112A5}" type="sibTrans" cxnId="{0F91CB03-1E55-4AC8-8AED-795BF0AE637A}">
      <dgm:prSet/>
      <dgm:spPr/>
      <dgm:t>
        <a:bodyPr/>
        <a:lstStyle/>
        <a:p>
          <a:endParaRPr lang="en-US"/>
        </a:p>
      </dgm:t>
    </dgm:pt>
    <dgm:pt modelId="{070E4793-AA9D-49E5-8852-ED6719DA0EEF}">
      <dgm:prSet/>
      <dgm:spPr/>
      <dgm:t>
        <a:bodyPr/>
        <a:lstStyle/>
        <a:p>
          <a:pPr rtl="0"/>
          <a:r>
            <a:rPr lang="en-GB"/>
            <a:t>GP Registrars</a:t>
          </a:r>
        </a:p>
      </dgm:t>
    </dgm:pt>
    <dgm:pt modelId="{9F4CAB37-B180-4D8F-B427-72BF2D8FA3A1}" type="parTrans" cxnId="{C4998106-1674-42C5-9767-BAB000484B41}">
      <dgm:prSet/>
      <dgm:spPr/>
      <dgm:t>
        <a:bodyPr/>
        <a:lstStyle/>
        <a:p>
          <a:endParaRPr lang="en-US"/>
        </a:p>
      </dgm:t>
    </dgm:pt>
    <dgm:pt modelId="{C6C56F8C-A583-4EB8-88FA-3EC93D7C5416}" type="sibTrans" cxnId="{C4998106-1674-42C5-9767-BAB000484B41}">
      <dgm:prSet/>
      <dgm:spPr/>
      <dgm:t>
        <a:bodyPr/>
        <a:lstStyle/>
        <a:p>
          <a:endParaRPr lang="en-US"/>
        </a:p>
      </dgm:t>
    </dgm:pt>
    <dgm:pt modelId="{0F68E5D9-1683-42A7-8F69-ACCAE1D2FD10}">
      <dgm:prSet/>
      <dgm:spPr/>
      <dgm:t>
        <a:bodyPr/>
        <a:lstStyle/>
        <a:p>
          <a:pPr rtl="0"/>
          <a:r>
            <a:rPr lang="en-GB"/>
            <a:t>High Street Community Pharmacists</a:t>
          </a:r>
        </a:p>
      </dgm:t>
    </dgm:pt>
    <dgm:pt modelId="{014FB15E-BD97-49FD-865A-3F88A139B368}" type="parTrans" cxnId="{A028C81B-0FE3-492E-AC9D-DE55AE9B9733}">
      <dgm:prSet/>
      <dgm:spPr/>
      <dgm:t>
        <a:bodyPr/>
        <a:lstStyle/>
        <a:p>
          <a:endParaRPr lang="en-US"/>
        </a:p>
      </dgm:t>
    </dgm:pt>
    <dgm:pt modelId="{B9001BFD-607D-42A8-8E24-27D6C8D273AD}" type="sibTrans" cxnId="{A028C81B-0FE3-492E-AC9D-DE55AE9B9733}">
      <dgm:prSet/>
      <dgm:spPr/>
      <dgm:t>
        <a:bodyPr/>
        <a:lstStyle/>
        <a:p>
          <a:endParaRPr lang="en-US"/>
        </a:p>
      </dgm:t>
    </dgm:pt>
    <dgm:pt modelId="{3C0250A3-7604-4567-A9E6-63F2A9F41305}">
      <dgm:prSet/>
      <dgm:spPr/>
      <dgm:t>
        <a:bodyPr/>
        <a:lstStyle/>
        <a:p>
          <a:pPr rtl="0"/>
          <a:r>
            <a:rPr lang="en-GB"/>
            <a:t>ICHP</a:t>
          </a:r>
        </a:p>
      </dgm:t>
    </dgm:pt>
    <dgm:pt modelId="{46936AF8-718F-4E8D-A728-B3B1B9072067}" type="parTrans" cxnId="{1C0080B0-F6A2-4D40-8332-8851E3AF3336}">
      <dgm:prSet/>
      <dgm:spPr/>
      <dgm:t>
        <a:bodyPr/>
        <a:lstStyle/>
        <a:p>
          <a:endParaRPr lang="en-US"/>
        </a:p>
      </dgm:t>
    </dgm:pt>
    <dgm:pt modelId="{180D9275-BF1B-41A4-9752-8A003B40C290}" type="sibTrans" cxnId="{1C0080B0-F6A2-4D40-8332-8851E3AF3336}">
      <dgm:prSet/>
      <dgm:spPr/>
      <dgm:t>
        <a:bodyPr/>
        <a:lstStyle/>
        <a:p>
          <a:endParaRPr lang="en-US"/>
        </a:p>
      </dgm:t>
    </dgm:pt>
    <dgm:pt modelId="{DB593A8C-0D3E-4B01-B859-9F3ECF07B9CE}">
      <dgm:prSet/>
      <dgm:spPr/>
      <dgm:t>
        <a:bodyPr/>
        <a:lstStyle/>
        <a:p>
          <a:pPr rtl="0"/>
          <a:r>
            <a:rPr lang="en-GB"/>
            <a:t>Public Health doctors</a:t>
          </a:r>
        </a:p>
      </dgm:t>
    </dgm:pt>
    <dgm:pt modelId="{BC10EED1-8C5B-422E-A6CF-B42076BD7C5F}" type="parTrans" cxnId="{53A075A6-BACA-4F0E-9DEF-97238859EC4F}">
      <dgm:prSet/>
      <dgm:spPr/>
      <dgm:t>
        <a:bodyPr/>
        <a:lstStyle/>
        <a:p>
          <a:endParaRPr lang="en-US"/>
        </a:p>
      </dgm:t>
    </dgm:pt>
    <dgm:pt modelId="{F6965A22-3AC6-46CA-95E6-1753783ACE56}" type="sibTrans" cxnId="{53A075A6-BACA-4F0E-9DEF-97238859EC4F}">
      <dgm:prSet/>
      <dgm:spPr/>
      <dgm:t>
        <a:bodyPr/>
        <a:lstStyle/>
        <a:p>
          <a:endParaRPr lang="en-US"/>
        </a:p>
      </dgm:t>
    </dgm:pt>
    <dgm:pt modelId="{CE6220C3-F86A-43A2-92B0-0D9D79AE83F6}">
      <dgm:prSet/>
      <dgm:spPr/>
      <dgm:t>
        <a:bodyPr/>
        <a:lstStyle/>
        <a:p>
          <a:pPr rtl="0"/>
          <a:r>
            <a:rPr lang="en-GB"/>
            <a:t>Mental health counsellors</a:t>
          </a:r>
        </a:p>
      </dgm:t>
    </dgm:pt>
    <dgm:pt modelId="{D583D013-F3E6-4D1A-905A-E13382AD4682}" type="parTrans" cxnId="{DB29448D-7B49-4436-A019-9BAD7A9D9BD1}">
      <dgm:prSet/>
      <dgm:spPr/>
      <dgm:t>
        <a:bodyPr/>
        <a:lstStyle/>
        <a:p>
          <a:endParaRPr lang="en-US"/>
        </a:p>
      </dgm:t>
    </dgm:pt>
    <dgm:pt modelId="{30DCFDA1-78FE-426D-BF15-C482A14DC95B}" type="sibTrans" cxnId="{DB29448D-7B49-4436-A019-9BAD7A9D9BD1}">
      <dgm:prSet/>
      <dgm:spPr/>
      <dgm:t>
        <a:bodyPr/>
        <a:lstStyle/>
        <a:p>
          <a:endParaRPr lang="en-US"/>
        </a:p>
      </dgm:t>
    </dgm:pt>
    <dgm:pt modelId="{5E27C0AA-80C2-4EDB-8ACD-EB22D011D346}" type="pres">
      <dgm:prSet presAssocID="{795D0B14-B498-419E-8423-171177B0060A}" presName="compositeShape" presStyleCnt="0">
        <dgm:presLayoutVars>
          <dgm:chMax val="9"/>
          <dgm:dir/>
          <dgm:resizeHandles val="exact"/>
        </dgm:presLayoutVars>
      </dgm:prSet>
      <dgm:spPr/>
    </dgm:pt>
    <dgm:pt modelId="{5F63F28F-FD60-4398-BFB3-485E13CE35F9}" type="pres">
      <dgm:prSet presAssocID="{795D0B14-B498-419E-8423-171177B0060A}" presName="triangle1" presStyleLbl="node1" presStyleIdx="0" presStyleCnt="9">
        <dgm:presLayoutVars>
          <dgm:bulletEnabled val="1"/>
        </dgm:presLayoutVars>
      </dgm:prSet>
      <dgm:spPr/>
    </dgm:pt>
    <dgm:pt modelId="{82C33D04-62A7-490D-9343-C0D6B14ED43B}" type="pres">
      <dgm:prSet presAssocID="{795D0B14-B498-419E-8423-171177B0060A}" presName="triangle2" presStyleLbl="node1" presStyleIdx="1" presStyleCnt="9">
        <dgm:presLayoutVars>
          <dgm:bulletEnabled val="1"/>
        </dgm:presLayoutVars>
      </dgm:prSet>
      <dgm:spPr/>
    </dgm:pt>
    <dgm:pt modelId="{263BB67A-A807-4F6D-B0B4-10CCA91E0E9E}" type="pres">
      <dgm:prSet presAssocID="{795D0B14-B498-419E-8423-171177B0060A}" presName="triangle3" presStyleLbl="node1" presStyleIdx="2" presStyleCnt="9">
        <dgm:presLayoutVars>
          <dgm:bulletEnabled val="1"/>
        </dgm:presLayoutVars>
      </dgm:prSet>
      <dgm:spPr/>
    </dgm:pt>
    <dgm:pt modelId="{D2274494-2228-47AD-9B0C-8A80A1A14EEA}" type="pres">
      <dgm:prSet presAssocID="{795D0B14-B498-419E-8423-171177B0060A}" presName="triangle4" presStyleLbl="node1" presStyleIdx="3" presStyleCnt="9">
        <dgm:presLayoutVars>
          <dgm:bulletEnabled val="1"/>
        </dgm:presLayoutVars>
      </dgm:prSet>
      <dgm:spPr/>
    </dgm:pt>
    <dgm:pt modelId="{19C91351-63DB-46D2-B0F1-3BF03D51658E}" type="pres">
      <dgm:prSet presAssocID="{795D0B14-B498-419E-8423-171177B0060A}" presName="triangle5" presStyleLbl="node1" presStyleIdx="4" presStyleCnt="9">
        <dgm:presLayoutVars>
          <dgm:bulletEnabled val="1"/>
        </dgm:presLayoutVars>
      </dgm:prSet>
      <dgm:spPr/>
    </dgm:pt>
    <dgm:pt modelId="{43F99EFF-7134-4ED3-901A-799F3419A1FF}" type="pres">
      <dgm:prSet presAssocID="{795D0B14-B498-419E-8423-171177B0060A}" presName="triangle6" presStyleLbl="node1" presStyleIdx="5" presStyleCnt="9">
        <dgm:presLayoutVars>
          <dgm:bulletEnabled val="1"/>
        </dgm:presLayoutVars>
      </dgm:prSet>
      <dgm:spPr/>
    </dgm:pt>
    <dgm:pt modelId="{74A21C22-4B61-47E2-9BAD-1DF53EDCBBE3}" type="pres">
      <dgm:prSet presAssocID="{795D0B14-B498-419E-8423-171177B0060A}" presName="triangle7" presStyleLbl="node1" presStyleIdx="6" presStyleCnt="9">
        <dgm:presLayoutVars>
          <dgm:bulletEnabled val="1"/>
        </dgm:presLayoutVars>
      </dgm:prSet>
      <dgm:spPr/>
    </dgm:pt>
    <dgm:pt modelId="{22C1616C-66BD-4043-A4B4-C6F2F25B82AA}" type="pres">
      <dgm:prSet presAssocID="{795D0B14-B498-419E-8423-171177B0060A}" presName="triangle8" presStyleLbl="node1" presStyleIdx="7" presStyleCnt="9">
        <dgm:presLayoutVars>
          <dgm:bulletEnabled val="1"/>
        </dgm:presLayoutVars>
      </dgm:prSet>
      <dgm:spPr/>
    </dgm:pt>
    <dgm:pt modelId="{307B59CF-C53F-4325-AA61-70CB07FBB9C7}" type="pres">
      <dgm:prSet presAssocID="{795D0B14-B498-419E-8423-171177B0060A}" presName="triangle9" presStyleLbl="node1" presStyleIdx="8" presStyleCnt="9">
        <dgm:presLayoutVars>
          <dgm:bulletEnabled val="1"/>
        </dgm:presLayoutVars>
      </dgm:prSet>
      <dgm:spPr/>
    </dgm:pt>
  </dgm:ptLst>
  <dgm:cxnLst>
    <dgm:cxn modelId="{FAEF9500-A27F-48D6-ACDC-64DC0D079322}" type="presOf" srcId="{070E4793-AA9D-49E5-8852-ED6719DA0EEF}" destId="{43F99EFF-7134-4ED3-901A-799F3419A1FF}" srcOrd="0" destOrd="0" presId="urn:microsoft.com/office/officeart/2005/8/layout/pyramid4"/>
    <dgm:cxn modelId="{0F91CB03-1E55-4AC8-8AED-795BF0AE637A}" srcId="{795D0B14-B498-419E-8423-171177B0060A}" destId="{1B664E93-EBBF-47A6-8802-053F47888A06}" srcOrd="4" destOrd="0" parTransId="{9E5993BB-EB06-4A58-AC57-9E053772CD0C}" sibTransId="{C4257F09-4391-4168-994C-42EB8A7112A5}"/>
    <dgm:cxn modelId="{C4998106-1674-42C5-9767-BAB000484B41}" srcId="{795D0B14-B498-419E-8423-171177B0060A}" destId="{070E4793-AA9D-49E5-8852-ED6719DA0EEF}" srcOrd="5" destOrd="0" parTransId="{9F4CAB37-B180-4D8F-B427-72BF2D8FA3A1}" sibTransId="{C6C56F8C-A583-4EB8-88FA-3EC93D7C5416}"/>
    <dgm:cxn modelId="{6FF57117-4BDB-4017-8578-CA2B91683EC4}" type="presOf" srcId="{CE6220C3-F86A-43A2-92B0-0D9D79AE83F6}" destId="{263BB67A-A807-4F6D-B0B4-10CCA91E0E9E}" srcOrd="0" destOrd="0" presId="urn:microsoft.com/office/officeart/2005/8/layout/pyramid4"/>
    <dgm:cxn modelId="{A028C81B-0FE3-492E-AC9D-DE55AE9B9733}" srcId="{795D0B14-B498-419E-8423-171177B0060A}" destId="{0F68E5D9-1683-42A7-8F69-ACCAE1D2FD10}" srcOrd="6" destOrd="0" parTransId="{014FB15E-BD97-49FD-865A-3F88A139B368}" sibTransId="{B9001BFD-607D-42A8-8E24-27D6C8D273AD}"/>
    <dgm:cxn modelId="{8E4DAB37-5720-496D-AFD9-6BD225FB9433}" type="presOf" srcId="{4A694173-FC36-474B-9DDA-6A0BC7E3E9D7}" destId="{D2274494-2228-47AD-9B0C-8A80A1A14EEA}" srcOrd="0" destOrd="0" presId="urn:microsoft.com/office/officeart/2005/8/layout/pyramid4"/>
    <dgm:cxn modelId="{19DA3643-614A-418B-934E-A0CA20601786}" type="presOf" srcId="{1388A791-FC12-4B9C-A524-FCF9471C9463}" destId="{82C33D04-62A7-490D-9343-C0D6B14ED43B}" srcOrd="0" destOrd="0" presId="urn:microsoft.com/office/officeart/2005/8/layout/pyramid4"/>
    <dgm:cxn modelId="{5B773771-3E5E-4E97-B8B0-BF29BCA79B06}" type="presOf" srcId="{DB593A8C-0D3E-4B01-B859-9F3ECF07B9CE}" destId="{307B59CF-C53F-4325-AA61-70CB07FBB9C7}" srcOrd="0" destOrd="0" presId="urn:microsoft.com/office/officeart/2005/8/layout/pyramid4"/>
    <dgm:cxn modelId="{AFDA3157-4D39-41B7-96F2-3DDD7C254EB0}" type="presOf" srcId="{3C0250A3-7604-4567-A9E6-63F2A9F41305}" destId="{22C1616C-66BD-4043-A4B4-C6F2F25B82AA}" srcOrd="0" destOrd="0" presId="urn:microsoft.com/office/officeart/2005/8/layout/pyramid4"/>
    <dgm:cxn modelId="{E349A757-1173-4AEE-93D5-C7CAE954EEB0}" type="presOf" srcId="{1B664E93-EBBF-47A6-8802-053F47888A06}" destId="{19C91351-63DB-46D2-B0F1-3BF03D51658E}" srcOrd="0" destOrd="0" presId="urn:microsoft.com/office/officeart/2005/8/layout/pyramid4"/>
    <dgm:cxn modelId="{DB29448D-7B49-4436-A019-9BAD7A9D9BD1}" srcId="{795D0B14-B498-419E-8423-171177B0060A}" destId="{CE6220C3-F86A-43A2-92B0-0D9D79AE83F6}" srcOrd="2" destOrd="0" parTransId="{D583D013-F3E6-4D1A-905A-E13382AD4682}" sibTransId="{30DCFDA1-78FE-426D-BF15-C482A14DC95B}"/>
    <dgm:cxn modelId="{53A075A6-BACA-4F0E-9DEF-97238859EC4F}" srcId="{795D0B14-B498-419E-8423-171177B0060A}" destId="{DB593A8C-0D3E-4B01-B859-9F3ECF07B9CE}" srcOrd="8" destOrd="0" parTransId="{BC10EED1-8C5B-422E-A6CF-B42076BD7C5F}" sibTransId="{F6965A22-3AC6-46CA-95E6-1753783ACE56}"/>
    <dgm:cxn modelId="{E66918A7-6647-4F5E-8C55-508294AFC787}" srcId="{795D0B14-B498-419E-8423-171177B0060A}" destId="{1388A791-FC12-4B9C-A524-FCF9471C9463}" srcOrd="1" destOrd="0" parTransId="{A09C9322-C729-4F75-8246-EB41F9E318E5}" sibTransId="{BDBCEBC7-5296-4BAD-9BD5-E409D060D71F}"/>
    <dgm:cxn modelId="{57E6D0AA-DB39-4149-84F2-A45ED601E222}" type="presOf" srcId="{33B89CD1-2921-42D3-81A9-301BBCF3766C}" destId="{5F63F28F-FD60-4398-BFB3-485E13CE35F9}" srcOrd="0" destOrd="0" presId="urn:microsoft.com/office/officeart/2005/8/layout/pyramid4"/>
    <dgm:cxn modelId="{1C0080B0-F6A2-4D40-8332-8851E3AF3336}" srcId="{795D0B14-B498-419E-8423-171177B0060A}" destId="{3C0250A3-7604-4567-A9E6-63F2A9F41305}" srcOrd="7" destOrd="0" parTransId="{46936AF8-718F-4E8D-A728-B3B1B9072067}" sibTransId="{180D9275-BF1B-41A4-9752-8A003B40C290}"/>
    <dgm:cxn modelId="{6D4C3FB6-ECC7-4D55-87B5-D4190A3094DF}" srcId="{795D0B14-B498-419E-8423-171177B0060A}" destId="{33B89CD1-2921-42D3-81A9-301BBCF3766C}" srcOrd="0" destOrd="0" parTransId="{EDFA9815-BD55-4423-B6A2-00268D3914DA}" sibTransId="{88D98D2C-39CE-4492-A5E5-83C211988534}"/>
    <dgm:cxn modelId="{8ABE55C6-CFCC-4D4D-9F66-4D557728A6C7}" type="presOf" srcId="{0F68E5D9-1683-42A7-8F69-ACCAE1D2FD10}" destId="{74A21C22-4B61-47E2-9BAD-1DF53EDCBBE3}" srcOrd="0" destOrd="0" presId="urn:microsoft.com/office/officeart/2005/8/layout/pyramid4"/>
    <dgm:cxn modelId="{423D79ED-EA40-4E98-9B3C-8AC2FE1CD053}" srcId="{795D0B14-B498-419E-8423-171177B0060A}" destId="{4A694173-FC36-474B-9DDA-6A0BC7E3E9D7}" srcOrd="3" destOrd="0" parTransId="{1C4048B4-4B56-4ED8-9A73-595404B816A0}" sibTransId="{BAD5EF1A-5CD0-461D-8FEA-25FFE0176591}"/>
    <dgm:cxn modelId="{CEA93EF3-08D4-4144-A298-F11378F85767}" type="presOf" srcId="{795D0B14-B498-419E-8423-171177B0060A}" destId="{5E27C0AA-80C2-4EDB-8ACD-EB22D011D346}" srcOrd="0" destOrd="0" presId="urn:microsoft.com/office/officeart/2005/8/layout/pyramid4"/>
    <dgm:cxn modelId="{1D1E6A16-50DE-47E2-AA2C-7A53B33AA435}" type="presParOf" srcId="{5E27C0AA-80C2-4EDB-8ACD-EB22D011D346}" destId="{5F63F28F-FD60-4398-BFB3-485E13CE35F9}" srcOrd="0" destOrd="0" presId="urn:microsoft.com/office/officeart/2005/8/layout/pyramid4"/>
    <dgm:cxn modelId="{92F0B4DF-081A-400E-900B-B8AFF9DDB1F3}" type="presParOf" srcId="{5E27C0AA-80C2-4EDB-8ACD-EB22D011D346}" destId="{82C33D04-62A7-490D-9343-C0D6B14ED43B}" srcOrd="1" destOrd="0" presId="urn:microsoft.com/office/officeart/2005/8/layout/pyramid4"/>
    <dgm:cxn modelId="{93763466-12FD-4793-AB90-1A9491A338C7}" type="presParOf" srcId="{5E27C0AA-80C2-4EDB-8ACD-EB22D011D346}" destId="{263BB67A-A807-4F6D-B0B4-10CCA91E0E9E}" srcOrd="2" destOrd="0" presId="urn:microsoft.com/office/officeart/2005/8/layout/pyramid4"/>
    <dgm:cxn modelId="{5B513FD1-682A-4636-8A32-F47A1C544C31}" type="presParOf" srcId="{5E27C0AA-80C2-4EDB-8ACD-EB22D011D346}" destId="{D2274494-2228-47AD-9B0C-8A80A1A14EEA}" srcOrd="3" destOrd="0" presId="urn:microsoft.com/office/officeart/2005/8/layout/pyramid4"/>
    <dgm:cxn modelId="{8FAEEAF0-8322-432F-B72B-A8CAF73A63B3}" type="presParOf" srcId="{5E27C0AA-80C2-4EDB-8ACD-EB22D011D346}" destId="{19C91351-63DB-46D2-B0F1-3BF03D51658E}" srcOrd="4" destOrd="0" presId="urn:microsoft.com/office/officeart/2005/8/layout/pyramid4"/>
    <dgm:cxn modelId="{4EF4810E-0FB9-4606-8C77-64EB23455B69}" type="presParOf" srcId="{5E27C0AA-80C2-4EDB-8ACD-EB22D011D346}" destId="{43F99EFF-7134-4ED3-901A-799F3419A1FF}" srcOrd="5" destOrd="0" presId="urn:microsoft.com/office/officeart/2005/8/layout/pyramid4"/>
    <dgm:cxn modelId="{0569D3C2-0529-4434-8841-5BBB752085A1}" type="presParOf" srcId="{5E27C0AA-80C2-4EDB-8ACD-EB22D011D346}" destId="{74A21C22-4B61-47E2-9BAD-1DF53EDCBBE3}" srcOrd="6" destOrd="0" presId="urn:microsoft.com/office/officeart/2005/8/layout/pyramid4"/>
    <dgm:cxn modelId="{3DE000D3-5BBF-46A4-AE5B-3479DC9A5404}" type="presParOf" srcId="{5E27C0AA-80C2-4EDB-8ACD-EB22D011D346}" destId="{22C1616C-66BD-4043-A4B4-C6F2F25B82AA}" srcOrd="7" destOrd="0" presId="urn:microsoft.com/office/officeart/2005/8/layout/pyramid4"/>
    <dgm:cxn modelId="{9983E11E-876E-40B1-B800-B24074A22A3D}" type="presParOf" srcId="{5E27C0AA-80C2-4EDB-8ACD-EB22D011D346}" destId="{307B59CF-C53F-4325-AA61-70CB07FBB9C7}" srcOrd="8"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FEBC3-0F38-4723-978E-4A98BC7B7A13}">
      <dsp:nvSpPr>
        <dsp:cNvPr id="0" name=""/>
        <dsp:cNvSpPr/>
      </dsp:nvSpPr>
      <dsp:spPr>
        <a:xfrm>
          <a:off x="1756004" y="-4665"/>
          <a:ext cx="6306783" cy="6306783"/>
        </a:xfrm>
        <a:prstGeom prst="circularArrow">
          <a:avLst>
            <a:gd name="adj1" fmla="val 5274"/>
            <a:gd name="adj2" fmla="val 312630"/>
            <a:gd name="adj3" fmla="val 14210928"/>
            <a:gd name="adj4" fmla="val 17137092"/>
            <a:gd name="adj5" fmla="val 547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95662D14-4DBA-4612-9F1C-532DC248A27E}">
      <dsp:nvSpPr>
        <dsp:cNvPr id="0" name=""/>
        <dsp:cNvSpPr/>
      </dsp:nvSpPr>
      <dsp:spPr>
        <a:xfrm>
          <a:off x="3698827" y="2715"/>
          <a:ext cx="2421137" cy="1210568"/>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en-US" sz="1000" b="1" u="none" kern="1200">
              <a:latin typeface="Calibri"/>
              <a:cs typeface="Calibri"/>
            </a:rPr>
            <a:t>CASE FINDING</a:t>
          </a:r>
          <a:r>
            <a:rPr lang="en-US" sz="1000" u="none" kern="1200">
              <a:latin typeface="Calibri"/>
              <a:cs typeface="Calibri"/>
            </a:rPr>
            <a:t> - </a:t>
          </a:r>
          <a:r>
            <a:rPr lang="en-US" sz="1000" b="0" u="none" kern="1200">
              <a:latin typeface="Calibri"/>
              <a:cs typeface="Calibri"/>
            </a:rPr>
            <a:t>Group 1 - Patients on Hypertension register. Group 2 - patients not on Hypertension register with elevated BP (clinic BP &gt;140/90 or home BP &gt;135/85) in the last two years (UCLP Risk Stratification searches)</a:t>
          </a:r>
        </a:p>
      </dsp:txBody>
      <dsp:txXfrm>
        <a:off x="3757922" y="61810"/>
        <a:ext cx="2302947" cy="1092378"/>
      </dsp:txXfrm>
    </dsp:sp>
    <dsp:sp modelId="{988BD1E6-40A0-4C72-95C2-29EF12B3AAE1}">
      <dsp:nvSpPr>
        <dsp:cNvPr id="0" name=""/>
        <dsp:cNvSpPr/>
      </dsp:nvSpPr>
      <dsp:spPr>
        <a:xfrm>
          <a:off x="5914581" y="1281981"/>
          <a:ext cx="2421137" cy="1210568"/>
        </a:xfrm>
        <a:prstGeom prst="roundRect">
          <a:avLst/>
        </a:prstGeom>
        <a:gradFill rotWithShape="0">
          <a:gsLst>
            <a:gs pos="0">
              <a:schemeClr val="accent5">
                <a:hueOff val="1679680"/>
                <a:satOff val="0"/>
                <a:lumOff val="-4471"/>
                <a:alphaOff val="0"/>
                <a:lumMod val="110000"/>
                <a:satMod val="105000"/>
                <a:tint val="67000"/>
              </a:schemeClr>
            </a:gs>
            <a:gs pos="50000">
              <a:schemeClr val="accent5">
                <a:hueOff val="1679680"/>
                <a:satOff val="0"/>
                <a:lumOff val="-4471"/>
                <a:alphaOff val="0"/>
                <a:lumMod val="105000"/>
                <a:satMod val="103000"/>
                <a:tint val="73000"/>
              </a:schemeClr>
            </a:gs>
            <a:gs pos="100000">
              <a:schemeClr val="accent5">
                <a:hueOff val="1679680"/>
                <a:satOff val="0"/>
                <a:lumOff val="-447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u="none" kern="1200">
              <a:latin typeface="Calibri"/>
              <a:cs typeface="Calibri"/>
            </a:rPr>
            <a:t>COHORT</a:t>
          </a:r>
          <a:r>
            <a:rPr lang="en-US" sz="1000" b="0" kern="1200">
              <a:latin typeface="Calibri"/>
              <a:cs typeface="Calibri"/>
            </a:rPr>
            <a:t> – UCLP search used to identify "Digitally Engaged" patients</a:t>
          </a:r>
          <a:r>
            <a:rPr lang="en-US" sz="1000" b="0" u="none" kern="1200">
              <a:latin typeface="Calibri"/>
              <a:cs typeface="Calibri"/>
            </a:rPr>
            <a:t>, data from searches collated by via </a:t>
          </a:r>
          <a:r>
            <a:rPr lang="en-US" sz="1000" b="0" u="none" kern="1200" err="1">
              <a:latin typeface="Calibri"/>
              <a:cs typeface="Calibri"/>
            </a:rPr>
            <a:t>eMIS</a:t>
          </a:r>
          <a:r>
            <a:rPr lang="en-US" sz="1000" b="0" u="none" kern="1200">
              <a:latin typeface="Calibri"/>
              <a:cs typeface="Calibri"/>
            </a:rPr>
            <a:t> (Harness PCN Administrative team)</a:t>
          </a:r>
          <a:endParaRPr lang="en-US" sz="1000" kern="1200"/>
        </a:p>
      </dsp:txBody>
      <dsp:txXfrm>
        <a:off x="5973676" y="1341076"/>
        <a:ext cx="2302947" cy="1092378"/>
      </dsp:txXfrm>
    </dsp:sp>
    <dsp:sp modelId="{4C92FAD7-1E4F-442B-894E-DC031995F66F}">
      <dsp:nvSpPr>
        <dsp:cNvPr id="0" name=""/>
        <dsp:cNvSpPr/>
      </dsp:nvSpPr>
      <dsp:spPr>
        <a:xfrm>
          <a:off x="5914581" y="3840514"/>
          <a:ext cx="2421137" cy="1210568"/>
        </a:xfrm>
        <a:prstGeom prst="roundRect">
          <a:avLst/>
        </a:prstGeom>
        <a:gradFill rotWithShape="0">
          <a:gsLst>
            <a:gs pos="0">
              <a:schemeClr val="accent5">
                <a:hueOff val="3359360"/>
                <a:satOff val="0"/>
                <a:lumOff val="-8941"/>
                <a:alphaOff val="0"/>
                <a:lumMod val="110000"/>
                <a:satMod val="105000"/>
                <a:tint val="67000"/>
              </a:schemeClr>
            </a:gs>
            <a:gs pos="50000">
              <a:schemeClr val="accent5">
                <a:hueOff val="3359360"/>
                <a:satOff val="0"/>
                <a:lumOff val="-8941"/>
                <a:alphaOff val="0"/>
                <a:lumMod val="105000"/>
                <a:satMod val="103000"/>
                <a:tint val="73000"/>
              </a:schemeClr>
            </a:gs>
            <a:gs pos="100000">
              <a:schemeClr val="accent5">
                <a:hueOff val="3359360"/>
                <a:satOff val="0"/>
                <a:lumOff val="-89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u="none" kern="1200">
              <a:latin typeface="Calibri"/>
              <a:cs typeface="Calibri"/>
            </a:rPr>
            <a:t>CONTACT</a:t>
          </a:r>
          <a:r>
            <a:rPr lang="en-US" sz="1000" b="0" u="none" kern="1200">
              <a:latin typeface="Calibri"/>
              <a:cs typeface="Calibri"/>
            </a:rPr>
            <a:t> - (</a:t>
          </a:r>
          <a:r>
            <a:rPr lang="en-US" sz="1000" b="0" u="none" kern="1200" err="1">
              <a:latin typeface="Calibri"/>
              <a:cs typeface="Calibri"/>
            </a:rPr>
            <a:t>AccuRx</a:t>
          </a:r>
          <a:r>
            <a:rPr lang="en-US" sz="1000" b="0" u="none" kern="1200">
              <a:latin typeface="Calibri"/>
              <a:cs typeface="Calibri"/>
            </a:rPr>
            <a:t>) SMS</a:t>
          </a:r>
          <a:r>
            <a:rPr lang="en-US" sz="1000" kern="1200">
              <a:latin typeface="Calibri"/>
              <a:cs typeface="Calibri"/>
            </a:rPr>
            <a:t> invitations sent to patients by member practices to register for OMRON Hypertension Plus app</a:t>
          </a:r>
          <a:endParaRPr lang="en-US" sz="1000" kern="1200"/>
        </a:p>
      </dsp:txBody>
      <dsp:txXfrm>
        <a:off x="5973676" y="3899609"/>
        <a:ext cx="2302947" cy="1092378"/>
      </dsp:txXfrm>
    </dsp:sp>
    <dsp:sp modelId="{A2382AC6-F263-499B-9707-DC73353DAA8A}">
      <dsp:nvSpPr>
        <dsp:cNvPr id="0" name=""/>
        <dsp:cNvSpPr/>
      </dsp:nvSpPr>
      <dsp:spPr>
        <a:xfrm>
          <a:off x="3698827" y="5119780"/>
          <a:ext cx="2421137" cy="1210568"/>
        </a:xfrm>
        <a:prstGeom prst="roundRect">
          <a:avLst/>
        </a:prstGeom>
        <a:gradFill rotWithShape="0">
          <a:gsLst>
            <a:gs pos="0">
              <a:schemeClr val="accent5">
                <a:hueOff val="5039040"/>
                <a:satOff val="0"/>
                <a:lumOff val="-13412"/>
                <a:alphaOff val="0"/>
                <a:lumMod val="110000"/>
                <a:satMod val="105000"/>
                <a:tint val="67000"/>
              </a:schemeClr>
            </a:gs>
            <a:gs pos="50000">
              <a:schemeClr val="accent5">
                <a:hueOff val="5039040"/>
                <a:satOff val="0"/>
                <a:lumOff val="-13412"/>
                <a:alphaOff val="0"/>
                <a:lumMod val="105000"/>
                <a:satMod val="103000"/>
                <a:tint val="73000"/>
              </a:schemeClr>
            </a:gs>
            <a:gs pos="100000">
              <a:schemeClr val="accent5">
                <a:hueOff val="5039040"/>
                <a:satOff val="0"/>
                <a:lumOff val="-13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b="1" u="none" kern="1200">
              <a:latin typeface="Calibri"/>
              <a:cs typeface="Calibri"/>
            </a:rPr>
            <a:t>ONBOARDED</a:t>
          </a:r>
          <a:r>
            <a:rPr lang="en-US" sz="1000" b="0" u="none" kern="1200">
              <a:latin typeface="Calibri"/>
              <a:cs typeface="Calibri"/>
            </a:rPr>
            <a:t> - Patients</a:t>
          </a:r>
          <a:r>
            <a:rPr lang="en-US" sz="1000" kern="1200">
              <a:latin typeface="Calibri"/>
              <a:cs typeface="Calibri"/>
            </a:rPr>
            <a:t> onboarded (Harness PCN Administrative team) and educated via app</a:t>
          </a:r>
        </a:p>
      </dsp:txBody>
      <dsp:txXfrm>
        <a:off x="3757922" y="5178875"/>
        <a:ext cx="2302947" cy="1092378"/>
      </dsp:txXfrm>
    </dsp:sp>
    <dsp:sp modelId="{A79D239B-D6FD-4DE3-A0DD-48C6DED544B1}">
      <dsp:nvSpPr>
        <dsp:cNvPr id="0" name=""/>
        <dsp:cNvSpPr/>
      </dsp:nvSpPr>
      <dsp:spPr>
        <a:xfrm>
          <a:off x="1483072" y="3840514"/>
          <a:ext cx="2421137" cy="1210568"/>
        </a:xfrm>
        <a:prstGeom prst="roundRect">
          <a:avLst/>
        </a:prstGeom>
        <a:gradFill rotWithShape="0">
          <a:gsLst>
            <a:gs pos="0">
              <a:schemeClr val="accent5">
                <a:hueOff val="6718720"/>
                <a:satOff val="0"/>
                <a:lumOff val="-17882"/>
                <a:alphaOff val="0"/>
                <a:lumMod val="110000"/>
                <a:satMod val="105000"/>
                <a:tint val="67000"/>
              </a:schemeClr>
            </a:gs>
            <a:gs pos="50000">
              <a:schemeClr val="accent5">
                <a:hueOff val="6718720"/>
                <a:satOff val="0"/>
                <a:lumOff val="-17882"/>
                <a:alphaOff val="0"/>
                <a:lumMod val="105000"/>
                <a:satMod val="103000"/>
                <a:tint val="73000"/>
              </a:schemeClr>
            </a:gs>
            <a:gs pos="100000">
              <a:schemeClr val="accent5">
                <a:hueOff val="6718720"/>
                <a:satOff val="0"/>
                <a:lumOff val="-1788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rtl="0">
            <a:lnSpc>
              <a:spcPct val="100000"/>
            </a:lnSpc>
            <a:spcBef>
              <a:spcPct val="0"/>
            </a:spcBef>
            <a:spcAft>
              <a:spcPct val="35000"/>
            </a:spcAft>
            <a:buNone/>
          </a:pPr>
          <a:r>
            <a:rPr lang="en-US" sz="1000" b="1" u="none" kern="1200">
              <a:solidFill>
                <a:srgbClr val="444444"/>
              </a:solidFill>
              <a:latin typeface="Calibri"/>
              <a:cs typeface="Calibri"/>
            </a:rPr>
            <a:t>RISK STRATIFICATION (Traffic light system)</a:t>
          </a:r>
          <a:r>
            <a:rPr lang="en-US" sz="1000" b="0" u="none" kern="1200">
              <a:solidFill>
                <a:srgbClr val="444444"/>
              </a:solidFill>
              <a:latin typeface="Calibri"/>
              <a:cs typeface="Calibri"/>
            </a:rPr>
            <a:t> - B</a:t>
          </a:r>
          <a:r>
            <a:rPr lang="en-US" sz="1000" kern="1200">
              <a:solidFill>
                <a:srgbClr val="444444"/>
              </a:solidFill>
              <a:latin typeface="Calibri"/>
              <a:cs typeface="Calibri"/>
            </a:rPr>
            <a:t>ased on BP readings submitted during 7 day reading week</a:t>
          </a:r>
        </a:p>
      </dsp:txBody>
      <dsp:txXfrm>
        <a:off x="1542167" y="3899609"/>
        <a:ext cx="2302947" cy="1092378"/>
      </dsp:txXfrm>
    </dsp:sp>
    <dsp:sp modelId="{C7F5CE09-D04A-4787-B0A0-B6A56ADA3E98}">
      <dsp:nvSpPr>
        <dsp:cNvPr id="0" name=""/>
        <dsp:cNvSpPr/>
      </dsp:nvSpPr>
      <dsp:spPr>
        <a:xfrm>
          <a:off x="1483072" y="1281981"/>
          <a:ext cx="2421137" cy="1210568"/>
        </a:xfrm>
        <a:prstGeom prst="roundRect">
          <a:avLst/>
        </a:prstGeom>
        <a:gradFill rotWithShape="0">
          <a:gsLst>
            <a:gs pos="0">
              <a:schemeClr val="accent5">
                <a:hueOff val="8398400"/>
                <a:satOff val="0"/>
                <a:lumOff val="-22353"/>
                <a:alphaOff val="0"/>
                <a:lumMod val="110000"/>
                <a:satMod val="105000"/>
                <a:tint val="67000"/>
              </a:schemeClr>
            </a:gs>
            <a:gs pos="50000">
              <a:schemeClr val="accent5">
                <a:hueOff val="8398400"/>
                <a:satOff val="0"/>
                <a:lumOff val="-22353"/>
                <a:alphaOff val="0"/>
                <a:lumMod val="105000"/>
                <a:satMod val="103000"/>
                <a:tint val="73000"/>
              </a:schemeClr>
            </a:gs>
            <a:gs pos="100000">
              <a:schemeClr val="accent5">
                <a:hueOff val="8398400"/>
                <a:satOff val="0"/>
                <a:lumOff val="-2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rtl="0">
            <a:lnSpc>
              <a:spcPct val="90000"/>
            </a:lnSpc>
            <a:spcBef>
              <a:spcPct val="0"/>
            </a:spcBef>
            <a:spcAft>
              <a:spcPct val="35000"/>
            </a:spcAft>
            <a:buNone/>
          </a:pPr>
          <a:r>
            <a:rPr lang="en-US" sz="1000" b="1" u="none" kern="1200">
              <a:latin typeface="Calibri"/>
              <a:cs typeface="Calibri"/>
            </a:rPr>
            <a:t>MANAGEMENT</a:t>
          </a:r>
          <a:r>
            <a:rPr lang="en-US" sz="1000" b="0" u="none" kern="1200">
              <a:latin typeface="Calibri"/>
              <a:cs typeface="Calibri"/>
            </a:rPr>
            <a:t> – with </a:t>
          </a:r>
          <a:r>
            <a:rPr lang="en-US" sz="1000" b="0" u="none" kern="1200" err="1">
              <a:latin typeface="Calibri"/>
              <a:cs typeface="Calibri"/>
            </a:rPr>
            <a:t>optimisation</a:t>
          </a:r>
          <a:r>
            <a:rPr lang="en-US" sz="1000" kern="1200">
              <a:latin typeface="Calibri"/>
              <a:cs typeface="Calibri"/>
            </a:rPr>
            <a:t> remotely (PCN Clinical Pharmacists) </a:t>
          </a:r>
          <a:r>
            <a:rPr lang="en-US" sz="1000" kern="1200" err="1">
              <a:latin typeface="Calibri"/>
              <a:cs typeface="Calibri"/>
            </a:rPr>
            <a:t>utilising</a:t>
          </a:r>
          <a:r>
            <a:rPr lang="en-US" sz="1000" kern="1200">
              <a:latin typeface="Calibri"/>
              <a:cs typeface="Calibri"/>
            </a:rPr>
            <a:t> an online dashboard </a:t>
          </a:r>
          <a:endParaRPr lang="en-US" sz="1000" kern="1200"/>
        </a:p>
      </dsp:txBody>
      <dsp:txXfrm>
        <a:off x="1542167" y="1341076"/>
        <a:ext cx="2302947" cy="10923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50822-7F22-43BA-943A-78ED2C71213B}">
      <dsp:nvSpPr>
        <dsp:cNvPr id="0" name=""/>
        <dsp:cNvSpPr/>
      </dsp:nvSpPr>
      <dsp:spPr>
        <a:xfrm>
          <a:off x="0" y="0"/>
          <a:ext cx="4819996" cy="4819996"/>
        </a:xfrm>
        <a:prstGeom prst="pie">
          <a:avLst>
            <a:gd name="adj1" fmla="val 5400000"/>
            <a:gd name="adj2" fmla="val 16200000"/>
          </a:avLst>
        </a:prstGeom>
        <a:solidFill>
          <a:schemeClr val="accent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184CE8F-A0E5-4A6E-883D-CE418CE48C3D}">
      <dsp:nvSpPr>
        <dsp:cNvPr id="0" name=""/>
        <dsp:cNvSpPr/>
      </dsp:nvSpPr>
      <dsp:spPr>
        <a:xfrm>
          <a:off x="2409998" y="0"/>
          <a:ext cx="9622137" cy="4819996"/>
        </a:xfrm>
        <a:prstGeom prst="rect">
          <a:avLst/>
        </a:prstGeom>
        <a:solidFill>
          <a:schemeClr val="lt1">
            <a:alpha val="9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a:t>Identify</a:t>
          </a:r>
          <a:r>
            <a:rPr lang="en-US" sz="2300" kern="1200"/>
            <a:t> recall list – UCLP searches, Diabetic off target, Amlodipine without </a:t>
          </a:r>
          <a:r>
            <a:rPr lang="en-US" sz="2300" kern="1200" err="1"/>
            <a:t>Dx</a:t>
          </a:r>
          <a:endParaRPr lang="en-GB" sz="2300" kern="1200"/>
        </a:p>
      </dsp:txBody>
      <dsp:txXfrm>
        <a:off x="2409998" y="0"/>
        <a:ext cx="9622137" cy="771199"/>
      </dsp:txXfrm>
    </dsp:sp>
    <dsp:sp modelId="{3D7BF8C9-3444-44D5-8D74-8D26D4D03B3E}">
      <dsp:nvSpPr>
        <dsp:cNvPr id="0" name=""/>
        <dsp:cNvSpPr/>
      </dsp:nvSpPr>
      <dsp:spPr>
        <a:xfrm>
          <a:off x="506099" y="771199"/>
          <a:ext cx="3807797" cy="3807797"/>
        </a:xfrm>
        <a:prstGeom prst="pie">
          <a:avLst>
            <a:gd name="adj1" fmla="val 5400000"/>
            <a:gd name="adj2" fmla="val 16200000"/>
          </a:avLst>
        </a:prstGeom>
        <a:solidFill>
          <a:schemeClr val="accent3">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2EBB376-C7AB-4F8C-9299-66A1BE3C05FE}">
      <dsp:nvSpPr>
        <dsp:cNvPr id="0" name=""/>
        <dsp:cNvSpPr/>
      </dsp:nvSpPr>
      <dsp:spPr>
        <a:xfrm>
          <a:off x="2409998" y="771199"/>
          <a:ext cx="9622137" cy="3807797"/>
        </a:xfrm>
        <a:prstGeom prst="rect">
          <a:avLst/>
        </a:prstGeom>
        <a:solidFill>
          <a:schemeClr val="lt1">
            <a:alpha val="9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t>Get </a:t>
          </a:r>
          <a:r>
            <a:rPr lang="en-US" sz="2300" b="1" kern="1200"/>
            <a:t>Accurate</a:t>
          </a:r>
          <a:r>
            <a:rPr lang="en-US" sz="2300" kern="1200"/>
            <a:t> BPs – </a:t>
          </a:r>
          <a:r>
            <a:rPr lang="en-US" sz="2300" kern="1200" err="1"/>
            <a:t>BP@Home</a:t>
          </a:r>
          <a:r>
            <a:rPr lang="en-US" sz="2300" kern="1200"/>
            <a:t>, Omron, </a:t>
          </a:r>
          <a:r>
            <a:rPr lang="en-US" sz="2300" kern="1200" err="1"/>
            <a:t>Accurx</a:t>
          </a:r>
          <a:r>
            <a:rPr lang="en-US" sz="2300" kern="1200"/>
            <a:t>, Pharmacy &amp; Walk-in.</a:t>
          </a:r>
          <a:endParaRPr lang="en-GB" sz="2300" kern="1200"/>
        </a:p>
      </dsp:txBody>
      <dsp:txXfrm>
        <a:off x="2409998" y="771199"/>
        <a:ext cx="9622137" cy="771199"/>
      </dsp:txXfrm>
    </dsp:sp>
    <dsp:sp modelId="{927FC371-CA35-44AA-904C-AF49F6A08E38}">
      <dsp:nvSpPr>
        <dsp:cNvPr id="0" name=""/>
        <dsp:cNvSpPr/>
      </dsp:nvSpPr>
      <dsp:spPr>
        <a:xfrm>
          <a:off x="1012199" y="1542399"/>
          <a:ext cx="2795598" cy="2795598"/>
        </a:xfrm>
        <a:prstGeom prst="pie">
          <a:avLst>
            <a:gd name="adj1" fmla="val 5400000"/>
            <a:gd name="adj2" fmla="val 16200000"/>
          </a:avLst>
        </a:prstGeom>
        <a:solidFill>
          <a:schemeClr val="accent4">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E22E0E1-6123-4B1E-A219-835E439F7C27}">
      <dsp:nvSpPr>
        <dsp:cNvPr id="0" name=""/>
        <dsp:cNvSpPr/>
      </dsp:nvSpPr>
      <dsp:spPr>
        <a:xfrm>
          <a:off x="2409998" y="1542399"/>
          <a:ext cx="9622137" cy="2795598"/>
        </a:xfrm>
        <a:prstGeom prst="rect">
          <a:avLst/>
        </a:prstGeom>
        <a:solidFill>
          <a:schemeClr val="lt1">
            <a:alpha val="9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t>Get these to </a:t>
          </a:r>
          <a:r>
            <a:rPr lang="en-US" sz="2300" b="1" kern="1200"/>
            <a:t>Target</a:t>
          </a:r>
          <a:r>
            <a:rPr lang="en-US" sz="2300" kern="1200"/>
            <a:t> – workflow &amp; extra staffing to </a:t>
          </a:r>
          <a:r>
            <a:rPr lang="en-US" sz="2300" b="1" kern="1200"/>
            <a:t>Monitor</a:t>
          </a:r>
          <a:endParaRPr lang="en-GB" sz="2300" b="1" kern="1200"/>
        </a:p>
      </dsp:txBody>
      <dsp:txXfrm>
        <a:off x="2409998" y="1542399"/>
        <a:ext cx="9622137" cy="771199"/>
      </dsp:txXfrm>
    </dsp:sp>
    <dsp:sp modelId="{2E80CDD6-F788-409F-B10E-5A67206E4F6D}">
      <dsp:nvSpPr>
        <dsp:cNvPr id="0" name=""/>
        <dsp:cNvSpPr/>
      </dsp:nvSpPr>
      <dsp:spPr>
        <a:xfrm>
          <a:off x="1518299" y="2313598"/>
          <a:ext cx="1783398" cy="1783398"/>
        </a:xfrm>
        <a:prstGeom prst="pie">
          <a:avLst>
            <a:gd name="adj1" fmla="val 5400000"/>
            <a:gd name="adj2" fmla="val 16200000"/>
          </a:avLst>
        </a:prstGeom>
        <a:solidFill>
          <a:schemeClr val="accent5">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76FF14E-7EE9-48DB-BE56-44ADB32BC519}">
      <dsp:nvSpPr>
        <dsp:cNvPr id="0" name=""/>
        <dsp:cNvSpPr/>
      </dsp:nvSpPr>
      <dsp:spPr>
        <a:xfrm>
          <a:off x="2409998" y="2313598"/>
          <a:ext cx="9622137" cy="1783398"/>
        </a:xfrm>
        <a:prstGeom prst="rect">
          <a:avLst/>
        </a:prstGeom>
        <a:solidFill>
          <a:schemeClr val="lt1">
            <a:hueOff val="0"/>
            <a:satOff val="0"/>
            <a:lumOff val="0"/>
            <a:alpha val="9900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0" kern="1200"/>
            <a:t>Expert prompt</a:t>
          </a:r>
          <a:r>
            <a:rPr lang="en-US" sz="2300" b="1" kern="1200"/>
            <a:t> MDT</a:t>
          </a:r>
          <a:r>
            <a:rPr lang="en-US" sz="2300" b="0" kern="1200"/>
            <a:t> for </a:t>
          </a:r>
          <a:r>
            <a:rPr lang="en-US" sz="2300" b="1" kern="1200"/>
            <a:t>decisions</a:t>
          </a:r>
          <a:r>
            <a:rPr lang="en-US" sz="2300" kern="1200"/>
            <a:t> for tricky cases within </a:t>
          </a:r>
          <a:r>
            <a:rPr lang="en-US" sz="2300" kern="1200" err="1"/>
            <a:t>eHub</a:t>
          </a:r>
          <a:r>
            <a:rPr lang="en-US" sz="2300" kern="1200"/>
            <a:t>, </a:t>
          </a:r>
          <a:r>
            <a:rPr lang="en-US" sz="2300" kern="1200" err="1"/>
            <a:t>incl</a:t>
          </a:r>
          <a:r>
            <a:rPr lang="en-US" sz="2300" kern="1200"/>
            <a:t> ABPMs</a:t>
          </a:r>
          <a:endParaRPr lang="en-GB" sz="2300" kern="1200"/>
        </a:p>
      </dsp:txBody>
      <dsp:txXfrm>
        <a:off x="2409998" y="2313598"/>
        <a:ext cx="9622137" cy="771199"/>
      </dsp:txXfrm>
    </dsp:sp>
    <dsp:sp modelId="{06885DC3-03A1-409B-BDC1-3FC1948E9D17}">
      <dsp:nvSpPr>
        <dsp:cNvPr id="0" name=""/>
        <dsp:cNvSpPr/>
      </dsp:nvSpPr>
      <dsp:spPr>
        <a:xfrm>
          <a:off x="2024398" y="3084798"/>
          <a:ext cx="771199" cy="771199"/>
        </a:xfrm>
        <a:prstGeom prst="pie">
          <a:avLst>
            <a:gd name="adj1" fmla="val 5400000"/>
            <a:gd name="adj2" fmla="val 16200000"/>
          </a:avLst>
        </a:prstGeom>
        <a:solidFill>
          <a:schemeClr val="accent6">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F5472DC-5EF4-4FE1-B320-A1F69751FCA0}">
      <dsp:nvSpPr>
        <dsp:cNvPr id="0" name=""/>
        <dsp:cNvSpPr/>
      </dsp:nvSpPr>
      <dsp:spPr>
        <a:xfrm>
          <a:off x="2409998" y="3084798"/>
          <a:ext cx="9622137" cy="771199"/>
        </a:xfrm>
        <a:prstGeom prst="rect">
          <a:avLst/>
        </a:prstGeom>
        <a:solidFill>
          <a:schemeClr val="lt1">
            <a:alpha val="90000"/>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a:t>Community </a:t>
          </a:r>
          <a:r>
            <a:rPr lang="en-US" sz="2300" b="1" kern="1200"/>
            <a:t>Outreach</a:t>
          </a:r>
          <a:r>
            <a:rPr lang="en-US" sz="2300" kern="1200"/>
            <a:t> to case find and address under-served parts of our population</a:t>
          </a:r>
          <a:endParaRPr lang="en-GB" sz="2300" kern="1200"/>
        </a:p>
      </dsp:txBody>
      <dsp:txXfrm>
        <a:off x="2409998" y="3084798"/>
        <a:ext cx="9622137" cy="771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35087-BCE2-4423-8961-17E6B39F8AF0}">
      <dsp:nvSpPr>
        <dsp:cNvPr id="0" name=""/>
        <dsp:cNvSpPr/>
      </dsp:nvSpPr>
      <dsp:spPr>
        <a:xfrm>
          <a:off x="4725" y="0"/>
          <a:ext cx="1584567" cy="4480034"/>
        </a:xfrm>
        <a:prstGeom prst="roundRect">
          <a:avLst>
            <a:gd name="adj" fmla="val 10000"/>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kern="1200"/>
            <a:t>Neil Chapman – Consultant Expert</a:t>
          </a:r>
        </a:p>
      </dsp:txBody>
      <dsp:txXfrm>
        <a:off x="4725" y="1792013"/>
        <a:ext cx="1584567" cy="1792013"/>
      </dsp:txXfrm>
    </dsp:sp>
    <dsp:sp modelId="{8041FEBB-543D-4A15-85DF-AF25019B00C5}">
      <dsp:nvSpPr>
        <dsp:cNvPr id="0" name=""/>
        <dsp:cNvSpPr/>
      </dsp:nvSpPr>
      <dsp:spPr>
        <a:xfrm>
          <a:off x="52262" y="268802"/>
          <a:ext cx="1489492" cy="149185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3688ED10-931D-4B48-A41E-A2A54AF62347}">
      <dsp:nvSpPr>
        <dsp:cNvPr id="0" name=""/>
        <dsp:cNvSpPr/>
      </dsp:nvSpPr>
      <dsp:spPr>
        <a:xfrm>
          <a:off x="1636829" y="0"/>
          <a:ext cx="1584567" cy="4480034"/>
        </a:xfrm>
        <a:prstGeom prst="roundRect">
          <a:avLst>
            <a:gd name="adj" fmla="val 1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kern="1200"/>
            <a:t>GP Clinical Lead – run MDT &amp; integrate with PCN</a:t>
          </a:r>
        </a:p>
      </dsp:txBody>
      <dsp:txXfrm>
        <a:off x="1636829" y="1792013"/>
        <a:ext cx="1584567" cy="1792013"/>
      </dsp:txXfrm>
    </dsp:sp>
    <dsp:sp modelId="{4646A0AE-E01D-4C7F-9FA3-1847D3CF719C}">
      <dsp:nvSpPr>
        <dsp:cNvPr id="0" name=""/>
        <dsp:cNvSpPr/>
      </dsp:nvSpPr>
      <dsp:spPr>
        <a:xfrm>
          <a:off x="1684366" y="268802"/>
          <a:ext cx="1489492" cy="149185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 r="-4000"/>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0DC8231B-7898-427E-8DFF-74C24216847D}">
      <dsp:nvSpPr>
        <dsp:cNvPr id="0" name=""/>
        <dsp:cNvSpPr/>
      </dsp:nvSpPr>
      <dsp:spPr>
        <a:xfrm>
          <a:off x="3268933" y="0"/>
          <a:ext cx="1584567" cy="4480034"/>
        </a:xfrm>
        <a:prstGeom prst="roundRect">
          <a:avLst>
            <a:gd name="adj" fmla="val 10000"/>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kern="1200"/>
            <a:t>Clinical Pharmacists – routine &amp; complex prescribing</a:t>
          </a:r>
        </a:p>
      </dsp:txBody>
      <dsp:txXfrm>
        <a:off x="3268933" y="1792013"/>
        <a:ext cx="1584567" cy="1792013"/>
      </dsp:txXfrm>
    </dsp:sp>
    <dsp:sp modelId="{4033ABCD-E34A-4C9D-BA09-DDC6EBF81BBD}">
      <dsp:nvSpPr>
        <dsp:cNvPr id="0" name=""/>
        <dsp:cNvSpPr/>
      </dsp:nvSpPr>
      <dsp:spPr>
        <a:xfrm>
          <a:off x="3316470" y="268802"/>
          <a:ext cx="1489492" cy="149185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FC623C97-B764-4D5D-BDD2-EEAA5E9DE26F}">
      <dsp:nvSpPr>
        <dsp:cNvPr id="0" name=""/>
        <dsp:cNvSpPr/>
      </dsp:nvSpPr>
      <dsp:spPr>
        <a:xfrm>
          <a:off x="4901037" y="0"/>
          <a:ext cx="1584567" cy="4480034"/>
        </a:xfrm>
        <a:prstGeom prst="roundRect">
          <a:avLst>
            <a:gd name="adj" fmla="val 10000"/>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kern="1200"/>
            <a:t>Cardiology PA – good at motivation, follow up and education</a:t>
          </a:r>
        </a:p>
      </dsp:txBody>
      <dsp:txXfrm>
        <a:off x="4901037" y="1792013"/>
        <a:ext cx="1584567" cy="1792013"/>
      </dsp:txXfrm>
    </dsp:sp>
    <dsp:sp modelId="{CF4E677E-AF68-4919-92BC-0E7503A7E384}">
      <dsp:nvSpPr>
        <dsp:cNvPr id="0" name=""/>
        <dsp:cNvSpPr/>
      </dsp:nvSpPr>
      <dsp:spPr>
        <a:xfrm>
          <a:off x="4948575" y="268802"/>
          <a:ext cx="1489492" cy="1491851"/>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1000" r="-11000"/>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DA58566B-1D49-40B1-ABF1-87C2A3221327}">
      <dsp:nvSpPr>
        <dsp:cNvPr id="0" name=""/>
        <dsp:cNvSpPr/>
      </dsp:nvSpPr>
      <dsp:spPr>
        <a:xfrm>
          <a:off x="6533142" y="0"/>
          <a:ext cx="1584567" cy="4480034"/>
        </a:xfrm>
        <a:prstGeom prst="roundRect">
          <a:avLst>
            <a:gd name="adj" fmla="val 10000"/>
          </a:avLst>
        </a:prstGeom>
        <a:solidFill>
          <a:schemeClr val="accent6">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kern="1200"/>
            <a:t>Care Co-ordinator – key to obtaining BPs and booking patients, plug in with coaches &amp; HCAs</a:t>
          </a:r>
        </a:p>
      </dsp:txBody>
      <dsp:txXfrm>
        <a:off x="6533142" y="1792013"/>
        <a:ext cx="1584567" cy="1792013"/>
      </dsp:txXfrm>
    </dsp:sp>
    <dsp:sp modelId="{C96CC9E9-5C06-46E4-81B0-121950EAE082}">
      <dsp:nvSpPr>
        <dsp:cNvPr id="0" name=""/>
        <dsp:cNvSpPr/>
      </dsp:nvSpPr>
      <dsp:spPr>
        <a:xfrm>
          <a:off x="6580679" y="268802"/>
          <a:ext cx="1489492" cy="1491851"/>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DBC3C88E-A86A-49FC-A785-5E547F5AF749}">
      <dsp:nvSpPr>
        <dsp:cNvPr id="0" name=""/>
        <dsp:cNvSpPr/>
      </dsp:nvSpPr>
      <dsp:spPr>
        <a:xfrm>
          <a:off x="8165246" y="0"/>
          <a:ext cx="1584567" cy="4480034"/>
        </a:xfrm>
        <a:prstGeom prst="roundRect">
          <a:avLst>
            <a:gd name="adj" fmla="val 10000"/>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kern="1200"/>
            <a:t>IT support and FY2 </a:t>
          </a:r>
        </a:p>
      </dsp:txBody>
      <dsp:txXfrm>
        <a:off x="8165246" y="1792013"/>
        <a:ext cx="1584567" cy="1792013"/>
      </dsp:txXfrm>
    </dsp:sp>
    <dsp:sp modelId="{21FDCD7E-FDE8-443A-B23D-3553F0F39EA0}">
      <dsp:nvSpPr>
        <dsp:cNvPr id="0" name=""/>
        <dsp:cNvSpPr/>
      </dsp:nvSpPr>
      <dsp:spPr>
        <a:xfrm>
          <a:off x="8212783" y="268802"/>
          <a:ext cx="1489492" cy="1491851"/>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68724B61-53A3-4601-B486-2DFD12D44B8C}">
      <dsp:nvSpPr>
        <dsp:cNvPr id="0" name=""/>
        <dsp:cNvSpPr/>
      </dsp:nvSpPr>
      <dsp:spPr>
        <a:xfrm>
          <a:off x="9797350" y="0"/>
          <a:ext cx="1584567" cy="4480034"/>
        </a:xfrm>
        <a:prstGeom prst="roundRect">
          <a:avLst>
            <a:gd name="adj" fmla="val 1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666750" rtl="0">
            <a:lnSpc>
              <a:spcPct val="90000"/>
            </a:lnSpc>
            <a:spcBef>
              <a:spcPct val="0"/>
            </a:spcBef>
            <a:spcAft>
              <a:spcPct val="35000"/>
            </a:spcAft>
            <a:buNone/>
          </a:pPr>
          <a:r>
            <a:rPr lang="en-GB" sz="1500" kern="1200"/>
            <a:t>Integrated, trained &amp; supervised, sharing IT, clear leads, regular meetings, learning notes library</a:t>
          </a:r>
        </a:p>
      </dsp:txBody>
      <dsp:txXfrm>
        <a:off x="9797350" y="1792013"/>
        <a:ext cx="1584567" cy="1792013"/>
      </dsp:txXfrm>
    </dsp:sp>
    <dsp:sp modelId="{CBE036D0-FEF5-4846-B9E7-9F3F97A2BA96}">
      <dsp:nvSpPr>
        <dsp:cNvPr id="0" name=""/>
        <dsp:cNvSpPr/>
      </dsp:nvSpPr>
      <dsp:spPr>
        <a:xfrm>
          <a:off x="9844887" y="268802"/>
          <a:ext cx="1489492" cy="1491851"/>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a:noFill/>
        </a:ln>
        <a:effectLst/>
        <a:sp3d z="57200" extrusionH="10600" prstMaterial="plastic">
          <a:bevelT w="101600" h="8600" prst="relaxedInset"/>
          <a:bevelB w="8600" h="8600" prst="relaxedInset"/>
        </a:sp3d>
      </dsp:spPr>
      <dsp:style>
        <a:lnRef idx="0">
          <a:scrgbClr r="0" g="0" b="0"/>
        </a:lnRef>
        <a:fillRef idx="1">
          <a:scrgbClr r="0" g="0" b="0"/>
        </a:fillRef>
        <a:effectRef idx="1">
          <a:scrgbClr r="0" g="0" b="0"/>
        </a:effectRef>
        <a:fontRef idx="minor"/>
      </dsp:style>
    </dsp:sp>
    <dsp:sp modelId="{7FC92EF1-57F8-485A-810F-56E452A2EC69}">
      <dsp:nvSpPr>
        <dsp:cNvPr id="0" name=""/>
        <dsp:cNvSpPr/>
      </dsp:nvSpPr>
      <dsp:spPr>
        <a:xfrm>
          <a:off x="455465" y="3584027"/>
          <a:ext cx="10475711" cy="672005"/>
        </a:xfrm>
        <a:prstGeom prst="leftRightArrow">
          <a:avLst/>
        </a:prstGeom>
        <a:solidFill>
          <a:schemeClr val="accent2">
            <a:tint val="4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3F28F-FD60-4398-BFB3-485E13CE35F9}">
      <dsp:nvSpPr>
        <dsp:cNvPr id="0" name=""/>
        <dsp:cNvSpPr/>
      </dsp:nvSpPr>
      <dsp:spPr>
        <a:xfrm>
          <a:off x="5048270" y="25719"/>
          <a:ext cx="1697469" cy="1697469"/>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kern="1200"/>
            <a:t>Community Champions &amp; Health Workers</a:t>
          </a:r>
        </a:p>
      </dsp:txBody>
      <dsp:txXfrm>
        <a:off x="5472637" y="874454"/>
        <a:ext cx="848735" cy="848734"/>
      </dsp:txXfrm>
    </dsp:sp>
    <dsp:sp modelId="{82C33D04-62A7-490D-9343-C0D6B14ED43B}">
      <dsp:nvSpPr>
        <dsp:cNvPr id="0" name=""/>
        <dsp:cNvSpPr/>
      </dsp:nvSpPr>
      <dsp:spPr>
        <a:xfrm>
          <a:off x="4199535" y="1723188"/>
          <a:ext cx="1697469" cy="1697469"/>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kern="1200"/>
            <a:t>One You Health Coaches</a:t>
          </a:r>
        </a:p>
      </dsp:txBody>
      <dsp:txXfrm>
        <a:off x="4623902" y="2571923"/>
        <a:ext cx="848735" cy="848734"/>
      </dsp:txXfrm>
    </dsp:sp>
    <dsp:sp modelId="{263BB67A-A807-4F6D-B0B4-10CCA91E0E9E}">
      <dsp:nvSpPr>
        <dsp:cNvPr id="0" name=""/>
        <dsp:cNvSpPr/>
      </dsp:nvSpPr>
      <dsp:spPr>
        <a:xfrm rot="10800000">
          <a:off x="5048270" y="1723188"/>
          <a:ext cx="1697469" cy="1697469"/>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kern="1200"/>
            <a:t>Mental health counsellors</a:t>
          </a:r>
        </a:p>
      </dsp:txBody>
      <dsp:txXfrm rot="10800000">
        <a:off x="5472637" y="1723188"/>
        <a:ext cx="848735" cy="848734"/>
      </dsp:txXfrm>
    </dsp:sp>
    <dsp:sp modelId="{D2274494-2228-47AD-9B0C-8A80A1A14EEA}">
      <dsp:nvSpPr>
        <dsp:cNvPr id="0" name=""/>
        <dsp:cNvSpPr/>
      </dsp:nvSpPr>
      <dsp:spPr>
        <a:xfrm>
          <a:off x="5897005" y="1723188"/>
          <a:ext cx="1697469" cy="1697469"/>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kern="1200"/>
            <a:t>PCN Social Prescribers</a:t>
          </a:r>
        </a:p>
      </dsp:txBody>
      <dsp:txXfrm>
        <a:off x="6321372" y="2571923"/>
        <a:ext cx="848735" cy="848734"/>
      </dsp:txXfrm>
    </dsp:sp>
    <dsp:sp modelId="{19C91351-63DB-46D2-B0F1-3BF03D51658E}">
      <dsp:nvSpPr>
        <dsp:cNvPr id="0" name=""/>
        <dsp:cNvSpPr/>
      </dsp:nvSpPr>
      <dsp:spPr>
        <a:xfrm>
          <a:off x="3350801" y="3420658"/>
          <a:ext cx="1697469" cy="1697469"/>
        </a:xfrm>
        <a:prstGeom prst="triangl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kern="1200"/>
            <a:t>Imperial Medical Students</a:t>
          </a:r>
        </a:p>
      </dsp:txBody>
      <dsp:txXfrm>
        <a:off x="3775168" y="4269393"/>
        <a:ext cx="848735" cy="848734"/>
      </dsp:txXfrm>
    </dsp:sp>
    <dsp:sp modelId="{43F99EFF-7134-4ED3-901A-799F3419A1FF}">
      <dsp:nvSpPr>
        <dsp:cNvPr id="0" name=""/>
        <dsp:cNvSpPr/>
      </dsp:nvSpPr>
      <dsp:spPr>
        <a:xfrm rot="10800000">
          <a:off x="4199535" y="3420658"/>
          <a:ext cx="1697469" cy="1697469"/>
        </a:xfrm>
        <a:prstGeom prst="triangl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kern="1200"/>
            <a:t>GP Registrars</a:t>
          </a:r>
        </a:p>
      </dsp:txBody>
      <dsp:txXfrm rot="10800000">
        <a:off x="4623902" y="3420658"/>
        <a:ext cx="848735" cy="848734"/>
      </dsp:txXfrm>
    </dsp:sp>
    <dsp:sp modelId="{74A21C22-4B61-47E2-9BAD-1DF53EDCBBE3}">
      <dsp:nvSpPr>
        <dsp:cNvPr id="0" name=""/>
        <dsp:cNvSpPr/>
      </dsp:nvSpPr>
      <dsp:spPr>
        <a:xfrm>
          <a:off x="5048270" y="3420658"/>
          <a:ext cx="1697469" cy="1697469"/>
        </a:xfrm>
        <a:prstGeom prst="triangl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kern="1200"/>
            <a:t>High Street Community Pharmacists</a:t>
          </a:r>
        </a:p>
      </dsp:txBody>
      <dsp:txXfrm>
        <a:off x="5472637" y="4269393"/>
        <a:ext cx="848735" cy="848734"/>
      </dsp:txXfrm>
    </dsp:sp>
    <dsp:sp modelId="{22C1616C-66BD-4043-A4B4-C6F2F25B82AA}">
      <dsp:nvSpPr>
        <dsp:cNvPr id="0" name=""/>
        <dsp:cNvSpPr/>
      </dsp:nvSpPr>
      <dsp:spPr>
        <a:xfrm rot="10800000">
          <a:off x="5897005" y="3420658"/>
          <a:ext cx="1697469" cy="1697469"/>
        </a:xfrm>
        <a:prstGeom prst="triangl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kern="1200"/>
            <a:t>ICHP</a:t>
          </a:r>
        </a:p>
      </dsp:txBody>
      <dsp:txXfrm rot="10800000">
        <a:off x="6321372" y="3420658"/>
        <a:ext cx="848735" cy="848734"/>
      </dsp:txXfrm>
    </dsp:sp>
    <dsp:sp modelId="{307B59CF-C53F-4325-AA61-70CB07FBB9C7}">
      <dsp:nvSpPr>
        <dsp:cNvPr id="0" name=""/>
        <dsp:cNvSpPr/>
      </dsp:nvSpPr>
      <dsp:spPr>
        <a:xfrm>
          <a:off x="6745740" y="3420658"/>
          <a:ext cx="1697469" cy="1697469"/>
        </a:xfrm>
        <a:prstGeom prst="triangl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GB" sz="1000" kern="1200"/>
            <a:t>Public Health doctors</a:t>
          </a:r>
        </a:p>
      </dsp:txBody>
      <dsp:txXfrm>
        <a:off x="7170107" y="4269393"/>
        <a:ext cx="848735" cy="84873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6A2707-A876-E545-9C66-C682DEC581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188453F-5E89-E140-9F80-32577FE53B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982CB6-D4F8-E94C-BF56-5127B59C1E0D}" type="datetimeFigureOut">
              <a:rPr lang="en-GB" smtClean="0"/>
              <a:t>26/04/2023</a:t>
            </a:fld>
            <a:endParaRPr lang="en-GB"/>
          </a:p>
        </p:txBody>
      </p:sp>
      <p:sp>
        <p:nvSpPr>
          <p:cNvPr id="4" name="Footer Placeholder 3">
            <a:extLst>
              <a:ext uri="{FF2B5EF4-FFF2-40B4-BE49-F238E27FC236}">
                <a16:creationId xmlns:a16="http://schemas.microsoft.com/office/drawing/2014/main" id="{ACEC8A53-1AD8-FC4B-B227-96756C7E8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7711E1F-1C51-AB44-84FD-57487016E0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F36694-CDAE-7744-86C4-BD38B645DDE4}" type="slidenum">
              <a:rPr lang="en-GB" smtClean="0"/>
              <a:t>‹#›</a:t>
            </a:fld>
            <a:endParaRPr lang="en-GB"/>
          </a:p>
        </p:txBody>
      </p:sp>
    </p:spTree>
    <p:extLst>
      <p:ext uri="{BB962C8B-B14F-4D97-AF65-F5344CB8AC3E}">
        <p14:creationId xmlns:p14="http://schemas.microsoft.com/office/powerpoint/2010/main" val="109473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4C6CE-974B-944B-B891-DD5F679DCDF8}"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A50009-2899-184E-BE18-85072B1E7C23}" type="slidenum">
              <a:rPr lang="en-GB" smtClean="0"/>
              <a:t>‹#›</a:t>
            </a:fld>
            <a:endParaRPr lang="en-GB"/>
          </a:p>
        </p:txBody>
      </p:sp>
    </p:spTree>
    <p:extLst>
      <p:ext uri="{BB962C8B-B14F-4D97-AF65-F5344CB8AC3E}">
        <p14:creationId xmlns:p14="http://schemas.microsoft.com/office/powerpoint/2010/main" val="3517688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ationaltoday.com/world-hypertension-day/"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4A50009-2899-184E-BE18-85072B1E7C23}" type="slidenum">
              <a:rPr lang="en-GB" smtClean="0"/>
              <a:t>1</a:t>
            </a:fld>
            <a:endParaRPr lang="en-GB"/>
          </a:p>
        </p:txBody>
      </p:sp>
    </p:spTree>
    <p:extLst>
      <p:ext uri="{BB962C8B-B14F-4D97-AF65-F5344CB8AC3E}">
        <p14:creationId xmlns:p14="http://schemas.microsoft.com/office/powerpoint/2010/main" val="371759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Case finding – </a:t>
            </a:r>
            <a:r>
              <a:rPr lang="en-US">
                <a:cs typeface="Calibri"/>
              </a:rPr>
              <a:t>difficult to identify this cohort in an area where there is high deprivation in the South and patients do not like using e-consults etc. </a:t>
            </a:r>
          </a:p>
          <a:p>
            <a:endParaRPr lang="en-US" b="1">
              <a:cs typeface="Calibri"/>
            </a:endParaRPr>
          </a:p>
          <a:p>
            <a:r>
              <a:rPr lang="en-US" b="1">
                <a:cs typeface="Calibri"/>
              </a:rPr>
              <a:t>App</a:t>
            </a:r>
            <a:r>
              <a:rPr lang="en-US">
                <a:cs typeface="Calibri"/>
              </a:rPr>
              <a:t> – integrating into EMIS not seamless, you still have to tick intolerances and co-morbidities like HF, frailty, established CVD, issues with drug formulary on the platform – drugs like Losartan/HCZ missing from platform. Patients come with multiple conditions or develop other conditions with hypertension </a:t>
            </a:r>
            <a:br>
              <a:rPr lang="en-US">
                <a:cs typeface="+mn-lt"/>
              </a:rPr>
            </a:br>
            <a:endParaRPr lang="en-US">
              <a:cs typeface="Calibri"/>
            </a:endParaRPr>
          </a:p>
          <a:p>
            <a:r>
              <a:rPr lang="en-US" b="1">
                <a:cs typeface="Calibri"/>
              </a:rPr>
              <a:t>Service user/HCP</a:t>
            </a:r>
            <a:r>
              <a:rPr lang="en-US">
                <a:cs typeface="Calibri"/>
              </a:rPr>
              <a:t> – training of staff, onboarding of staff onto platform, managing of alerts and who was accountable for this, issues when locum staff unfamiliar with the platform would make changes, having to update platform once changes are made on EMIS, engaging/training users who were not digitally engaged </a:t>
            </a:r>
          </a:p>
          <a:p>
            <a:endParaRPr lang="en-US">
              <a:cs typeface="Calibri"/>
            </a:endParaRPr>
          </a:p>
          <a:p>
            <a:r>
              <a:rPr lang="en-US" b="1">
                <a:cs typeface="Calibri"/>
              </a:rPr>
              <a:t>Patient</a:t>
            </a:r>
            <a:r>
              <a:rPr lang="en-US">
                <a:cs typeface="Calibri"/>
              </a:rPr>
              <a:t> – confusion with downloading app, training on how to use the app, agreeing and approving treatment plans, engagement with submitting BP readings, challenges with patient demographics where not all have access to internet services and smartphones. </a:t>
            </a:r>
          </a:p>
          <a:p>
            <a:endParaRPr lang="en-US">
              <a:cs typeface="Calibri"/>
            </a:endParaRPr>
          </a:p>
          <a:p>
            <a:r>
              <a:rPr lang="en-US"/>
              <a:t>Biggest challenges – patients not having access to BP machines – some happy to buy, but in south high deprivation some practices loaning machines out. </a:t>
            </a:r>
            <a:endParaRPr lang="en-US">
              <a:cs typeface="Calibri"/>
            </a:endParaRPr>
          </a:p>
          <a:p>
            <a:endParaRPr lang="en-US">
              <a:cs typeface="Calibri"/>
            </a:endParaRPr>
          </a:p>
          <a:p>
            <a:r>
              <a:rPr lang="en-US">
                <a:cs typeface="Calibri"/>
              </a:rPr>
              <a:t>Practice/PCN</a:t>
            </a:r>
          </a:p>
          <a:p>
            <a:pPr marL="171450" indent="-171450">
              <a:buFont typeface="Calibri"/>
              <a:buChar char="-"/>
            </a:pPr>
            <a:r>
              <a:rPr lang="en-US">
                <a:cs typeface="Calibri"/>
              </a:rPr>
              <a:t>Alert management – lots of alerts popping up, reading week missed, BP out of limits (high/low), blood test/urine test review, patient has not confirmed next medication step </a:t>
            </a:r>
          </a:p>
          <a:p>
            <a:pPr marL="171450" indent="-171450">
              <a:buFont typeface="Calibri"/>
              <a:buChar char="-"/>
            </a:pPr>
            <a:r>
              <a:rPr lang="en-US">
                <a:cs typeface="Calibri"/>
              </a:rPr>
              <a:t>Work </a:t>
            </a:r>
            <a:r>
              <a:rPr lang="en-US" err="1">
                <a:cs typeface="Calibri"/>
              </a:rPr>
              <a:t>prioritisation</a:t>
            </a:r>
            <a:r>
              <a:rPr lang="en-US">
                <a:cs typeface="Calibri"/>
              </a:rPr>
              <a:t>, risk </a:t>
            </a:r>
            <a:r>
              <a:rPr lang="en-US" err="1">
                <a:cs typeface="Calibri"/>
              </a:rPr>
              <a:t>prioritisation</a:t>
            </a:r>
            <a:r>
              <a:rPr lang="en-US">
                <a:cs typeface="Calibri"/>
              </a:rPr>
              <a:t> of patients, target focused overload </a:t>
            </a:r>
          </a:p>
          <a:p>
            <a:endParaRPr lang="en-US">
              <a:cs typeface="Calibri"/>
            </a:endParaRPr>
          </a:p>
          <a:p>
            <a:r>
              <a:rPr lang="en-US" b="1" u="sng">
                <a:cs typeface="Calibri"/>
              </a:rPr>
              <a:t>Overcame these by</a:t>
            </a:r>
            <a:endParaRPr lang="en-US" u="sng">
              <a:cs typeface="Calibri"/>
            </a:endParaRPr>
          </a:p>
          <a:p>
            <a:endParaRPr lang="en-US">
              <a:cs typeface="Calibri"/>
            </a:endParaRPr>
          </a:p>
          <a:p>
            <a:r>
              <a:rPr lang="en-US">
                <a:cs typeface="Calibri"/>
              </a:rPr>
              <a:t>App – </a:t>
            </a:r>
            <a:r>
              <a:rPr lang="en-US" err="1">
                <a:cs typeface="Calibri"/>
              </a:rPr>
              <a:t>fedback</a:t>
            </a:r>
            <a:r>
              <a:rPr lang="en-US">
                <a:cs typeface="Calibri"/>
              </a:rPr>
              <a:t> to Omron and worked with the developers, created a log for issues, process map for new starters to follow, integration into EMIS supported by IT</a:t>
            </a:r>
          </a:p>
          <a:p>
            <a:endParaRPr lang="en-US">
              <a:cs typeface="Calibri"/>
            </a:endParaRPr>
          </a:p>
          <a:p>
            <a:r>
              <a:rPr lang="en-US">
                <a:cs typeface="Calibri"/>
              </a:rPr>
              <a:t>Service user – time to attend training, discussion with Omron on provision of training, on demand training videos, dedicated leads at each practice, appropriately assigned roles to manage alerts and risk stratify patients,</a:t>
            </a:r>
          </a:p>
          <a:p>
            <a:endParaRPr lang="en-US">
              <a:cs typeface="Calibri"/>
            </a:endParaRPr>
          </a:p>
          <a:p>
            <a:r>
              <a:rPr lang="en-US">
                <a:cs typeface="Calibri"/>
              </a:rPr>
              <a:t>Patient – user friendly app, customer service</a:t>
            </a:r>
            <a:r>
              <a:rPr lang="en-US"/>
              <a:t> support team for patients, dedicated staff member at practice for queries</a:t>
            </a:r>
            <a:endParaRPr lang="en-US">
              <a:cs typeface="Calibri"/>
            </a:endParaRPr>
          </a:p>
          <a:p>
            <a:endParaRPr lang="en-US">
              <a:cs typeface="Calibri"/>
            </a:endParaRPr>
          </a:p>
          <a:p>
            <a:r>
              <a:rPr lang="en-US"/>
              <a:t>Biggest challenges – BP machines loaned out to patients either via practice or via BP@HOME, understanding use of cuff, smaller cuffs often provided </a:t>
            </a:r>
            <a:endParaRPr lang="en-US">
              <a:cs typeface="Calibri"/>
            </a:endParaRPr>
          </a:p>
          <a:p>
            <a:endParaRPr lang="en-US"/>
          </a:p>
          <a:p>
            <a:r>
              <a:rPr lang="en-US"/>
              <a:t>Management of alerts – close communication and feedback to OMRON team – able to implement filters to help clinicians risk </a:t>
            </a:r>
            <a:r>
              <a:rPr lang="en-US" err="1"/>
              <a:t>prioritise</a:t>
            </a:r>
            <a:r>
              <a:rPr lang="en-US"/>
              <a:t> work to be actioned  </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4A50009-2899-184E-BE18-85072B1E7C23}" type="slidenum">
              <a:rPr lang="en-GB" smtClean="0"/>
              <a:t>16</a:t>
            </a:fld>
            <a:endParaRPr lang="en-GB"/>
          </a:p>
        </p:txBody>
      </p:sp>
    </p:spTree>
    <p:extLst>
      <p:ext uri="{BB962C8B-B14F-4D97-AF65-F5344CB8AC3E}">
        <p14:creationId xmlns:p14="http://schemas.microsoft.com/office/powerpoint/2010/main" val="2384375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Keep it as simple as possible </a:t>
            </a:r>
            <a:endParaRPr lang="en-GB" baseline="0">
              <a:cs typeface="Calibri"/>
            </a:endParaRPr>
          </a:p>
          <a:p>
            <a:r>
              <a:rPr lang="en-GB">
                <a:cs typeface="Calibri"/>
              </a:rPr>
              <a:t>Roll out to patients for monitoring only first, currently managing patients this way </a:t>
            </a:r>
          </a:p>
          <a:p>
            <a:r>
              <a:rPr lang="en-GB">
                <a:cs typeface="Calibri"/>
              </a:rPr>
              <a:t>Ensure staff aware of H+ app functionality – lots of duplication and miscommunication based on patients writing down readings and submitting to practice but then not being registered via app. Cases where on H+ app patients showing as recommendation for next step, however already done via </a:t>
            </a:r>
            <a:r>
              <a:rPr lang="en-GB" err="1">
                <a:cs typeface="Calibri"/>
              </a:rPr>
              <a:t>eMIS</a:t>
            </a:r>
            <a:r>
              <a:rPr lang="en-GB">
                <a:cs typeface="Calibri"/>
              </a:rPr>
              <a:t> just not updated on app.</a:t>
            </a:r>
          </a:p>
          <a:p>
            <a:r>
              <a:rPr lang="en-GB">
                <a:cs typeface="Calibri"/>
              </a:rPr>
              <a:t>Utilise social prescribers – to support non-engaged patients – some patients referred to computer courses </a:t>
            </a:r>
          </a:p>
          <a:p>
            <a:endParaRPr lang="en-GB">
              <a:cs typeface="Calibri"/>
            </a:endParaRPr>
          </a:p>
        </p:txBody>
      </p:sp>
      <p:sp>
        <p:nvSpPr>
          <p:cNvPr id="4" name="Slide Number Placeholder 3"/>
          <p:cNvSpPr>
            <a:spLocks noGrp="1"/>
          </p:cNvSpPr>
          <p:nvPr>
            <p:ph type="sldNum" sz="quarter" idx="10"/>
          </p:nvPr>
        </p:nvSpPr>
        <p:spPr/>
        <p:txBody>
          <a:bodyPr/>
          <a:lstStyle/>
          <a:p>
            <a:fld id="{84A50009-2899-184E-BE18-85072B1E7C23}" type="slidenum">
              <a:rPr lang="en-GB" smtClean="0"/>
              <a:t>17</a:t>
            </a:fld>
            <a:endParaRPr lang="en-GB"/>
          </a:p>
        </p:txBody>
      </p:sp>
    </p:spTree>
    <p:extLst>
      <p:ext uri="{BB962C8B-B14F-4D97-AF65-F5344CB8AC3E}">
        <p14:creationId xmlns:p14="http://schemas.microsoft.com/office/powerpoint/2010/main" val="1121496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My background in system</a:t>
            </a:r>
            <a:r>
              <a:rPr lang="en-GB" baseline="0"/>
              <a:t> leadership, technology &amp; longitudinal LTC management with secondary care and community, having worked in Diabetes, COPD &amp; Asthma, and GP Trainer / Training Hub lead. As CD, set up a distributed leadership model to develop the PCN, with my main area post </a:t>
            </a:r>
            <a:r>
              <a:rPr lang="en-GB" baseline="0" err="1"/>
              <a:t>covid</a:t>
            </a:r>
            <a:r>
              <a:rPr lang="en-GB" baseline="0"/>
              <a:t> recovery being </a:t>
            </a:r>
            <a:r>
              <a:rPr lang="en-GB" baseline="0" err="1"/>
              <a:t>eHUB</a:t>
            </a:r>
            <a:r>
              <a:rPr lang="en-GB" baseline="0"/>
              <a:t>, and clinical lead area Hypertension. Why I have been asked to speak today : outcomes</a:t>
            </a:r>
            <a:endParaRPr lang="en-GB"/>
          </a:p>
          <a:p>
            <a:endParaRPr lang="en-GB"/>
          </a:p>
        </p:txBody>
      </p:sp>
      <p:sp>
        <p:nvSpPr>
          <p:cNvPr id="4" name="Slide Number Placeholder 3"/>
          <p:cNvSpPr>
            <a:spLocks noGrp="1"/>
          </p:cNvSpPr>
          <p:nvPr>
            <p:ph type="sldNum" sz="quarter" idx="10"/>
          </p:nvPr>
        </p:nvSpPr>
        <p:spPr/>
        <p:txBody>
          <a:bodyPr/>
          <a:lstStyle/>
          <a:p>
            <a:fld id="{84A50009-2899-184E-BE18-85072B1E7C23}" type="slidenum">
              <a:rPr lang="en-GB" smtClean="0"/>
              <a:t>18</a:t>
            </a:fld>
            <a:endParaRPr lang="en-GB"/>
          </a:p>
        </p:txBody>
      </p:sp>
    </p:spTree>
    <p:extLst>
      <p:ext uri="{BB962C8B-B14F-4D97-AF65-F5344CB8AC3E}">
        <p14:creationId xmlns:p14="http://schemas.microsoft.com/office/powerpoint/2010/main" val="4046317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Hold on ABPM, hold on initiating</a:t>
            </a:r>
            <a:r>
              <a:rPr lang="en-GB" baseline="0"/>
              <a:t> ACEs. Core 20 plus 5</a:t>
            </a:r>
            <a:endParaRPr lang="en-GB"/>
          </a:p>
        </p:txBody>
      </p:sp>
      <p:sp>
        <p:nvSpPr>
          <p:cNvPr id="4" name="Slide Number Placeholder 3"/>
          <p:cNvSpPr>
            <a:spLocks noGrp="1"/>
          </p:cNvSpPr>
          <p:nvPr>
            <p:ph type="sldNum" sz="quarter" idx="10"/>
          </p:nvPr>
        </p:nvSpPr>
        <p:spPr/>
        <p:txBody>
          <a:bodyPr/>
          <a:lstStyle/>
          <a:p>
            <a:fld id="{84A50009-2899-184E-BE18-85072B1E7C23}" type="slidenum">
              <a:rPr lang="en-GB" smtClean="0"/>
              <a:t>19</a:t>
            </a:fld>
            <a:endParaRPr lang="en-GB"/>
          </a:p>
        </p:txBody>
      </p:sp>
    </p:spTree>
    <p:extLst>
      <p:ext uri="{BB962C8B-B14F-4D97-AF65-F5344CB8AC3E}">
        <p14:creationId xmlns:p14="http://schemas.microsoft.com/office/powerpoint/2010/main" val="3005903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Highest</a:t>
            </a:r>
            <a:r>
              <a:rPr lang="en-GB" baseline="0"/>
              <a:t> deprivation but highest patient </a:t>
            </a:r>
            <a:r>
              <a:rPr lang="en-GB" baseline="0" err="1"/>
              <a:t>satifsation</a:t>
            </a:r>
            <a:r>
              <a:rPr lang="en-GB" baseline="0"/>
              <a:t> due to engagement activities.</a:t>
            </a:r>
            <a:endParaRPr lang="en-GB"/>
          </a:p>
        </p:txBody>
      </p:sp>
      <p:sp>
        <p:nvSpPr>
          <p:cNvPr id="4" name="Slide Number Placeholder 3"/>
          <p:cNvSpPr>
            <a:spLocks noGrp="1"/>
          </p:cNvSpPr>
          <p:nvPr>
            <p:ph type="sldNum" sz="quarter" idx="10"/>
          </p:nvPr>
        </p:nvSpPr>
        <p:spPr/>
        <p:txBody>
          <a:bodyPr/>
          <a:lstStyle/>
          <a:p>
            <a:fld id="{84A50009-2899-184E-BE18-85072B1E7C23}" type="slidenum">
              <a:rPr lang="en-GB" smtClean="0"/>
              <a:t>20</a:t>
            </a:fld>
            <a:endParaRPr lang="en-GB"/>
          </a:p>
        </p:txBody>
      </p:sp>
    </p:spTree>
    <p:extLst>
      <p:ext uri="{BB962C8B-B14F-4D97-AF65-F5344CB8AC3E}">
        <p14:creationId xmlns:p14="http://schemas.microsoft.com/office/powerpoint/2010/main" val="1770673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Much reduced</a:t>
            </a:r>
            <a:r>
              <a:rPr lang="en-GB" baseline="0"/>
              <a:t> opportunistic testing. Target – improve on pre-pandemic baseline and increase prevalence. Underpinned by IT.</a:t>
            </a:r>
            <a:endParaRPr lang="en-GB"/>
          </a:p>
        </p:txBody>
      </p:sp>
      <p:sp>
        <p:nvSpPr>
          <p:cNvPr id="4" name="Slide Number Placeholder 3"/>
          <p:cNvSpPr>
            <a:spLocks noGrp="1"/>
          </p:cNvSpPr>
          <p:nvPr>
            <p:ph type="sldNum" sz="quarter" idx="10"/>
          </p:nvPr>
        </p:nvSpPr>
        <p:spPr/>
        <p:txBody>
          <a:bodyPr/>
          <a:lstStyle/>
          <a:p>
            <a:fld id="{84A50009-2899-184E-BE18-85072B1E7C23}" type="slidenum">
              <a:rPr lang="en-GB" smtClean="0"/>
              <a:t>21</a:t>
            </a:fld>
            <a:endParaRPr lang="en-GB"/>
          </a:p>
        </p:txBody>
      </p:sp>
    </p:spTree>
    <p:extLst>
      <p:ext uri="{BB962C8B-B14F-4D97-AF65-F5344CB8AC3E}">
        <p14:creationId xmlns:p14="http://schemas.microsoft.com/office/powerpoint/2010/main" val="364660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Hanae</a:t>
            </a:r>
            <a:r>
              <a:rPr lang="en-GB"/>
              <a:t>,</a:t>
            </a:r>
            <a:r>
              <a:rPr lang="en-GB" baseline="0"/>
              <a:t> </a:t>
            </a:r>
            <a:r>
              <a:rPr lang="en-GB" baseline="0" err="1"/>
              <a:t>Arhtur</a:t>
            </a:r>
            <a:r>
              <a:rPr lang="en-GB" baseline="0"/>
              <a:t>, Mo, Paul </a:t>
            </a:r>
            <a:r>
              <a:rPr lang="en-GB" baseline="0" err="1"/>
              <a:t>Carnduff</a:t>
            </a:r>
            <a:r>
              <a:rPr lang="en-GB" baseline="0"/>
              <a:t>, Xavier, Emma Smith, CC Hannah </a:t>
            </a:r>
            <a:r>
              <a:rPr lang="en-GB" baseline="0" err="1"/>
              <a:t>Kamilla</a:t>
            </a:r>
            <a:r>
              <a:rPr lang="en-GB" baseline="0"/>
              <a:t>. Lee Student, Beth</a:t>
            </a:r>
            <a:endParaRPr lang="en-GB"/>
          </a:p>
        </p:txBody>
      </p:sp>
      <p:sp>
        <p:nvSpPr>
          <p:cNvPr id="4" name="Slide Number Placeholder 3"/>
          <p:cNvSpPr>
            <a:spLocks noGrp="1"/>
          </p:cNvSpPr>
          <p:nvPr>
            <p:ph type="sldNum" sz="quarter" idx="10"/>
          </p:nvPr>
        </p:nvSpPr>
        <p:spPr/>
        <p:txBody>
          <a:bodyPr/>
          <a:lstStyle/>
          <a:p>
            <a:fld id="{84A50009-2899-184E-BE18-85072B1E7C23}" type="slidenum">
              <a:rPr lang="en-GB" smtClean="0"/>
              <a:t>23</a:t>
            </a:fld>
            <a:endParaRPr lang="en-GB"/>
          </a:p>
        </p:txBody>
      </p:sp>
    </p:spTree>
    <p:extLst>
      <p:ext uri="{BB962C8B-B14F-4D97-AF65-F5344CB8AC3E}">
        <p14:creationId xmlns:p14="http://schemas.microsoft.com/office/powerpoint/2010/main" val="305142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Batch Report with clear actions</a:t>
            </a:r>
          </a:p>
        </p:txBody>
      </p:sp>
      <p:sp>
        <p:nvSpPr>
          <p:cNvPr id="4" name="Slide Number Placeholder 3"/>
          <p:cNvSpPr>
            <a:spLocks noGrp="1"/>
          </p:cNvSpPr>
          <p:nvPr>
            <p:ph type="sldNum" sz="quarter" idx="10"/>
          </p:nvPr>
        </p:nvSpPr>
        <p:spPr/>
        <p:txBody>
          <a:bodyPr/>
          <a:lstStyle/>
          <a:p>
            <a:fld id="{84A50009-2899-184E-BE18-85072B1E7C23}" type="slidenum">
              <a:rPr lang="en-GB" smtClean="0"/>
              <a:t>24</a:t>
            </a:fld>
            <a:endParaRPr lang="en-GB"/>
          </a:p>
        </p:txBody>
      </p:sp>
    </p:spTree>
    <p:extLst>
      <p:ext uri="{BB962C8B-B14F-4D97-AF65-F5344CB8AC3E}">
        <p14:creationId xmlns:p14="http://schemas.microsoft.com/office/powerpoint/2010/main" val="120216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WORKFLOW</a:t>
            </a:r>
          </a:p>
        </p:txBody>
      </p:sp>
      <p:sp>
        <p:nvSpPr>
          <p:cNvPr id="4" name="Slide Number Placeholder 3"/>
          <p:cNvSpPr>
            <a:spLocks noGrp="1"/>
          </p:cNvSpPr>
          <p:nvPr>
            <p:ph type="sldNum" sz="quarter" idx="10"/>
          </p:nvPr>
        </p:nvSpPr>
        <p:spPr/>
        <p:txBody>
          <a:bodyPr/>
          <a:lstStyle/>
          <a:p>
            <a:fld id="{84A50009-2899-184E-BE18-85072B1E7C23}" type="slidenum">
              <a:rPr lang="en-GB" smtClean="0"/>
              <a:t>25</a:t>
            </a:fld>
            <a:endParaRPr lang="en-GB"/>
          </a:p>
        </p:txBody>
      </p:sp>
    </p:spTree>
    <p:extLst>
      <p:ext uri="{BB962C8B-B14F-4D97-AF65-F5344CB8AC3E}">
        <p14:creationId xmlns:p14="http://schemas.microsoft.com/office/powerpoint/2010/main" val="427046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New high </a:t>
            </a:r>
            <a:r>
              <a:rPr lang="en-GB" err="1"/>
              <a:t>bp</a:t>
            </a:r>
            <a:endParaRPr lang="en-GB"/>
          </a:p>
          <a:p>
            <a:r>
              <a:rPr lang="en-GB"/>
              <a:t>Known high </a:t>
            </a:r>
            <a:r>
              <a:rPr lang="en-GB" err="1"/>
              <a:t>bp</a:t>
            </a:r>
            <a:r>
              <a:rPr lang="en-GB"/>
              <a:t> off target</a:t>
            </a:r>
          </a:p>
          <a:p>
            <a:endParaRPr lang="en-GB"/>
          </a:p>
        </p:txBody>
      </p:sp>
      <p:sp>
        <p:nvSpPr>
          <p:cNvPr id="4" name="Slide Number Placeholder 3"/>
          <p:cNvSpPr>
            <a:spLocks noGrp="1"/>
          </p:cNvSpPr>
          <p:nvPr>
            <p:ph type="sldNum" sz="quarter" idx="10"/>
          </p:nvPr>
        </p:nvSpPr>
        <p:spPr/>
        <p:txBody>
          <a:bodyPr/>
          <a:lstStyle/>
          <a:p>
            <a:fld id="{84A50009-2899-184E-BE18-85072B1E7C23}" type="slidenum">
              <a:rPr lang="en-GB" smtClean="0"/>
              <a:t>27</a:t>
            </a:fld>
            <a:endParaRPr lang="en-GB"/>
          </a:p>
        </p:txBody>
      </p:sp>
    </p:spTree>
    <p:extLst>
      <p:ext uri="{BB962C8B-B14F-4D97-AF65-F5344CB8AC3E}">
        <p14:creationId xmlns:p14="http://schemas.microsoft.com/office/powerpoint/2010/main" val="3668413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A50009-2899-184E-BE18-85072B1E7C23}" type="slidenum">
              <a:rPr lang="en-GB" smtClean="0"/>
              <a:t>3</a:t>
            </a:fld>
            <a:endParaRPr lang="en-GB"/>
          </a:p>
        </p:txBody>
      </p:sp>
    </p:spTree>
    <p:extLst>
      <p:ext uri="{BB962C8B-B14F-4D97-AF65-F5344CB8AC3E}">
        <p14:creationId xmlns:p14="http://schemas.microsoft.com/office/powerpoint/2010/main" val="968938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HEALTH</a:t>
            </a:r>
            <a:r>
              <a:rPr lang="en-GB" baseline="0"/>
              <a:t> ANXIETY DRIVEN PRESENTATIONS</a:t>
            </a:r>
            <a:endParaRPr lang="en-GB"/>
          </a:p>
        </p:txBody>
      </p:sp>
      <p:sp>
        <p:nvSpPr>
          <p:cNvPr id="4" name="Slide Number Placeholder 3"/>
          <p:cNvSpPr>
            <a:spLocks noGrp="1"/>
          </p:cNvSpPr>
          <p:nvPr>
            <p:ph type="sldNum" sz="quarter" idx="10"/>
          </p:nvPr>
        </p:nvSpPr>
        <p:spPr/>
        <p:txBody>
          <a:bodyPr/>
          <a:lstStyle/>
          <a:p>
            <a:fld id="{84A50009-2899-184E-BE18-85072B1E7C23}" type="slidenum">
              <a:rPr lang="en-GB" smtClean="0"/>
              <a:t>29</a:t>
            </a:fld>
            <a:endParaRPr lang="en-GB"/>
          </a:p>
        </p:txBody>
      </p:sp>
    </p:spTree>
    <p:extLst>
      <p:ext uri="{BB962C8B-B14F-4D97-AF65-F5344CB8AC3E}">
        <p14:creationId xmlns:p14="http://schemas.microsoft.com/office/powerpoint/2010/main" val="809912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Having NWL ICHP support was helpful </a:t>
            </a:r>
          </a:p>
        </p:txBody>
      </p:sp>
      <p:sp>
        <p:nvSpPr>
          <p:cNvPr id="4" name="Slide Number Placeholder 3"/>
          <p:cNvSpPr>
            <a:spLocks noGrp="1"/>
          </p:cNvSpPr>
          <p:nvPr>
            <p:ph type="sldNum" sz="quarter" idx="10"/>
          </p:nvPr>
        </p:nvSpPr>
        <p:spPr/>
        <p:txBody>
          <a:bodyPr/>
          <a:lstStyle/>
          <a:p>
            <a:fld id="{84A50009-2899-184E-BE18-85072B1E7C23}" type="slidenum">
              <a:rPr lang="en-GB" smtClean="0"/>
              <a:t>35</a:t>
            </a:fld>
            <a:endParaRPr lang="en-GB"/>
          </a:p>
        </p:txBody>
      </p:sp>
    </p:spTree>
    <p:extLst>
      <p:ext uri="{BB962C8B-B14F-4D97-AF65-F5344CB8AC3E}">
        <p14:creationId xmlns:p14="http://schemas.microsoft.com/office/powerpoint/2010/main" val="996744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For us to be successful in treating and managing CVD in our NWL population, </a:t>
            </a:r>
            <a:r>
              <a:rPr lang="en-GB" b="1"/>
              <a:t>as we have heard today we must first focus on detection</a:t>
            </a:r>
            <a:r>
              <a:rPr lang="en-GB"/>
              <a:t>. </a:t>
            </a:r>
            <a:endParaRPr lang="en-US"/>
          </a:p>
          <a:p>
            <a:r>
              <a:rPr lang="en-GB"/>
              <a:t>We seek to use </a:t>
            </a:r>
            <a:r>
              <a:rPr lang="en-GB" u="sng">
                <a:hlinkClick r:id="rId3"/>
              </a:rPr>
              <a:t>World Hypertension day</a:t>
            </a:r>
            <a:r>
              <a:rPr lang="en-GB"/>
              <a:t> (17 May) as an opportunity for us to all come together as a NWL sector, in the month of May, and find as many cases of hypertension amongst our population as possible: we are calling this collective effort, </a:t>
            </a:r>
            <a:r>
              <a:rPr lang="en-GB" b="1"/>
              <a:t>The Big NWL Case Find: Hypertension</a:t>
            </a:r>
            <a:r>
              <a:rPr lang="en-GB"/>
              <a:t>. </a:t>
            </a:r>
            <a:endParaRPr lang="en-US">
              <a:cs typeface="Calibri"/>
            </a:endParaRPr>
          </a:p>
          <a:p>
            <a:endParaRPr lang="en-US"/>
          </a:p>
          <a:p>
            <a:r>
              <a:rPr lang="en-GB"/>
              <a:t>The ask of our Primary Care colleagues is from 02 May, to: </a:t>
            </a:r>
            <a:endParaRPr lang="en-US"/>
          </a:p>
          <a:p>
            <a:r>
              <a:rPr lang="en-GB"/>
              <a:t>Conducting additional BP checks to as many patients attending routine appointments as clinically appropriate (</a:t>
            </a:r>
            <a:r>
              <a:rPr lang="en-GB" i="1"/>
              <a:t>over 35s, BMI &gt;30, co-morbidities, maternity)</a:t>
            </a:r>
            <a:r>
              <a:rPr lang="en-GB"/>
              <a:t> </a:t>
            </a:r>
            <a:endParaRPr lang="en-US"/>
          </a:p>
          <a:p>
            <a:pPr marL="285750" lvl="1" indent="-285750">
              <a:buFont typeface="Courier New"/>
              <a:buChar char="○"/>
            </a:pPr>
            <a:r>
              <a:rPr lang="en-GB"/>
              <a:t>Use the WSIC data to compare your practice with peers, understand the potential gaps in prevalence within your communities, and searches on the IT system to identify uncoded patients with hypertension</a:t>
            </a:r>
            <a:endParaRPr lang="en-US"/>
          </a:p>
          <a:p>
            <a:pPr marL="285750" lvl="1" indent="-285750">
              <a:buFont typeface="Courier New"/>
              <a:buChar char="○"/>
            </a:pPr>
            <a:r>
              <a:rPr lang="en-GB"/>
              <a:t>(Where appropriate/able) Deliver additional BP check clinics at some point in May, either in surgery or in the community. ICHP will fund for 8 PCNS (one per Borough) to deliver this, and will be working with Borough leads to identify who needs to receive this support, prioritising based on the health inequality/deprivation perspective.  </a:t>
            </a:r>
            <a:endParaRPr lang="en-US"/>
          </a:p>
          <a:p>
            <a:pPr marL="285750" lvl="1" indent="-285750">
              <a:buFont typeface="Courier New"/>
              <a:buChar char="○"/>
            </a:pPr>
            <a:endParaRPr lang="en-GB">
              <a:cs typeface="Calibri"/>
            </a:endParaRPr>
          </a:p>
          <a:p>
            <a:pPr marL="0" lvl="1"/>
            <a:r>
              <a:rPr lang="en-GB">
                <a:cs typeface="Calibri"/>
              </a:rPr>
              <a:t>You will receive an email following this session that will tell you how to get involved, and where you can find more information and some promotional assets you may with to share with staff. </a:t>
            </a:r>
            <a:r>
              <a:rPr lang="en-GB" b="1" u="sng">
                <a:cs typeface="Calibri"/>
              </a:rPr>
              <a:t>But our question to you, is there anything else we could be doing to support for this to happen?</a:t>
            </a:r>
          </a:p>
          <a:p>
            <a:pPr marL="0" lvl="1"/>
            <a:endParaRPr lang="en-GB">
              <a:cs typeface="Calibri"/>
            </a:endParaRPr>
          </a:p>
          <a:p>
            <a:pPr marL="0" lvl="1"/>
            <a:r>
              <a:rPr lang="en-GB">
                <a:cs typeface="Calibri"/>
              </a:rPr>
              <a:t> </a:t>
            </a:r>
            <a:r>
              <a:rPr lang="en-GB" b="1">
                <a:cs typeface="Calibri"/>
              </a:rPr>
              <a:t>I believe coming together in this focussed way over the course of the month of May could be a potentially really powerful for us all to have a massive impact on the CVD health of our local population, reducing strokes and heart attacks, so please do support us and get involved with this initiative in May.</a:t>
            </a:r>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84A50009-2899-184E-BE18-85072B1E7C23}" type="slidenum">
              <a:rPr lang="en-GB" smtClean="0"/>
              <a:t>40</a:t>
            </a:fld>
            <a:endParaRPr lang="en-GB"/>
          </a:p>
        </p:txBody>
      </p:sp>
    </p:spTree>
    <p:extLst>
      <p:ext uri="{BB962C8B-B14F-4D97-AF65-F5344CB8AC3E}">
        <p14:creationId xmlns:p14="http://schemas.microsoft.com/office/powerpoint/2010/main" val="1983849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Add a slide for PCN guidance – DES 23/24 – this are things you will be working on</a:t>
            </a:r>
          </a:p>
        </p:txBody>
      </p:sp>
      <p:sp>
        <p:nvSpPr>
          <p:cNvPr id="4" name="Slide Number Placeholder 3"/>
          <p:cNvSpPr>
            <a:spLocks noGrp="1"/>
          </p:cNvSpPr>
          <p:nvPr>
            <p:ph type="sldNum" sz="quarter" idx="5"/>
          </p:nvPr>
        </p:nvSpPr>
        <p:spPr/>
        <p:txBody>
          <a:bodyPr/>
          <a:lstStyle/>
          <a:p>
            <a:fld id="{84A50009-2899-184E-BE18-85072B1E7C23}" type="slidenum">
              <a:rPr lang="en-GB" smtClean="0"/>
              <a:t>4</a:t>
            </a:fld>
            <a:endParaRPr lang="en-GB"/>
          </a:p>
        </p:txBody>
      </p:sp>
    </p:spTree>
    <p:extLst>
      <p:ext uri="{BB962C8B-B14F-4D97-AF65-F5344CB8AC3E}">
        <p14:creationId xmlns:p14="http://schemas.microsoft.com/office/powerpoint/2010/main" val="1793027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Changes to the </a:t>
            </a:r>
            <a:r>
              <a:rPr lang="en-GB" err="1"/>
              <a:t>QoF</a:t>
            </a:r>
            <a:r>
              <a:rPr lang="en-GB"/>
              <a:t> Hypertension is the new inclusion of </a:t>
            </a:r>
            <a:r>
              <a:rPr lang="en-US" sz="1200" b="1" i="1">
                <a:solidFill>
                  <a:srgbClr val="FF0098"/>
                </a:solidFill>
              </a:rPr>
              <a:t>equivalent home blood pressure reading</a:t>
            </a:r>
            <a:endParaRPr lang="en-GB"/>
          </a:p>
        </p:txBody>
      </p:sp>
      <p:sp>
        <p:nvSpPr>
          <p:cNvPr id="4" name="Slide Number Placeholder 3"/>
          <p:cNvSpPr>
            <a:spLocks noGrp="1"/>
          </p:cNvSpPr>
          <p:nvPr>
            <p:ph type="sldNum" sz="quarter" idx="5"/>
          </p:nvPr>
        </p:nvSpPr>
        <p:spPr/>
        <p:txBody>
          <a:bodyPr/>
          <a:lstStyle/>
          <a:p>
            <a:fld id="{84A50009-2899-184E-BE18-85072B1E7C23}" type="slidenum">
              <a:rPr lang="en-GB" smtClean="0"/>
              <a:t>9</a:t>
            </a:fld>
            <a:endParaRPr lang="en-GB"/>
          </a:p>
        </p:txBody>
      </p:sp>
    </p:spTree>
    <p:extLst>
      <p:ext uri="{BB962C8B-B14F-4D97-AF65-F5344CB8AC3E}">
        <p14:creationId xmlns:p14="http://schemas.microsoft.com/office/powerpoint/2010/main" val="423734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Changes to the </a:t>
            </a:r>
            <a:r>
              <a:rPr lang="en-GB" err="1"/>
              <a:t>QoF</a:t>
            </a:r>
            <a:r>
              <a:rPr lang="en-GB"/>
              <a:t> Hypertension is the new inclusion of </a:t>
            </a:r>
            <a:r>
              <a:rPr lang="en-US" sz="1200" b="1" i="1">
                <a:solidFill>
                  <a:srgbClr val="FF0098"/>
                </a:solidFill>
              </a:rPr>
              <a:t>equivalent home blood pressure reading</a:t>
            </a:r>
            <a:endParaRPr lang="en-GB"/>
          </a:p>
        </p:txBody>
      </p:sp>
      <p:sp>
        <p:nvSpPr>
          <p:cNvPr id="4" name="Slide Number Placeholder 3"/>
          <p:cNvSpPr>
            <a:spLocks noGrp="1"/>
          </p:cNvSpPr>
          <p:nvPr>
            <p:ph type="sldNum" sz="quarter" idx="5"/>
          </p:nvPr>
        </p:nvSpPr>
        <p:spPr/>
        <p:txBody>
          <a:bodyPr/>
          <a:lstStyle/>
          <a:p>
            <a:fld id="{84A50009-2899-184E-BE18-85072B1E7C23}" type="slidenum">
              <a:rPr lang="en-GB" smtClean="0"/>
              <a:t>10</a:t>
            </a:fld>
            <a:endParaRPr lang="en-GB"/>
          </a:p>
        </p:txBody>
      </p:sp>
    </p:spTree>
    <p:extLst>
      <p:ext uri="{BB962C8B-B14F-4D97-AF65-F5344CB8AC3E}">
        <p14:creationId xmlns:p14="http://schemas.microsoft.com/office/powerpoint/2010/main" val="236183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Points</a:t>
            </a:r>
            <a:r>
              <a:rPr lang="en-GB" baseline="0"/>
              <a:t> to discuss/what we wanted to achieve:</a:t>
            </a:r>
            <a:r>
              <a:rPr lang="en-GB"/>
              <a:t> </a:t>
            </a:r>
            <a:endParaRPr lang="en-GB" baseline="0"/>
          </a:p>
          <a:p>
            <a:endParaRPr lang="en-GB">
              <a:cs typeface="Calibri"/>
            </a:endParaRPr>
          </a:p>
          <a:p>
            <a:pPr marL="171450" indent="-171450">
              <a:buFont typeface="Calibri"/>
              <a:buChar char="-"/>
            </a:pPr>
            <a:r>
              <a:rPr lang="en-GB">
                <a:cs typeface="Calibri"/>
              </a:rPr>
              <a:t>Hypertension cost to NHS, over 50% of all strokes are associated with high BP </a:t>
            </a:r>
          </a:p>
          <a:p>
            <a:pPr marL="171450" indent="-171450">
              <a:buFont typeface="Calibri"/>
              <a:buChar char="-"/>
            </a:pPr>
            <a:r>
              <a:rPr lang="en-GB">
                <a:cs typeface="Calibri"/>
              </a:rPr>
              <a:t>Harness PCN (~150,000 patients across 20 practices) split into North and South, 10 in each</a:t>
            </a:r>
            <a:endParaRPr lang="en-GB"/>
          </a:p>
          <a:p>
            <a:pPr marL="171450" indent="-171450">
              <a:buFontTx/>
              <a:buChar char="-"/>
            </a:pPr>
            <a:r>
              <a:rPr lang="en-GB" baseline="0"/>
              <a:t>need for an evidence based solution to help improve patient care</a:t>
            </a:r>
            <a:endParaRPr lang="en-GB" baseline="0">
              <a:cs typeface="Calibri"/>
            </a:endParaRPr>
          </a:p>
          <a:p>
            <a:pPr marL="171450" indent="-171450">
              <a:buFontTx/>
              <a:buChar char="-"/>
            </a:pPr>
            <a:r>
              <a:rPr lang="en-GB" baseline="0"/>
              <a:t>reduce number of F2F </a:t>
            </a:r>
            <a:r>
              <a:rPr lang="en-GB"/>
              <a:t>appointments</a:t>
            </a:r>
            <a:r>
              <a:rPr lang="en-GB" baseline="0"/>
              <a:t> to increase capacity</a:t>
            </a:r>
            <a:endParaRPr lang="en-GB" baseline="0">
              <a:cs typeface="Calibri"/>
            </a:endParaRPr>
          </a:p>
          <a:p>
            <a:pPr marL="171450" indent="-171450">
              <a:buFontTx/>
              <a:buChar char="-"/>
            </a:pPr>
            <a:r>
              <a:rPr lang="en-GB" baseline="0"/>
              <a:t>implementing a population approach to streamline practice workflow</a:t>
            </a:r>
            <a:r>
              <a:rPr lang="en-GB"/>
              <a:t> in managing hypertension</a:t>
            </a:r>
            <a:endParaRPr lang="en-GB" baseline="0">
              <a:cs typeface="Calibri" panose="020F0502020204030204"/>
            </a:endParaRPr>
          </a:p>
          <a:p>
            <a:pPr marL="171450" indent="-171450">
              <a:buFontTx/>
              <a:buChar char="-"/>
            </a:pPr>
            <a:r>
              <a:rPr lang="en-GB" baseline="0"/>
              <a:t>PCN wide model to manage hypertension patients</a:t>
            </a:r>
            <a:endParaRPr lang="en-GB">
              <a:cs typeface="Calibri"/>
            </a:endParaRPr>
          </a:p>
        </p:txBody>
      </p:sp>
      <p:sp>
        <p:nvSpPr>
          <p:cNvPr id="4" name="Slide Number Placeholder 3"/>
          <p:cNvSpPr>
            <a:spLocks noGrp="1"/>
          </p:cNvSpPr>
          <p:nvPr>
            <p:ph type="sldNum" sz="quarter" idx="10"/>
          </p:nvPr>
        </p:nvSpPr>
        <p:spPr/>
        <p:txBody>
          <a:bodyPr/>
          <a:lstStyle/>
          <a:p>
            <a:fld id="{84A50009-2899-184E-BE18-85072B1E7C23}" type="slidenum">
              <a:rPr lang="en-GB" smtClean="0"/>
              <a:t>12</a:t>
            </a:fld>
            <a:endParaRPr lang="en-GB"/>
          </a:p>
        </p:txBody>
      </p:sp>
    </p:spTree>
    <p:extLst>
      <p:ext uri="{BB962C8B-B14F-4D97-AF65-F5344CB8AC3E}">
        <p14:creationId xmlns:p14="http://schemas.microsoft.com/office/powerpoint/2010/main" val="189260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cs typeface="Calibri"/>
              </a:rPr>
              <a:t>Porf</a:t>
            </a:r>
            <a:r>
              <a:rPr lang="en-GB">
                <a:cs typeface="Calibri"/>
              </a:rPr>
              <a:t> Richard McManus proved the clinical value of telemonitoring and self-titration for hypertensive patients via TASMIN which shaped the design of hypertension plus </a:t>
            </a:r>
            <a:endParaRPr lang="en-GB"/>
          </a:p>
          <a:p>
            <a:r>
              <a:rPr lang="en-GB"/>
              <a:t>Less input needed from GP’s</a:t>
            </a:r>
            <a:endParaRPr lang="en-GB">
              <a:cs typeface="Calibri"/>
            </a:endParaRPr>
          </a:p>
          <a:p>
            <a:r>
              <a:rPr lang="en-GB"/>
              <a:t>patients who are well managed do not trigger alerts</a:t>
            </a:r>
            <a:r>
              <a:rPr lang="en-GB" baseline="0"/>
              <a:t> and no further involvement is needed</a:t>
            </a:r>
            <a:endParaRPr lang="en-GB" baseline="0">
              <a:cs typeface="Calibri"/>
            </a:endParaRPr>
          </a:p>
          <a:p>
            <a:endParaRPr lang="en-GB" baseline="0"/>
          </a:p>
          <a:p>
            <a:r>
              <a:rPr lang="en-GB" baseline="0"/>
              <a:t>Wanted to measure the impact of the model in terms of patients onboarded and number of patients moved from uncontrolled blood pressures to controlled</a:t>
            </a:r>
            <a:endParaRPr lang="en-GB" baseline="0">
              <a:cs typeface="Calibri"/>
            </a:endParaRPr>
          </a:p>
          <a:p>
            <a:endParaRPr lang="en-GB">
              <a:cs typeface="Calibri" panose="020F0502020204030204"/>
            </a:endParaRPr>
          </a:p>
          <a:p>
            <a:r>
              <a:rPr lang="en-GB">
                <a:cs typeface="Calibri" panose="020F0502020204030204"/>
              </a:rPr>
              <a:t>Appropriate training was provided to all staff on how to use the OMRON dashboard, patients were onboarded, treatment plans were created based on current treatment on EMIS (discuss allergies, ADRs, current co-morbidities such as CKD/diabetes). Alerts managed and actioned (traffic light system)</a:t>
            </a:r>
          </a:p>
          <a:p>
            <a:endParaRPr lang="en-GB">
              <a:cs typeface="Calibri" panose="020F0502020204030204"/>
            </a:endParaRPr>
          </a:p>
          <a:p>
            <a:r>
              <a:rPr lang="en-GB">
                <a:cs typeface="Calibri" panose="020F0502020204030204"/>
              </a:rPr>
              <a:t>Skillset was mapped – higher risk patients managed first. Management was initially done at a practice level but moved towards a PCN approach.</a:t>
            </a:r>
          </a:p>
        </p:txBody>
      </p:sp>
      <p:sp>
        <p:nvSpPr>
          <p:cNvPr id="4" name="Slide Number Placeholder 3"/>
          <p:cNvSpPr>
            <a:spLocks noGrp="1"/>
          </p:cNvSpPr>
          <p:nvPr>
            <p:ph type="sldNum" sz="quarter" idx="10"/>
          </p:nvPr>
        </p:nvSpPr>
        <p:spPr/>
        <p:txBody>
          <a:bodyPr/>
          <a:lstStyle/>
          <a:p>
            <a:fld id="{84A50009-2899-184E-BE18-85072B1E7C23}" type="slidenum">
              <a:rPr lang="en-GB" smtClean="0"/>
              <a:t>13</a:t>
            </a:fld>
            <a:endParaRPr lang="en-GB"/>
          </a:p>
        </p:txBody>
      </p:sp>
    </p:spTree>
    <p:extLst>
      <p:ext uri="{BB962C8B-B14F-4D97-AF65-F5344CB8AC3E}">
        <p14:creationId xmlns:p14="http://schemas.microsoft.com/office/powerpoint/2010/main" val="3069894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Case finding – Hypertensive patients controlled and uncontrolled onboarded and patients not on hypertension register with elevated BP in last two years</a:t>
            </a:r>
            <a:endParaRPr lang="en-US"/>
          </a:p>
          <a:p>
            <a:r>
              <a:rPr lang="en-US"/>
              <a:t>Digitally engaged – based on number of e-consultation submitted in last 12 months </a:t>
            </a:r>
            <a:endParaRPr lang="en-US">
              <a:cs typeface="Calibri"/>
            </a:endParaRPr>
          </a:p>
          <a:p>
            <a:r>
              <a:rPr lang="en-US">
                <a:cs typeface="Calibri"/>
              </a:rPr>
              <a:t>Risk stratification – this was formulated based on BP readings submitted by patients during a reading week –2 readings a day for 4-10 days depending on readings, these were then identified and managed via alerts on the online dashboard.</a:t>
            </a:r>
          </a:p>
          <a:p>
            <a:r>
              <a:rPr lang="en-US">
                <a:cs typeface="Calibri"/>
              </a:rPr>
              <a:t>Management – approval to next treatment step, generating of prescription etc.  </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84A50009-2899-184E-BE18-85072B1E7C23}" type="slidenum">
              <a:rPr lang="en-GB" smtClean="0"/>
              <a:t>14</a:t>
            </a:fld>
            <a:endParaRPr lang="en-GB"/>
          </a:p>
        </p:txBody>
      </p:sp>
    </p:spTree>
    <p:extLst>
      <p:ext uri="{BB962C8B-B14F-4D97-AF65-F5344CB8AC3E}">
        <p14:creationId xmlns:p14="http://schemas.microsoft.com/office/powerpoint/2010/main" val="728701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Piloting new technology</a:t>
            </a:r>
          </a:p>
          <a:p>
            <a:endParaRPr lang="en-US">
              <a:cs typeface="Calibri"/>
            </a:endParaRPr>
          </a:p>
          <a:p>
            <a:r>
              <a:rPr lang="en-US">
                <a:cs typeface="Calibri"/>
              </a:rPr>
              <a:t>Impact on staff </a:t>
            </a:r>
          </a:p>
        </p:txBody>
      </p:sp>
      <p:sp>
        <p:nvSpPr>
          <p:cNvPr id="4" name="Slide Number Placeholder 3"/>
          <p:cNvSpPr>
            <a:spLocks noGrp="1"/>
          </p:cNvSpPr>
          <p:nvPr>
            <p:ph type="sldNum" sz="quarter" idx="5"/>
          </p:nvPr>
        </p:nvSpPr>
        <p:spPr/>
        <p:txBody>
          <a:bodyPr/>
          <a:lstStyle/>
          <a:p>
            <a:fld id="{84A50009-2899-184E-BE18-85072B1E7C23}" type="slidenum">
              <a:rPr lang="en-GB" smtClean="0"/>
              <a:t>15</a:t>
            </a:fld>
            <a:endParaRPr lang="en-GB"/>
          </a:p>
        </p:txBody>
      </p:sp>
    </p:spTree>
    <p:extLst>
      <p:ext uri="{BB962C8B-B14F-4D97-AF65-F5344CB8AC3E}">
        <p14:creationId xmlns:p14="http://schemas.microsoft.com/office/powerpoint/2010/main" val="1334271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3.xml"/><Relationship Id="rId4" Type="http://schemas.openxmlformats.org/officeDocument/2006/relationships/image" Target="../media/image2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4.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5.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11.png"/><Relationship Id="rId14" Type="http://schemas.openxmlformats.org/officeDocument/2006/relationships/image" Target="../media/image1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Placeholder 4" descr="A group of people sitting at a table using a computer&#10;&#10;Description automatically generated">
            <a:extLst>
              <a:ext uri="{FF2B5EF4-FFF2-40B4-BE49-F238E27FC236}">
                <a16:creationId xmlns:a16="http://schemas.microsoft.com/office/drawing/2014/main" id="{08B47FF0-6528-3D42-8C08-9BF9EB67FC39}"/>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940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Text Slide">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28594181-5696-534C-BA50-A5CF33A2E7CF}"/>
              </a:ext>
            </a:extLst>
          </p:cNvPr>
          <p:cNvSpPr/>
          <p:nvPr/>
        </p:nvSpPr>
        <p:spPr>
          <a:xfrm>
            <a:off x="-2247370" y="-959370"/>
            <a:ext cx="6823036" cy="6940218"/>
          </a:xfrm>
          <a:prstGeom prst="ellipse">
            <a:avLst/>
          </a:prstGeom>
          <a:gradFill>
            <a:gsLst>
              <a:gs pos="69000">
                <a:srgbClr val="8BC3C5">
                  <a:alpha val="50000"/>
                </a:srgbClr>
              </a:gs>
              <a:gs pos="100000">
                <a:srgbClr val="C1E1E2">
                  <a:alpha val="50000"/>
                </a:srgbClr>
              </a:gs>
              <a:gs pos="0">
                <a:schemeClr val="accent6">
                  <a:alpha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cap="none" spc="0">
              <a:ln w="0"/>
              <a:solidFill>
                <a:schemeClr val="accent1"/>
              </a:solidFill>
              <a:effectLst>
                <a:outerShdw blurRad="38100" dist="25400" dir="5400000" algn="ctr" rotWithShape="0">
                  <a:srgbClr val="6E747A">
                    <a:alpha val="43000"/>
                  </a:srgbClr>
                </a:outerShdw>
              </a:effectLst>
            </a:endParaRPr>
          </a:p>
        </p:txBody>
      </p:sp>
      <p:sp>
        <p:nvSpPr>
          <p:cNvPr id="12" name="Oval 11">
            <a:extLst>
              <a:ext uri="{FF2B5EF4-FFF2-40B4-BE49-F238E27FC236}">
                <a16:creationId xmlns:a16="http://schemas.microsoft.com/office/drawing/2014/main" id="{CF58504C-13D5-614B-9F09-B83A2E94C5C5}"/>
              </a:ext>
            </a:extLst>
          </p:cNvPr>
          <p:cNvSpPr/>
          <p:nvPr/>
        </p:nvSpPr>
        <p:spPr>
          <a:xfrm>
            <a:off x="-2056395" y="-742470"/>
            <a:ext cx="6441082" cy="6551704"/>
          </a:xfrm>
          <a:prstGeom prst="ellipse">
            <a:avLst/>
          </a:prstGeom>
          <a:gradFill>
            <a:gsLst>
              <a:gs pos="68000">
                <a:srgbClr val="8BC3C5">
                  <a:alpha val="50000"/>
                </a:srgbClr>
              </a:gs>
              <a:gs pos="99000">
                <a:srgbClr val="C1E1E2">
                  <a:alpha val="50000"/>
                </a:srgbClr>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761BDE1-2D4D-4D42-908B-634DB265E828}"/>
              </a:ext>
            </a:extLst>
          </p:cNvPr>
          <p:cNvSpPr/>
          <p:nvPr/>
        </p:nvSpPr>
        <p:spPr>
          <a:xfrm>
            <a:off x="-1799598" y="-503135"/>
            <a:ext cx="5966627" cy="6069101"/>
          </a:xfrm>
          <a:prstGeom prst="ellipse">
            <a:avLst/>
          </a:prstGeom>
          <a:gradFill>
            <a:gsLst>
              <a:gs pos="69000">
                <a:srgbClr val="8BC3C5"/>
              </a:gs>
              <a:gs pos="99000">
                <a:srgbClr val="C1E1E2"/>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2157222-4A48-B842-ADBF-14FDC781064D}"/>
              </a:ext>
            </a:extLst>
          </p:cNvPr>
          <p:cNvSpPr/>
          <p:nvPr/>
        </p:nvSpPr>
        <p:spPr>
          <a:xfrm>
            <a:off x="-1790071" y="-443480"/>
            <a:ext cx="5908438" cy="5908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Picture Placeholder 20">
            <a:extLst>
              <a:ext uri="{FF2B5EF4-FFF2-40B4-BE49-F238E27FC236}">
                <a16:creationId xmlns:a16="http://schemas.microsoft.com/office/drawing/2014/main" id="{60F1A840-D01A-FB4C-9A39-6A40F15DDE2A}"/>
              </a:ext>
            </a:extLst>
          </p:cNvPr>
          <p:cNvSpPr>
            <a:spLocks noGrp="1"/>
          </p:cNvSpPr>
          <p:nvPr>
            <p:ph type="pic" sz="quarter" idx="17"/>
          </p:nvPr>
        </p:nvSpPr>
        <p:spPr>
          <a:xfrm>
            <a:off x="0" y="0"/>
            <a:ext cx="4140060" cy="550902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pic>
        <p:nvPicPr>
          <p:cNvPr id="33" name="Graphic 32">
            <a:extLst>
              <a:ext uri="{FF2B5EF4-FFF2-40B4-BE49-F238E27FC236}">
                <a16:creationId xmlns:a16="http://schemas.microsoft.com/office/drawing/2014/main" id="{851ADE55-C9B6-674B-9BA5-B253C175DF3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5631543" y="1293683"/>
            <a:ext cx="4474654" cy="523462"/>
          </a:xfrm>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5617029" y="1966419"/>
            <a:ext cx="5940388" cy="401442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
        <p:nvSpPr>
          <p:cNvPr id="4" name="Rectangle 3">
            <a:extLst>
              <a:ext uri="{FF2B5EF4-FFF2-40B4-BE49-F238E27FC236}">
                <a16:creationId xmlns:a16="http://schemas.microsoft.com/office/drawing/2014/main" id="{670DD335-2D5B-B04C-9616-2CF77CD4AFA2}"/>
              </a:ext>
            </a:extLst>
          </p:cNvPr>
          <p:cNvSpPr/>
          <p:nvPr/>
        </p:nvSpPr>
        <p:spPr>
          <a:xfrm>
            <a:off x="-2481943" y="-1298212"/>
            <a:ext cx="7939314" cy="13208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32A9DC3-E6CC-9E4A-8B80-EE52E6B7C577}"/>
              </a:ext>
            </a:extLst>
          </p:cNvPr>
          <p:cNvSpPr/>
          <p:nvPr/>
        </p:nvSpPr>
        <p:spPr>
          <a:xfrm>
            <a:off x="-2481943" y="-464458"/>
            <a:ext cx="2481943" cy="73224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6">
            <a:extLst>
              <a:ext uri="{FF2B5EF4-FFF2-40B4-BE49-F238E27FC236}">
                <a16:creationId xmlns:a16="http://schemas.microsoft.com/office/drawing/2014/main" id="{0D5C78AE-770D-D846-ACDB-F5584EFB5DA8}"/>
              </a:ext>
            </a:extLst>
          </p:cNvPr>
          <p:cNvSpPr>
            <a:spLocks noGrp="1" noChangeAspect="1"/>
          </p:cNvSpPr>
          <p:nvPr>
            <p:ph type="pic" sz="quarter" idx="14"/>
          </p:nvPr>
        </p:nvSpPr>
        <p:spPr>
          <a:xfrm>
            <a:off x="3056215" y="3493025"/>
            <a:ext cx="2163669" cy="2163669"/>
          </a:xfrm>
          <a:prstGeom prst="ellipse">
            <a:avLst/>
          </a:prstGeom>
          <a:solidFill>
            <a:srgbClr val="D9D9D9"/>
          </a:solidFill>
        </p:spPr>
        <p:txBody>
          <a:bodyPr anchor="ctr"/>
          <a:lstStyle>
            <a:lvl1pPr marL="0" indent="0" algn="ctr">
              <a:buNone/>
              <a:defRPr sz="1200"/>
            </a:lvl1pPr>
          </a:lstStyle>
          <a:p>
            <a:endParaRPr lang="en-GB"/>
          </a:p>
        </p:txBody>
      </p:sp>
      <p:sp>
        <p:nvSpPr>
          <p:cNvPr id="17" name="Picture Placeholder 6">
            <a:extLst>
              <a:ext uri="{FF2B5EF4-FFF2-40B4-BE49-F238E27FC236}">
                <a16:creationId xmlns:a16="http://schemas.microsoft.com/office/drawing/2014/main" id="{3846C7AB-F142-544B-B3DA-BD4CBF2E72FA}"/>
              </a:ext>
            </a:extLst>
          </p:cNvPr>
          <p:cNvSpPr>
            <a:spLocks noGrp="1" noChangeAspect="1"/>
          </p:cNvSpPr>
          <p:nvPr>
            <p:ph type="pic" sz="quarter" idx="15"/>
          </p:nvPr>
        </p:nvSpPr>
        <p:spPr>
          <a:xfrm>
            <a:off x="3739722" y="617749"/>
            <a:ext cx="1137289" cy="1137289"/>
          </a:xfrm>
          <a:prstGeom prst="ellipse">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225684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ext Slide">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851ADE55-C9B6-674B-9BA5-B253C175DF3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15" name="Rectangle 14">
            <a:extLst>
              <a:ext uri="{FF2B5EF4-FFF2-40B4-BE49-F238E27FC236}">
                <a16:creationId xmlns:a16="http://schemas.microsoft.com/office/drawing/2014/main" id="{6B7D6CC4-0994-DD45-9CA6-A741A0119F06}"/>
              </a:ext>
            </a:extLst>
          </p:cNvPr>
          <p:cNvSpPr/>
          <p:nvPr/>
        </p:nvSpPr>
        <p:spPr>
          <a:xfrm>
            <a:off x="0" y="165253"/>
            <a:ext cx="12192000" cy="92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8594181-5696-534C-BA50-A5CF33A2E7CF}"/>
              </a:ext>
            </a:extLst>
          </p:cNvPr>
          <p:cNvSpPr/>
          <p:nvPr/>
        </p:nvSpPr>
        <p:spPr>
          <a:xfrm>
            <a:off x="-2247370" y="-959370"/>
            <a:ext cx="6823036" cy="6940218"/>
          </a:xfrm>
          <a:prstGeom prst="ellipse">
            <a:avLst/>
          </a:prstGeom>
          <a:gradFill>
            <a:gsLst>
              <a:gs pos="69000">
                <a:srgbClr val="8BC3C5">
                  <a:alpha val="50000"/>
                </a:srgbClr>
              </a:gs>
              <a:gs pos="100000">
                <a:srgbClr val="C1E1E2">
                  <a:alpha val="50000"/>
                </a:srgbClr>
              </a:gs>
              <a:gs pos="0">
                <a:schemeClr val="accent6">
                  <a:alpha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cap="none" spc="0">
              <a:ln w="0"/>
              <a:solidFill>
                <a:schemeClr val="accent1"/>
              </a:solidFill>
              <a:effectLst>
                <a:outerShdw blurRad="38100" dist="25400" dir="5400000" algn="ctr" rotWithShape="0">
                  <a:srgbClr val="6E747A">
                    <a:alpha val="43000"/>
                  </a:srgbClr>
                </a:outerShdw>
              </a:effectLst>
            </a:endParaRPr>
          </a:p>
        </p:txBody>
      </p:sp>
      <p:sp>
        <p:nvSpPr>
          <p:cNvPr id="12" name="Oval 11">
            <a:extLst>
              <a:ext uri="{FF2B5EF4-FFF2-40B4-BE49-F238E27FC236}">
                <a16:creationId xmlns:a16="http://schemas.microsoft.com/office/drawing/2014/main" id="{CF58504C-13D5-614B-9F09-B83A2E94C5C5}"/>
              </a:ext>
            </a:extLst>
          </p:cNvPr>
          <p:cNvSpPr/>
          <p:nvPr/>
        </p:nvSpPr>
        <p:spPr>
          <a:xfrm>
            <a:off x="-2056395" y="-742470"/>
            <a:ext cx="6441082" cy="6551704"/>
          </a:xfrm>
          <a:prstGeom prst="ellipse">
            <a:avLst/>
          </a:prstGeom>
          <a:gradFill>
            <a:gsLst>
              <a:gs pos="68000">
                <a:srgbClr val="8BC3C5">
                  <a:alpha val="50000"/>
                </a:srgbClr>
              </a:gs>
              <a:gs pos="99000">
                <a:srgbClr val="C1E1E2">
                  <a:alpha val="50000"/>
                </a:srgbClr>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761BDE1-2D4D-4D42-908B-634DB265E828}"/>
              </a:ext>
            </a:extLst>
          </p:cNvPr>
          <p:cNvSpPr/>
          <p:nvPr/>
        </p:nvSpPr>
        <p:spPr>
          <a:xfrm>
            <a:off x="-1799598" y="-503135"/>
            <a:ext cx="5966627" cy="6069101"/>
          </a:xfrm>
          <a:prstGeom prst="ellipse">
            <a:avLst/>
          </a:prstGeom>
          <a:gradFill>
            <a:gsLst>
              <a:gs pos="69000">
                <a:srgbClr val="8BC3C5"/>
              </a:gs>
              <a:gs pos="99000">
                <a:srgbClr val="C1E1E2"/>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2157222-4A48-B842-ADBF-14FDC781064D}"/>
              </a:ext>
            </a:extLst>
          </p:cNvPr>
          <p:cNvSpPr/>
          <p:nvPr/>
        </p:nvSpPr>
        <p:spPr>
          <a:xfrm>
            <a:off x="-1790071" y="-443480"/>
            <a:ext cx="5908438" cy="5908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5631543" y="927249"/>
            <a:ext cx="4474654" cy="523462"/>
          </a:xfrm>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5617029" y="1599985"/>
            <a:ext cx="5940388" cy="401442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
        <p:nvSpPr>
          <p:cNvPr id="4" name="Rectangle 3">
            <a:extLst>
              <a:ext uri="{FF2B5EF4-FFF2-40B4-BE49-F238E27FC236}">
                <a16:creationId xmlns:a16="http://schemas.microsoft.com/office/drawing/2014/main" id="{670DD335-2D5B-B04C-9616-2CF77CD4AFA2}"/>
              </a:ext>
            </a:extLst>
          </p:cNvPr>
          <p:cNvSpPr/>
          <p:nvPr/>
        </p:nvSpPr>
        <p:spPr>
          <a:xfrm>
            <a:off x="-2481943" y="-1320800"/>
            <a:ext cx="7939314" cy="13208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32A9DC3-E6CC-9E4A-8B80-EE52E6B7C577}"/>
              </a:ext>
            </a:extLst>
          </p:cNvPr>
          <p:cNvSpPr/>
          <p:nvPr/>
        </p:nvSpPr>
        <p:spPr>
          <a:xfrm>
            <a:off x="-2481943" y="-464458"/>
            <a:ext cx="2481943" cy="73224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a:extLst>
              <a:ext uri="{FF2B5EF4-FFF2-40B4-BE49-F238E27FC236}">
                <a16:creationId xmlns:a16="http://schemas.microsoft.com/office/drawing/2014/main" id="{68EF7E39-D216-8F49-9954-BA0BE685F9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95891" y="0"/>
            <a:ext cx="2639528" cy="1322869"/>
          </a:xfrm>
          <a:prstGeom prst="rect">
            <a:avLst/>
          </a:prstGeom>
        </p:spPr>
      </p:pic>
      <p:sp>
        <p:nvSpPr>
          <p:cNvPr id="21" name="Picture Placeholder 20">
            <a:extLst>
              <a:ext uri="{FF2B5EF4-FFF2-40B4-BE49-F238E27FC236}">
                <a16:creationId xmlns:a16="http://schemas.microsoft.com/office/drawing/2014/main" id="{816A9181-F764-434B-87E0-E188361F2F79}"/>
              </a:ext>
            </a:extLst>
          </p:cNvPr>
          <p:cNvSpPr>
            <a:spLocks noGrp="1"/>
          </p:cNvSpPr>
          <p:nvPr>
            <p:ph type="pic" sz="quarter" idx="17"/>
          </p:nvPr>
        </p:nvSpPr>
        <p:spPr>
          <a:xfrm>
            <a:off x="0" y="0"/>
            <a:ext cx="4140060" cy="550902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sp>
        <p:nvSpPr>
          <p:cNvPr id="16" name="Picture Placeholder 6">
            <a:extLst>
              <a:ext uri="{FF2B5EF4-FFF2-40B4-BE49-F238E27FC236}">
                <a16:creationId xmlns:a16="http://schemas.microsoft.com/office/drawing/2014/main" id="{0D5C78AE-770D-D846-ACDB-F5584EFB5DA8}"/>
              </a:ext>
            </a:extLst>
          </p:cNvPr>
          <p:cNvSpPr>
            <a:spLocks noGrp="1" noChangeAspect="1"/>
          </p:cNvSpPr>
          <p:nvPr>
            <p:ph type="pic" sz="quarter" idx="14"/>
          </p:nvPr>
        </p:nvSpPr>
        <p:spPr>
          <a:xfrm>
            <a:off x="3056215" y="3493025"/>
            <a:ext cx="2163669" cy="2163669"/>
          </a:xfrm>
          <a:prstGeom prst="ellipse">
            <a:avLst/>
          </a:prstGeom>
          <a:solidFill>
            <a:srgbClr val="D9D9D9"/>
          </a:solidFill>
        </p:spPr>
        <p:txBody>
          <a:bodyPr anchor="ctr"/>
          <a:lstStyle>
            <a:lvl1pPr marL="0" indent="0" algn="ctr">
              <a:buNone/>
              <a:defRPr sz="1200"/>
            </a:lvl1pPr>
          </a:lstStyle>
          <a:p>
            <a:endParaRPr lang="en-GB"/>
          </a:p>
        </p:txBody>
      </p:sp>
      <p:sp>
        <p:nvSpPr>
          <p:cNvPr id="17" name="Picture Placeholder 6">
            <a:extLst>
              <a:ext uri="{FF2B5EF4-FFF2-40B4-BE49-F238E27FC236}">
                <a16:creationId xmlns:a16="http://schemas.microsoft.com/office/drawing/2014/main" id="{3846C7AB-F142-544B-B3DA-BD4CBF2E72FA}"/>
              </a:ext>
            </a:extLst>
          </p:cNvPr>
          <p:cNvSpPr>
            <a:spLocks noGrp="1" noChangeAspect="1"/>
          </p:cNvSpPr>
          <p:nvPr>
            <p:ph type="pic" sz="quarter" idx="15"/>
          </p:nvPr>
        </p:nvSpPr>
        <p:spPr>
          <a:xfrm>
            <a:off x="3739722" y="617749"/>
            <a:ext cx="1137289" cy="1137289"/>
          </a:xfrm>
          <a:prstGeom prst="ellipse">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3039952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7_Text Slide">
    <p:spTree>
      <p:nvGrpSpPr>
        <p:cNvPr id="1" name=""/>
        <p:cNvGrpSpPr/>
        <p:nvPr/>
      </p:nvGrpSpPr>
      <p:grpSpPr>
        <a:xfrm>
          <a:off x="0" y="0"/>
          <a:ext cx="0" cy="0"/>
          <a:chOff x="0" y="0"/>
          <a:chExt cx="0" cy="0"/>
        </a:xfrm>
      </p:grpSpPr>
      <p:pic>
        <p:nvPicPr>
          <p:cNvPr id="33" name="Graphic 32">
            <a:extLst>
              <a:ext uri="{FF2B5EF4-FFF2-40B4-BE49-F238E27FC236}">
                <a16:creationId xmlns:a16="http://schemas.microsoft.com/office/drawing/2014/main" id="{851ADE55-C9B6-674B-9BA5-B253C175DF3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15" name="Rectangle 14">
            <a:extLst>
              <a:ext uri="{FF2B5EF4-FFF2-40B4-BE49-F238E27FC236}">
                <a16:creationId xmlns:a16="http://schemas.microsoft.com/office/drawing/2014/main" id="{6B7D6CC4-0994-DD45-9CA6-A741A0119F06}"/>
              </a:ext>
            </a:extLst>
          </p:cNvPr>
          <p:cNvSpPr/>
          <p:nvPr/>
        </p:nvSpPr>
        <p:spPr>
          <a:xfrm>
            <a:off x="0" y="165253"/>
            <a:ext cx="12192000" cy="925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28594181-5696-534C-BA50-A5CF33A2E7CF}"/>
              </a:ext>
            </a:extLst>
          </p:cNvPr>
          <p:cNvSpPr/>
          <p:nvPr/>
        </p:nvSpPr>
        <p:spPr>
          <a:xfrm>
            <a:off x="-2247370" y="-959370"/>
            <a:ext cx="6823036" cy="6940218"/>
          </a:xfrm>
          <a:prstGeom prst="ellipse">
            <a:avLst/>
          </a:prstGeom>
          <a:gradFill>
            <a:gsLst>
              <a:gs pos="69000">
                <a:srgbClr val="8BC3C5">
                  <a:alpha val="50000"/>
                </a:srgbClr>
              </a:gs>
              <a:gs pos="100000">
                <a:srgbClr val="C1E1E2">
                  <a:alpha val="50000"/>
                </a:srgbClr>
              </a:gs>
              <a:gs pos="0">
                <a:schemeClr val="accent6">
                  <a:alpha val="5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cap="none" spc="0">
              <a:ln w="0"/>
              <a:solidFill>
                <a:schemeClr val="accent1"/>
              </a:solidFill>
              <a:effectLst>
                <a:outerShdw blurRad="38100" dist="25400" dir="5400000" algn="ctr" rotWithShape="0">
                  <a:srgbClr val="6E747A">
                    <a:alpha val="43000"/>
                  </a:srgbClr>
                </a:outerShdw>
              </a:effectLst>
            </a:endParaRPr>
          </a:p>
        </p:txBody>
      </p:sp>
      <p:sp>
        <p:nvSpPr>
          <p:cNvPr id="12" name="Oval 11">
            <a:extLst>
              <a:ext uri="{FF2B5EF4-FFF2-40B4-BE49-F238E27FC236}">
                <a16:creationId xmlns:a16="http://schemas.microsoft.com/office/drawing/2014/main" id="{CF58504C-13D5-614B-9F09-B83A2E94C5C5}"/>
              </a:ext>
            </a:extLst>
          </p:cNvPr>
          <p:cNvSpPr/>
          <p:nvPr/>
        </p:nvSpPr>
        <p:spPr>
          <a:xfrm>
            <a:off x="-2056395" y="-742470"/>
            <a:ext cx="6441082" cy="6551704"/>
          </a:xfrm>
          <a:prstGeom prst="ellipse">
            <a:avLst/>
          </a:prstGeom>
          <a:gradFill>
            <a:gsLst>
              <a:gs pos="68000">
                <a:srgbClr val="8BC3C5">
                  <a:alpha val="50000"/>
                </a:srgbClr>
              </a:gs>
              <a:gs pos="99000">
                <a:srgbClr val="C1E1E2">
                  <a:alpha val="50000"/>
                </a:srgbClr>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6761BDE1-2D4D-4D42-908B-634DB265E828}"/>
              </a:ext>
            </a:extLst>
          </p:cNvPr>
          <p:cNvSpPr/>
          <p:nvPr/>
        </p:nvSpPr>
        <p:spPr>
          <a:xfrm>
            <a:off x="-1799598" y="-503135"/>
            <a:ext cx="5966627" cy="6069101"/>
          </a:xfrm>
          <a:prstGeom prst="ellipse">
            <a:avLst/>
          </a:prstGeom>
          <a:gradFill>
            <a:gsLst>
              <a:gs pos="69000">
                <a:srgbClr val="8BC3C5"/>
              </a:gs>
              <a:gs pos="99000">
                <a:srgbClr val="C1E1E2"/>
              </a:gs>
              <a:gs pos="0">
                <a:schemeClr val="accent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22157222-4A48-B842-ADBF-14FDC781064D}"/>
              </a:ext>
            </a:extLst>
          </p:cNvPr>
          <p:cNvSpPr/>
          <p:nvPr/>
        </p:nvSpPr>
        <p:spPr>
          <a:xfrm>
            <a:off x="-1790071" y="-443480"/>
            <a:ext cx="5908438" cy="5908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5631543" y="927249"/>
            <a:ext cx="4474654" cy="523462"/>
          </a:xfrm>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5617029" y="1599985"/>
            <a:ext cx="5940388" cy="401442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
        <p:nvSpPr>
          <p:cNvPr id="4" name="Rectangle 3">
            <a:extLst>
              <a:ext uri="{FF2B5EF4-FFF2-40B4-BE49-F238E27FC236}">
                <a16:creationId xmlns:a16="http://schemas.microsoft.com/office/drawing/2014/main" id="{670DD335-2D5B-B04C-9616-2CF77CD4AFA2}"/>
              </a:ext>
            </a:extLst>
          </p:cNvPr>
          <p:cNvSpPr/>
          <p:nvPr/>
        </p:nvSpPr>
        <p:spPr>
          <a:xfrm>
            <a:off x="-2481943" y="-1320800"/>
            <a:ext cx="7939314" cy="13208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32A9DC3-E6CC-9E4A-8B80-EE52E6B7C577}"/>
              </a:ext>
            </a:extLst>
          </p:cNvPr>
          <p:cNvSpPr/>
          <p:nvPr/>
        </p:nvSpPr>
        <p:spPr>
          <a:xfrm>
            <a:off x="-2481943" y="-464458"/>
            <a:ext cx="2481943" cy="732245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Graphic 19">
            <a:extLst>
              <a:ext uri="{FF2B5EF4-FFF2-40B4-BE49-F238E27FC236}">
                <a16:creationId xmlns:a16="http://schemas.microsoft.com/office/drawing/2014/main" id="{68EF7E39-D216-8F49-9954-BA0BE685F9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95891" y="0"/>
            <a:ext cx="2639528" cy="1322869"/>
          </a:xfrm>
          <a:prstGeom prst="rect">
            <a:avLst/>
          </a:prstGeom>
        </p:spPr>
      </p:pic>
      <p:sp>
        <p:nvSpPr>
          <p:cNvPr id="21" name="Picture Placeholder 20">
            <a:extLst>
              <a:ext uri="{FF2B5EF4-FFF2-40B4-BE49-F238E27FC236}">
                <a16:creationId xmlns:a16="http://schemas.microsoft.com/office/drawing/2014/main" id="{816A9181-F764-434B-87E0-E188361F2F79}"/>
              </a:ext>
            </a:extLst>
          </p:cNvPr>
          <p:cNvSpPr>
            <a:spLocks noGrp="1"/>
          </p:cNvSpPr>
          <p:nvPr>
            <p:ph type="pic" sz="quarter" idx="17"/>
          </p:nvPr>
        </p:nvSpPr>
        <p:spPr>
          <a:xfrm>
            <a:off x="0" y="0"/>
            <a:ext cx="4140060" cy="550902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sp>
        <p:nvSpPr>
          <p:cNvPr id="17" name="Picture Placeholder 6">
            <a:extLst>
              <a:ext uri="{FF2B5EF4-FFF2-40B4-BE49-F238E27FC236}">
                <a16:creationId xmlns:a16="http://schemas.microsoft.com/office/drawing/2014/main" id="{3846C7AB-F142-544B-B3DA-BD4CBF2E72FA}"/>
              </a:ext>
            </a:extLst>
          </p:cNvPr>
          <p:cNvSpPr>
            <a:spLocks noGrp="1" noChangeAspect="1"/>
          </p:cNvSpPr>
          <p:nvPr>
            <p:ph type="pic" sz="quarter" idx="15"/>
          </p:nvPr>
        </p:nvSpPr>
        <p:spPr>
          <a:xfrm>
            <a:off x="3739722" y="617749"/>
            <a:ext cx="1137289" cy="1137289"/>
          </a:xfrm>
          <a:prstGeom prst="ellipse">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2982876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ext Slide">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D1F07A9F-5B08-DB49-B48E-C88EC6F9699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7" name="Picture Placeholder 6">
            <a:extLst>
              <a:ext uri="{FF2B5EF4-FFF2-40B4-BE49-F238E27FC236}">
                <a16:creationId xmlns:a16="http://schemas.microsoft.com/office/drawing/2014/main" id="{506D3770-D2E9-9C42-929C-8BE46EEF24CB}"/>
              </a:ext>
            </a:extLst>
          </p:cNvPr>
          <p:cNvSpPr>
            <a:spLocks noGrp="1" noChangeAspect="1"/>
          </p:cNvSpPr>
          <p:nvPr>
            <p:ph type="pic" sz="quarter" idx="13"/>
          </p:nvPr>
        </p:nvSpPr>
        <p:spPr>
          <a:xfrm>
            <a:off x="914401"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8" name="Picture Placeholder 6">
            <a:extLst>
              <a:ext uri="{FF2B5EF4-FFF2-40B4-BE49-F238E27FC236}">
                <a16:creationId xmlns:a16="http://schemas.microsoft.com/office/drawing/2014/main" id="{3D663FA2-A279-D54B-AD3E-DF340581295F}"/>
              </a:ext>
            </a:extLst>
          </p:cNvPr>
          <p:cNvSpPr>
            <a:spLocks noGrp="1" noChangeAspect="1"/>
          </p:cNvSpPr>
          <p:nvPr>
            <p:ph type="pic" sz="quarter" idx="14"/>
          </p:nvPr>
        </p:nvSpPr>
        <p:spPr>
          <a:xfrm>
            <a:off x="2655066"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9" name="Picture Placeholder 6">
            <a:extLst>
              <a:ext uri="{FF2B5EF4-FFF2-40B4-BE49-F238E27FC236}">
                <a16:creationId xmlns:a16="http://schemas.microsoft.com/office/drawing/2014/main" id="{36FECCCA-E0BE-7440-98CF-8879220FE744}"/>
              </a:ext>
            </a:extLst>
          </p:cNvPr>
          <p:cNvSpPr>
            <a:spLocks noGrp="1" noChangeAspect="1"/>
          </p:cNvSpPr>
          <p:nvPr>
            <p:ph type="pic" sz="quarter" idx="15"/>
          </p:nvPr>
        </p:nvSpPr>
        <p:spPr>
          <a:xfrm>
            <a:off x="4395731"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10" name="Picture Placeholder 6">
            <a:extLst>
              <a:ext uri="{FF2B5EF4-FFF2-40B4-BE49-F238E27FC236}">
                <a16:creationId xmlns:a16="http://schemas.microsoft.com/office/drawing/2014/main" id="{AD035FD6-DA09-1544-BAB8-4ABBE65E1760}"/>
              </a:ext>
            </a:extLst>
          </p:cNvPr>
          <p:cNvSpPr>
            <a:spLocks noGrp="1" noChangeAspect="1"/>
          </p:cNvSpPr>
          <p:nvPr>
            <p:ph type="pic" sz="quarter" idx="16"/>
          </p:nvPr>
        </p:nvSpPr>
        <p:spPr>
          <a:xfrm>
            <a:off x="6136396"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11" name="Picture Placeholder 6">
            <a:extLst>
              <a:ext uri="{FF2B5EF4-FFF2-40B4-BE49-F238E27FC236}">
                <a16:creationId xmlns:a16="http://schemas.microsoft.com/office/drawing/2014/main" id="{2AC772CC-D5A5-584C-97FB-5CF0386838C0}"/>
              </a:ext>
            </a:extLst>
          </p:cNvPr>
          <p:cNvSpPr>
            <a:spLocks noGrp="1" noChangeAspect="1"/>
          </p:cNvSpPr>
          <p:nvPr>
            <p:ph type="pic" sz="quarter" idx="17"/>
          </p:nvPr>
        </p:nvSpPr>
        <p:spPr>
          <a:xfrm>
            <a:off x="7877061"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12" name="Picture Placeholder 6">
            <a:extLst>
              <a:ext uri="{FF2B5EF4-FFF2-40B4-BE49-F238E27FC236}">
                <a16:creationId xmlns:a16="http://schemas.microsoft.com/office/drawing/2014/main" id="{7D1C4CB6-9C76-9B45-8DCA-09291B990263}"/>
              </a:ext>
            </a:extLst>
          </p:cNvPr>
          <p:cNvSpPr>
            <a:spLocks noGrp="1" noChangeAspect="1"/>
          </p:cNvSpPr>
          <p:nvPr>
            <p:ph type="pic" sz="quarter" idx="18"/>
          </p:nvPr>
        </p:nvSpPr>
        <p:spPr>
          <a:xfrm>
            <a:off x="9617726" y="2709000"/>
            <a:ext cx="1440000" cy="1440000"/>
          </a:xfrm>
          <a:prstGeom prst="ellipse">
            <a:avLst/>
          </a:prstGeom>
          <a:solidFill>
            <a:srgbClr val="D9D9D9"/>
          </a:solidFill>
        </p:spPr>
        <p:txBody>
          <a:bodyPr anchor="ctr"/>
          <a:lstStyle>
            <a:lvl1pPr marL="0" indent="0" algn="ctr">
              <a:buNone/>
              <a:defRPr sz="1200"/>
            </a:lvl1pPr>
          </a:lstStyle>
          <a:p>
            <a:endParaRPr lang="en-GB"/>
          </a:p>
        </p:txBody>
      </p:sp>
      <p:sp>
        <p:nvSpPr>
          <p:cNvPr id="14" name="Text Placeholder 13">
            <a:extLst>
              <a:ext uri="{FF2B5EF4-FFF2-40B4-BE49-F238E27FC236}">
                <a16:creationId xmlns:a16="http://schemas.microsoft.com/office/drawing/2014/main" id="{43682B12-4F71-5343-87C2-1EE4C100275E}"/>
              </a:ext>
            </a:extLst>
          </p:cNvPr>
          <p:cNvSpPr>
            <a:spLocks noGrp="1"/>
          </p:cNvSpPr>
          <p:nvPr>
            <p:ph type="body" sz="quarter" idx="19"/>
          </p:nvPr>
        </p:nvSpPr>
        <p:spPr>
          <a:xfrm>
            <a:off x="771524" y="148748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6" name="Text Placeholder 13">
            <a:extLst>
              <a:ext uri="{FF2B5EF4-FFF2-40B4-BE49-F238E27FC236}">
                <a16:creationId xmlns:a16="http://schemas.microsoft.com/office/drawing/2014/main" id="{FFEE5248-E3F9-C640-9144-CE29BD16989D}"/>
              </a:ext>
            </a:extLst>
          </p:cNvPr>
          <p:cNvSpPr>
            <a:spLocks noGrp="1"/>
          </p:cNvSpPr>
          <p:nvPr>
            <p:ph type="body" sz="quarter" idx="20"/>
          </p:nvPr>
        </p:nvSpPr>
        <p:spPr>
          <a:xfrm>
            <a:off x="771524" y="440695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3">
            <a:extLst>
              <a:ext uri="{FF2B5EF4-FFF2-40B4-BE49-F238E27FC236}">
                <a16:creationId xmlns:a16="http://schemas.microsoft.com/office/drawing/2014/main" id="{31251C6F-F4D6-7149-AD3D-0B99B3271ED2}"/>
              </a:ext>
            </a:extLst>
          </p:cNvPr>
          <p:cNvSpPr>
            <a:spLocks noGrp="1"/>
          </p:cNvSpPr>
          <p:nvPr>
            <p:ph type="body" sz="quarter" idx="21"/>
          </p:nvPr>
        </p:nvSpPr>
        <p:spPr>
          <a:xfrm>
            <a:off x="4396073" y="148748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8" name="Text Placeholder 13">
            <a:extLst>
              <a:ext uri="{FF2B5EF4-FFF2-40B4-BE49-F238E27FC236}">
                <a16:creationId xmlns:a16="http://schemas.microsoft.com/office/drawing/2014/main" id="{77431C7A-24EB-7D44-9759-DC0410803E55}"/>
              </a:ext>
            </a:extLst>
          </p:cNvPr>
          <p:cNvSpPr>
            <a:spLocks noGrp="1"/>
          </p:cNvSpPr>
          <p:nvPr>
            <p:ph type="body" sz="quarter" idx="22"/>
          </p:nvPr>
        </p:nvSpPr>
        <p:spPr>
          <a:xfrm>
            <a:off x="4396073" y="440695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9" name="Text Placeholder 13">
            <a:extLst>
              <a:ext uri="{FF2B5EF4-FFF2-40B4-BE49-F238E27FC236}">
                <a16:creationId xmlns:a16="http://schemas.microsoft.com/office/drawing/2014/main" id="{B50D9AD2-3B56-5842-9014-27A87C9859B4}"/>
              </a:ext>
            </a:extLst>
          </p:cNvPr>
          <p:cNvSpPr>
            <a:spLocks noGrp="1"/>
          </p:cNvSpPr>
          <p:nvPr>
            <p:ph type="body" sz="quarter" idx="23"/>
          </p:nvPr>
        </p:nvSpPr>
        <p:spPr>
          <a:xfrm>
            <a:off x="7976555" y="148748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20" name="Text Placeholder 13">
            <a:extLst>
              <a:ext uri="{FF2B5EF4-FFF2-40B4-BE49-F238E27FC236}">
                <a16:creationId xmlns:a16="http://schemas.microsoft.com/office/drawing/2014/main" id="{832C7AFE-DB47-9C49-851D-F326BBAEC9BF}"/>
              </a:ext>
            </a:extLst>
          </p:cNvPr>
          <p:cNvSpPr>
            <a:spLocks noGrp="1"/>
          </p:cNvSpPr>
          <p:nvPr>
            <p:ph type="body" sz="quarter" idx="24"/>
          </p:nvPr>
        </p:nvSpPr>
        <p:spPr>
          <a:xfrm>
            <a:off x="7976555" y="4406958"/>
            <a:ext cx="3323541" cy="1046392"/>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09563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ext and Image">
    <p:spTree>
      <p:nvGrpSpPr>
        <p:cNvPr id="1" name=""/>
        <p:cNvGrpSpPr/>
        <p:nvPr/>
      </p:nvGrpSpPr>
      <p:grpSpPr>
        <a:xfrm>
          <a:off x="0" y="0"/>
          <a:ext cx="0" cy="0"/>
          <a:chOff x="0" y="0"/>
          <a:chExt cx="0" cy="0"/>
        </a:xfrm>
      </p:grpSpPr>
      <p:pic>
        <p:nvPicPr>
          <p:cNvPr id="20" name="Graphic 19">
            <a:extLst>
              <a:ext uri="{FF2B5EF4-FFF2-40B4-BE49-F238E27FC236}">
                <a16:creationId xmlns:a16="http://schemas.microsoft.com/office/drawing/2014/main" id="{D904C9BA-D824-2340-8801-C1BC5A9D515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8" name="Title 1">
            <a:extLst>
              <a:ext uri="{FF2B5EF4-FFF2-40B4-BE49-F238E27FC236}">
                <a16:creationId xmlns:a16="http://schemas.microsoft.com/office/drawing/2014/main" id="{0011FC4C-6865-C54F-B119-52A10EB74BAB}"/>
              </a:ext>
            </a:extLst>
          </p:cNvPr>
          <p:cNvSpPr>
            <a:spLocks noGrp="1"/>
          </p:cNvSpPr>
          <p:nvPr>
            <p:ph type="title"/>
          </p:nvPr>
        </p:nvSpPr>
        <p:spPr>
          <a:xfrm>
            <a:off x="3149600" y="447982"/>
            <a:ext cx="5655733" cy="523462"/>
          </a:xfrm>
        </p:spPr>
        <p:txBody>
          <a:bodyPr/>
          <a:lstStyle>
            <a:lvl1pPr>
              <a:defRPr>
                <a:solidFill>
                  <a:schemeClr val="accent2"/>
                </a:solidFill>
              </a:defRPr>
            </a:lvl1pPr>
          </a:lstStyle>
          <a:p>
            <a:r>
              <a:rPr lang="en-GB"/>
              <a:t>Click to edit Master title style</a:t>
            </a:r>
          </a:p>
        </p:txBody>
      </p:sp>
      <p:sp>
        <p:nvSpPr>
          <p:cNvPr id="9" name="Picture Placeholder 8">
            <a:extLst>
              <a:ext uri="{FF2B5EF4-FFF2-40B4-BE49-F238E27FC236}">
                <a16:creationId xmlns:a16="http://schemas.microsoft.com/office/drawing/2014/main" id="{FABD284F-F658-0742-B94D-E2E0254D0065}"/>
              </a:ext>
            </a:extLst>
          </p:cNvPr>
          <p:cNvSpPr>
            <a:spLocks noGrp="1"/>
          </p:cNvSpPr>
          <p:nvPr>
            <p:ph type="pic" sz="quarter" idx="13"/>
          </p:nvPr>
        </p:nvSpPr>
        <p:spPr>
          <a:xfrm>
            <a:off x="0" y="0"/>
            <a:ext cx="2887663" cy="6858000"/>
          </a:xfrm>
          <a:prstGeom prst="rect">
            <a:avLst/>
          </a:prstGeom>
          <a:solidFill>
            <a:srgbClr val="D9D9D9"/>
          </a:solidFill>
        </p:spPr>
        <p:txBody>
          <a:bodyPr anchor="ctr"/>
          <a:lstStyle>
            <a:lvl1pPr marL="0" indent="0" algn="ctr">
              <a:buNone/>
              <a:defRPr sz="1200"/>
            </a:lvl1pPr>
          </a:lstStyle>
          <a:p>
            <a:endParaRPr lang="en-GB"/>
          </a:p>
        </p:txBody>
      </p:sp>
      <p:sp>
        <p:nvSpPr>
          <p:cNvPr id="10" name="Text Placeholder 10">
            <a:extLst>
              <a:ext uri="{FF2B5EF4-FFF2-40B4-BE49-F238E27FC236}">
                <a16:creationId xmlns:a16="http://schemas.microsoft.com/office/drawing/2014/main" id="{2C85DF02-D3D6-A84E-BFDF-B476A282F205}"/>
              </a:ext>
            </a:extLst>
          </p:cNvPr>
          <p:cNvSpPr>
            <a:spLocks noGrp="1"/>
          </p:cNvSpPr>
          <p:nvPr>
            <p:ph type="body" sz="quarter" idx="14" hasCustomPrompt="1"/>
          </p:nvPr>
        </p:nvSpPr>
        <p:spPr>
          <a:xfrm>
            <a:off x="2364201" y="2139081"/>
            <a:ext cx="523462" cy="523462"/>
          </a:xfrm>
          <a:prstGeom prst="rect">
            <a:avLst/>
          </a:prstGeom>
          <a:solidFill>
            <a:schemeClr val="accent2"/>
          </a:solidFill>
        </p:spPr>
        <p:txBody>
          <a:bodyPr anchor="ctr"/>
          <a:lstStyle>
            <a:lvl1pPr marL="0" indent="0" algn="ctr">
              <a:buNone/>
              <a:defRPr>
                <a:solidFill>
                  <a:schemeClr val="bg1"/>
                </a:solidFill>
              </a:defRPr>
            </a:lvl1pPr>
          </a:lstStyle>
          <a:p>
            <a:pPr lvl="0"/>
            <a:r>
              <a:rPr lang="en-GB"/>
              <a:t>1</a:t>
            </a:r>
          </a:p>
        </p:txBody>
      </p:sp>
      <p:sp>
        <p:nvSpPr>
          <p:cNvPr id="11" name="Text Placeholder 10">
            <a:extLst>
              <a:ext uri="{FF2B5EF4-FFF2-40B4-BE49-F238E27FC236}">
                <a16:creationId xmlns:a16="http://schemas.microsoft.com/office/drawing/2014/main" id="{F9094E71-0D08-0146-B9FB-47E96F55DF2F}"/>
              </a:ext>
            </a:extLst>
          </p:cNvPr>
          <p:cNvSpPr>
            <a:spLocks noGrp="1"/>
          </p:cNvSpPr>
          <p:nvPr>
            <p:ph type="body" sz="quarter" idx="15" hasCustomPrompt="1"/>
          </p:nvPr>
        </p:nvSpPr>
        <p:spPr>
          <a:xfrm>
            <a:off x="2364201" y="2945097"/>
            <a:ext cx="523462" cy="523462"/>
          </a:xfrm>
          <a:prstGeom prst="rect">
            <a:avLst/>
          </a:prstGeom>
          <a:solidFill>
            <a:schemeClr val="accent4"/>
          </a:solidFill>
        </p:spPr>
        <p:txBody>
          <a:bodyPr anchor="ctr"/>
          <a:lstStyle>
            <a:lvl1pPr marL="0" indent="0" algn="ctr">
              <a:buNone/>
              <a:defRPr>
                <a:solidFill>
                  <a:schemeClr val="bg1"/>
                </a:solidFill>
              </a:defRPr>
            </a:lvl1pPr>
          </a:lstStyle>
          <a:p>
            <a:pPr lvl="0"/>
            <a:r>
              <a:rPr lang="en-GB"/>
              <a:t>2</a:t>
            </a:r>
          </a:p>
        </p:txBody>
      </p:sp>
      <p:sp>
        <p:nvSpPr>
          <p:cNvPr id="12" name="Text Placeholder 10">
            <a:extLst>
              <a:ext uri="{FF2B5EF4-FFF2-40B4-BE49-F238E27FC236}">
                <a16:creationId xmlns:a16="http://schemas.microsoft.com/office/drawing/2014/main" id="{841E2FA5-7FB4-234B-B37F-3A7A84D14F30}"/>
              </a:ext>
            </a:extLst>
          </p:cNvPr>
          <p:cNvSpPr>
            <a:spLocks noGrp="1"/>
          </p:cNvSpPr>
          <p:nvPr>
            <p:ph type="body" sz="quarter" idx="16" hasCustomPrompt="1"/>
          </p:nvPr>
        </p:nvSpPr>
        <p:spPr>
          <a:xfrm>
            <a:off x="2364201" y="3751113"/>
            <a:ext cx="523462" cy="523462"/>
          </a:xfrm>
          <a:prstGeom prst="rect">
            <a:avLst/>
          </a:prstGeom>
          <a:solidFill>
            <a:schemeClr val="accent5"/>
          </a:solidFill>
        </p:spPr>
        <p:txBody>
          <a:bodyPr anchor="ctr"/>
          <a:lstStyle>
            <a:lvl1pPr marL="0" indent="0" algn="ctr">
              <a:buNone/>
              <a:defRPr>
                <a:solidFill>
                  <a:schemeClr val="bg1"/>
                </a:solidFill>
              </a:defRPr>
            </a:lvl1pPr>
          </a:lstStyle>
          <a:p>
            <a:pPr lvl="0"/>
            <a:r>
              <a:rPr lang="en-GB"/>
              <a:t>3</a:t>
            </a:r>
          </a:p>
        </p:txBody>
      </p:sp>
      <p:sp>
        <p:nvSpPr>
          <p:cNvPr id="13" name="Text Placeholder 10">
            <a:extLst>
              <a:ext uri="{FF2B5EF4-FFF2-40B4-BE49-F238E27FC236}">
                <a16:creationId xmlns:a16="http://schemas.microsoft.com/office/drawing/2014/main" id="{21175270-923B-044A-84AC-E3516F9477CD}"/>
              </a:ext>
            </a:extLst>
          </p:cNvPr>
          <p:cNvSpPr>
            <a:spLocks noGrp="1"/>
          </p:cNvSpPr>
          <p:nvPr>
            <p:ph type="body" sz="quarter" idx="17" hasCustomPrompt="1"/>
          </p:nvPr>
        </p:nvSpPr>
        <p:spPr>
          <a:xfrm>
            <a:off x="2364201" y="4557129"/>
            <a:ext cx="523462" cy="523462"/>
          </a:xfrm>
          <a:prstGeom prst="rect">
            <a:avLst/>
          </a:prstGeom>
          <a:solidFill>
            <a:schemeClr val="accent6"/>
          </a:solidFill>
        </p:spPr>
        <p:txBody>
          <a:bodyPr anchor="ctr"/>
          <a:lstStyle>
            <a:lvl1pPr marL="0" indent="0" algn="ctr">
              <a:buNone/>
              <a:defRPr>
                <a:solidFill>
                  <a:schemeClr val="bg1"/>
                </a:solidFill>
              </a:defRPr>
            </a:lvl1pPr>
          </a:lstStyle>
          <a:p>
            <a:pPr lvl="0"/>
            <a:r>
              <a:rPr lang="en-GB"/>
              <a:t>4</a:t>
            </a:r>
          </a:p>
        </p:txBody>
      </p:sp>
      <p:sp>
        <p:nvSpPr>
          <p:cNvPr id="14" name="Text Placeholder 10">
            <a:extLst>
              <a:ext uri="{FF2B5EF4-FFF2-40B4-BE49-F238E27FC236}">
                <a16:creationId xmlns:a16="http://schemas.microsoft.com/office/drawing/2014/main" id="{CFD02590-2F1B-1148-8691-84F92E843D2B}"/>
              </a:ext>
            </a:extLst>
          </p:cNvPr>
          <p:cNvSpPr>
            <a:spLocks noGrp="1"/>
          </p:cNvSpPr>
          <p:nvPr>
            <p:ph type="body" sz="quarter" idx="18" hasCustomPrompt="1"/>
          </p:nvPr>
        </p:nvSpPr>
        <p:spPr>
          <a:xfrm>
            <a:off x="2364201" y="5363143"/>
            <a:ext cx="523462" cy="523462"/>
          </a:xfrm>
          <a:prstGeom prst="rect">
            <a:avLst/>
          </a:prstGeom>
          <a:solidFill>
            <a:schemeClr val="accent1"/>
          </a:solidFill>
        </p:spPr>
        <p:txBody>
          <a:bodyPr anchor="ctr"/>
          <a:lstStyle>
            <a:lvl1pPr marL="0" indent="0" algn="ctr">
              <a:buNone/>
              <a:defRPr>
                <a:solidFill>
                  <a:schemeClr val="bg1"/>
                </a:solidFill>
              </a:defRPr>
            </a:lvl1pPr>
          </a:lstStyle>
          <a:p>
            <a:pPr lvl="0"/>
            <a:r>
              <a:rPr lang="en-GB"/>
              <a:t>5</a:t>
            </a:r>
          </a:p>
        </p:txBody>
      </p:sp>
      <p:sp>
        <p:nvSpPr>
          <p:cNvPr id="15" name="Text Placeholder 16">
            <a:extLst>
              <a:ext uri="{FF2B5EF4-FFF2-40B4-BE49-F238E27FC236}">
                <a16:creationId xmlns:a16="http://schemas.microsoft.com/office/drawing/2014/main" id="{431E9BD4-CCAF-D047-9D46-71FDB8854B5D}"/>
              </a:ext>
            </a:extLst>
          </p:cNvPr>
          <p:cNvSpPr>
            <a:spLocks noGrp="1"/>
          </p:cNvSpPr>
          <p:nvPr>
            <p:ph type="body" sz="quarter" idx="19" hasCustomPrompt="1"/>
          </p:nvPr>
        </p:nvSpPr>
        <p:spPr>
          <a:xfrm>
            <a:off x="3149600" y="2139421"/>
            <a:ext cx="8204200" cy="523875"/>
          </a:xfrm>
          <a:prstGeom prst="rect">
            <a:avLst/>
          </a:prstGeom>
        </p:spPr>
        <p:txBody>
          <a:bodyPr anchor="ctr"/>
          <a:lstStyle>
            <a:lvl1pPr marL="0" indent="0">
              <a:buNone/>
              <a:defRPr sz="2400"/>
            </a:lvl1pPr>
          </a:lstStyle>
          <a:p>
            <a:pPr lvl="0"/>
            <a:r>
              <a:rPr lang="en-GB"/>
              <a:t>Contents list</a:t>
            </a:r>
          </a:p>
        </p:txBody>
      </p:sp>
      <p:sp>
        <p:nvSpPr>
          <p:cNvPr id="16" name="Text Placeholder 16">
            <a:extLst>
              <a:ext uri="{FF2B5EF4-FFF2-40B4-BE49-F238E27FC236}">
                <a16:creationId xmlns:a16="http://schemas.microsoft.com/office/drawing/2014/main" id="{2E6288BE-3B67-4A4B-B11A-343FC7F293EB}"/>
              </a:ext>
            </a:extLst>
          </p:cNvPr>
          <p:cNvSpPr>
            <a:spLocks noGrp="1"/>
          </p:cNvSpPr>
          <p:nvPr>
            <p:ph type="body" sz="quarter" idx="20" hasCustomPrompt="1"/>
          </p:nvPr>
        </p:nvSpPr>
        <p:spPr>
          <a:xfrm>
            <a:off x="3149600" y="2939521"/>
            <a:ext cx="8204200" cy="523875"/>
          </a:xfrm>
          <a:prstGeom prst="rect">
            <a:avLst/>
          </a:prstGeom>
        </p:spPr>
        <p:txBody>
          <a:bodyPr anchor="ctr"/>
          <a:lstStyle>
            <a:lvl1pPr marL="0" indent="0">
              <a:buNone/>
              <a:defRPr sz="2400"/>
            </a:lvl1pPr>
          </a:lstStyle>
          <a:p>
            <a:pPr lvl="0"/>
            <a:r>
              <a:rPr lang="en-GB"/>
              <a:t>Contents list</a:t>
            </a:r>
          </a:p>
        </p:txBody>
      </p:sp>
      <p:sp>
        <p:nvSpPr>
          <p:cNvPr id="17" name="Text Placeholder 16">
            <a:extLst>
              <a:ext uri="{FF2B5EF4-FFF2-40B4-BE49-F238E27FC236}">
                <a16:creationId xmlns:a16="http://schemas.microsoft.com/office/drawing/2014/main" id="{B06B1E5E-8C8D-914E-BF94-6FC065BA9FFA}"/>
              </a:ext>
            </a:extLst>
          </p:cNvPr>
          <p:cNvSpPr>
            <a:spLocks noGrp="1"/>
          </p:cNvSpPr>
          <p:nvPr>
            <p:ph type="body" sz="quarter" idx="21" hasCustomPrompt="1"/>
          </p:nvPr>
        </p:nvSpPr>
        <p:spPr>
          <a:xfrm>
            <a:off x="3149600" y="3751051"/>
            <a:ext cx="8204200" cy="523875"/>
          </a:xfrm>
          <a:prstGeom prst="rect">
            <a:avLst/>
          </a:prstGeom>
        </p:spPr>
        <p:txBody>
          <a:bodyPr anchor="ctr"/>
          <a:lstStyle>
            <a:lvl1pPr marL="0" indent="0">
              <a:buNone/>
              <a:defRPr sz="2400"/>
            </a:lvl1pPr>
          </a:lstStyle>
          <a:p>
            <a:pPr lvl="0"/>
            <a:r>
              <a:rPr lang="en-GB"/>
              <a:t>Contents list</a:t>
            </a:r>
          </a:p>
        </p:txBody>
      </p:sp>
      <p:sp>
        <p:nvSpPr>
          <p:cNvPr id="18" name="Text Placeholder 16">
            <a:extLst>
              <a:ext uri="{FF2B5EF4-FFF2-40B4-BE49-F238E27FC236}">
                <a16:creationId xmlns:a16="http://schemas.microsoft.com/office/drawing/2014/main" id="{097E786B-C290-C04E-A2A9-5D71BDF972CB}"/>
              </a:ext>
            </a:extLst>
          </p:cNvPr>
          <p:cNvSpPr>
            <a:spLocks noGrp="1"/>
          </p:cNvSpPr>
          <p:nvPr>
            <p:ph type="body" sz="quarter" idx="22" hasCustomPrompt="1"/>
          </p:nvPr>
        </p:nvSpPr>
        <p:spPr>
          <a:xfrm>
            <a:off x="3149600" y="4562581"/>
            <a:ext cx="8204200" cy="523875"/>
          </a:xfrm>
          <a:prstGeom prst="rect">
            <a:avLst/>
          </a:prstGeom>
        </p:spPr>
        <p:txBody>
          <a:bodyPr anchor="ctr"/>
          <a:lstStyle>
            <a:lvl1pPr marL="0" indent="0">
              <a:buNone/>
              <a:defRPr sz="2400"/>
            </a:lvl1pPr>
          </a:lstStyle>
          <a:p>
            <a:pPr lvl="0"/>
            <a:r>
              <a:rPr lang="en-GB"/>
              <a:t>Contents list</a:t>
            </a:r>
          </a:p>
        </p:txBody>
      </p:sp>
      <p:sp>
        <p:nvSpPr>
          <p:cNvPr id="19" name="Text Placeholder 16">
            <a:extLst>
              <a:ext uri="{FF2B5EF4-FFF2-40B4-BE49-F238E27FC236}">
                <a16:creationId xmlns:a16="http://schemas.microsoft.com/office/drawing/2014/main" id="{67553A60-32D0-3A42-972D-F93ADFFE2FDA}"/>
              </a:ext>
            </a:extLst>
          </p:cNvPr>
          <p:cNvSpPr>
            <a:spLocks noGrp="1"/>
          </p:cNvSpPr>
          <p:nvPr>
            <p:ph type="body" sz="quarter" idx="23" hasCustomPrompt="1"/>
          </p:nvPr>
        </p:nvSpPr>
        <p:spPr>
          <a:xfrm>
            <a:off x="3149600" y="5362681"/>
            <a:ext cx="8204200" cy="523875"/>
          </a:xfrm>
          <a:prstGeom prst="rect">
            <a:avLst/>
          </a:prstGeom>
        </p:spPr>
        <p:txBody>
          <a:bodyPr anchor="ctr"/>
          <a:lstStyle>
            <a:lvl1pPr marL="0" indent="0">
              <a:buNone/>
              <a:defRPr sz="2400"/>
            </a:lvl1pPr>
          </a:lstStyle>
          <a:p>
            <a:pPr lvl="0"/>
            <a:r>
              <a:rPr lang="en-GB"/>
              <a:t>Contents list</a:t>
            </a:r>
          </a:p>
        </p:txBody>
      </p:sp>
    </p:spTree>
    <p:extLst>
      <p:ext uri="{BB962C8B-B14F-4D97-AF65-F5344CB8AC3E}">
        <p14:creationId xmlns:p14="http://schemas.microsoft.com/office/powerpoint/2010/main" val="1852706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ext and Imag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D4A7783-1391-E44E-8510-884D1C2C67B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3316077" y="1879600"/>
            <a:ext cx="8455009" cy="4611355"/>
          </a:xfrm>
          <a:prstGeom prst="rect">
            <a:avLst/>
          </a:prstGeom>
        </p:spPr>
        <p:txBody>
          <a:bodyPr/>
          <a:lstStyle>
            <a:lvl1pPr marL="0" indent="0">
              <a:buClr>
                <a:schemeClr val="accent6"/>
              </a:buClr>
              <a:buNone/>
              <a:defRPr sz="1800"/>
            </a:lvl1pPr>
            <a:lvl2pPr marL="457200" indent="0">
              <a:buClr>
                <a:schemeClr val="accent6"/>
              </a:buClr>
              <a:buNone/>
              <a:defRPr sz="1600"/>
            </a:lvl2pPr>
            <a:lvl3pPr marL="914400" indent="0">
              <a:buClr>
                <a:schemeClr val="accent6"/>
              </a:buClr>
              <a:buNone/>
              <a:defRPr sz="1500"/>
            </a:lvl3pPr>
            <a:lvl4pPr marL="1371600" indent="0">
              <a:buClr>
                <a:schemeClr val="accent6"/>
              </a:buClr>
              <a:buNone/>
              <a:defRPr sz="1400"/>
            </a:lvl4pPr>
            <a:lvl5pPr marL="1828800" indent="0">
              <a:buClr>
                <a:schemeClr val="accent6"/>
              </a:buClr>
              <a:buNone/>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Picture Placeholder 8">
            <a:extLst>
              <a:ext uri="{FF2B5EF4-FFF2-40B4-BE49-F238E27FC236}">
                <a16:creationId xmlns:a16="http://schemas.microsoft.com/office/drawing/2014/main" id="{347E73DE-157A-B54B-AF19-77E8AFE2240B}"/>
              </a:ext>
            </a:extLst>
          </p:cNvPr>
          <p:cNvSpPr>
            <a:spLocks noGrp="1"/>
          </p:cNvSpPr>
          <p:nvPr>
            <p:ph type="pic" sz="quarter" idx="13"/>
          </p:nvPr>
        </p:nvSpPr>
        <p:spPr>
          <a:xfrm>
            <a:off x="0" y="0"/>
            <a:ext cx="2887663" cy="6858000"/>
          </a:xfrm>
          <a:prstGeom prst="rect">
            <a:avLst/>
          </a:prstGeom>
          <a:solidFill>
            <a:srgbClr val="D9D9D9"/>
          </a:solidFill>
        </p:spPr>
        <p:txBody>
          <a:bodyPr anchor="ctr"/>
          <a:lstStyle>
            <a:lvl1pPr marL="0" indent="0" algn="ctr">
              <a:buNone/>
              <a:defRPr sz="1200"/>
            </a:lvl1pPr>
          </a:lstStyle>
          <a:p>
            <a:endParaRPr lang="en-GB"/>
          </a:p>
        </p:txBody>
      </p:sp>
      <p:sp>
        <p:nvSpPr>
          <p:cNvPr id="11" name="Title 1">
            <a:extLst>
              <a:ext uri="{FF2B5EF4-FFF2-40B4-BE49-F238E27FC236}">
                <a16:creationId xmlns:a16="http://schemas.microsoft.com/office/drawing/2014/main" id="{DE151A98-8B7C-D94B-BC83-049C0635CC54}"/>
              </a:ext>
            </a:extLst>
          </p:cNvPr>
          <p:cNvSpPr>
            <a:spLocks noGrp="1"/>
          </p:cNvSpPr>
          <p:nvPr>
            <p:ph type="title"/>
          </p:nvPr>
        </p:nvSpPr>
        <p:spPr>
          <a:xfrm>
            <a:off x="3316077" y="1190086"/>
            <a:ext cx="7441569" cy="523462"/>
          </a:xfrm>
        </p:spPr>
        <p:txBody>
          <a:bodyPr/>
          <a:lstStyle>
            <a:lvl1pPr>
              <a:defRPr>
                <a:solidFill>
                  <a:schemeClr val="accent2"/>
                </a:solidFill>
              </a:defRPr>
            </a:lvl1pPr>
          </a:lstStyle>
          <a:p>
            <a:r>
              <a:rPr lang="en-GB"/>
              <a:t>Click to edit Master title style</a:t>
            </a:r>
          </a:p>
        </p:txBody>
      </p:sp>
    </p:spTree>
    <p:extLst>
      <p:ext uri="{BB962C8B-B14F-4D97-AF65-F5344CB8AC3E}">
        <p14:creationId xmlns:p14="http://schemas.microsoft.com/office/powerpoint/2010/main" val="18915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ext and Image">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9E362C5B-0EA2-E048-A546-0AFB9DDA778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8"/>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715752" y="494468"/>
            <a:ext cx="7441569" cy="523462"/>
          </a:xfrm>
        </p:spPr>
        <p:txBody>
          <a:bodyPr/>
          <a:lstStyle>
            <a:lvl1pPr>
              <a:defRPr>
                <a:solidFill>
                  <a:schemeClr val="accent2"/>
                </a:solidFill>
              </a:defRPr>
            </a:lvl1pPr>
          </a:lstStyle>
          <a:p>
            <a:r>
              <a:rPr lang="en-GB"/>
              <a:t>Click to edit Master title style</a:t>
            </a:r>
          </a:p>
        </p:txBody>
      </p:sp>
      <p:sp>
        <p:nvSpPr>
          <p:cNvPr id="12" name="Picture Placeholder 10">
            <a:extLst>
              <a:ext uri="{FF2B5EF4-FFF2-40B4-BE49-F238E27FC236}">
                <a16:creationId xmlns:a16="http://schemas.microsoft.com/office/drawing/2014/main" id="{635A70A5-DBB7-694B-B1EA-97E039A2255F}"/>
              </a:ext>
            </a:extLst>
          </p:cNvPr>
          <p:cNvSpPr>
            <a:spLocks noGrp="1" noChangeAspect="1"/>
          </p:cNvSpPr>
          <p:nvPr>
            <p:ph type="pic" sz="quarter" idx="15"/>
          </p:nvPr>
        </p:nvSpPr>
        <p:spPr>
          <a:xfrm>
            <a:off x="5699688" y="1834255"/>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3" name="Picture Placeholder 10">
            <a:extLst>
              <a:ext uri="{FF2B5EF4-FFF2-40B4-BE49-F238E27FC236}">
                <a16:creationId xmlns:a16="http://schemas.microsoft.com/office/drawing/2014/main" id="{E73F0CE4-EA81-5747-893B-D25DE7E49A6A}"/>
              </a:ext>
            </a:extLst>
          </p:cNvPr>
          <p:cNvSpPr>
            <a:spLocks noGrp="1" noChangeAspect="1"/>
          </p:cNvSpPr>
          <p:nvPr>
            <p:ph type="pic" sz="quarter" idx="16"/>
          </p:nvPr>
        </p:nvSpPr>
        <p:spPr>
          <a:xfrm>
            <a:off x="3507332" y="1824730"/>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4" name="Picture Placeholder 10">
            <a:extLst>
              <a:ext uri="{FF2B5EF4-FFF2-40B4-BE49-F238E27FC236}">
                <a16:creationId xmlns:a16="http://schemas.microsoft.com/office/drawing/2014/main" id="{1C229FD4-BD96-754B-9351-307B2F6FB253}"/>
              </a:ext>
            </a:extLst>
          </p:cNvPr>
          <p:cNvSpPr>
            <a:spLocks noGrp="1" noChangeAspect="1"/>
          </p:cNvSpPr>
          <p:nvPr>
            <p:ph type="pic" sz="quarter" idx="17"/>
          </p:nvPr>
        </p:nvSpPr>
        <p:spPr>
          <a:xfrm>
            <a:off x="3507332" y="3939969"/>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5" name="Picture Placeholder 10">
            <a:extLst>
              <a:ext uri="{FF2B5EF4-FFF2-40B4-BE49-F238E27FC236}">
                <a16:creationId xmlns:a16="http://schemas.microsoft.com/office/drawing/2014/main" id="{60E4137D-E53C-1F4C-B841-49D85A7823FF}"/>
              </a:ext>
            </a:extLst>
          </p:cNvPr>
          <p:cNvSpPr>
            <a:spLocks noGrp="1" noChangeAspect="1"/>
          </p:cNvSpPr>
          <p:nvPr>
            <p:ph type="pic" sz="quarter" idx="18"/>
          </p:nvPr>
        </p:nvSpPr>
        <p:spPr>
          <a:xfrm>
            <a:off x="5688671" y="3949494"/>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6" name="Text Placeholder 13">
            <a:extLst>
              <a:ext uri="{FF2B5EF4-FFF2-40B4-BE49-F238E27FC236}">
                <a16:creationId xmlns:a16="http://schemas.microsoft.com/office/drawing/2014/main" id="{650E0B78-F35F-9B48-A3E1-704ABD829BE8}"/>
              </a:ext>
            </a:extLst>
          </p:cNvPr>
          <p:cNvSpPr>
            <a:spLocks noGrp="1"/>
          </p:cNvSpPr>
          <p:nvPr>
            <p:ph type="body" sz="quarter" idx="19"/>
          </p:nvPr>
        </p:nvSpPr>
        <p:spPr>
          <a:xfrm>
            <a:off x="1427224" y="2342956"/>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3">
            <a:extLst>
              <a:ext uri="{FF2B5EF4-FFF2-40B4-BE49-F238E27FC236}">
                <a16:creationId xmlns:a16="http://schemas.microsoft.com/office/drawing/2014/main" id="{063E0600-F221-E647-9BB1-0A838182E25D}"/>
              </a:ext>
            </a:extLst>
          </p:cNvPr>
          <p:cNvSpPr>
            <a:spLocks noGrp="1"/>
          </p:cNvSpPr>
          <p:nvPr>
            <p:ph type="body" sz="quarter" idx="20"/>
          </p:nvPr>
        </p:nvSpPr>
        <p:spPr>
          <a:xfrm>
            <a:off x="1427224" y="4557346"/>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8" name="Text Placeholder 13">
            <a:extLst>
              <a:ext uri="{FF2B5EF4-FFF2-40B4-BE49-F238E27FC236}">
                <a16:creationId xmlns:a16="http://schemas.microsoft.com/office/drawing/2014/main" id="{5D206960-E8CA-8B46-BA5B-3BDCAC606783}"/>
              </a:ext>
            </a:extLst>
          </p:cNvPr>
          <p:cNvSpPr>
            <a:spLocks noGrp="1"/>
          </p:cNvSpPr>
          <p:nvPr>
            <p:ph type="body" sz="quarter" idx="21"/>
          </p:nvPr>
        </p:nvSpPr>
        <p:spPr>
          <a:xfrm>
            <a:off x="8004294" y="2420074"/>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9" name="Text Placeholder 13">
            <a:extLst>
              <a:ext uri="{FF2B5EF4-FFF2-40B4-BE49-F238E27FC236}">
                <a16:creationId xmlns:a16="http://schemas.microsoft.com/office/drawing/2014/main" id="{A1DB1791-0D8A-E14B-AC3D-CAB25D96F366}"/>
              </a:ext>
            </a:extLst>
          </p:cNvPr>
          <p:cNvSpPr>
            <a:spLocks noGrp="1"/>
          </p:cNvSpPr>
          <p:nvPr>
            <p:ph type="body" sz="quarter" idx="22"/>
          </p:nvPr>
        </p:nvSpPr>
        <p:spPr>
          <a:xfrm>
            <a:off x="8004294" y="3915049"/>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1382560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_Text and Image">
    <p:spTree>
      <p:nvGrpSpPr>
        <p:cNvPr id="1" name=""/>
        <p:cNvGrpSpPr/>
        <p:nvPr/>
      </p:nvGrpSpPr>
      <p:grpSpPr>
        <a:xfrm>
          <a:off x="0" y="0"/>
          <a:ext cx="0" cy="0"/>
          <a:chOff x="0" y="0"/>
          <a:chExt cx="0" cy="0"/>
        </a:xfrm>
      </p:grpSpPr>
      <p:pic>
        <p:nvPicPr>
          <p:cNvPr id="22" name="Graphic 21">
            <a:extLst>
              <a:ext uri="{FF2B5EF4-FFF2-40B4-BE49-F238E27FC236}">
                <a16:creationId xmlns:a16="http://schemas.microsoft.com/office/drawing/2014/main" id="{9E362C5B-0EA2-E048-A546-0AFB9DDA778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a:xfrm>
            <a:off x="3316077" y="1190086"/>
            <a:ext cx="7441569" cy="523462"/>
          </a:xfrm>
        </p:spPr>
        <p:txBody>
          <a:bodyPr/>
          <a:lstStyle>
            <a:lvl1pPr>
              <a:defRPr>
                <a:solidFill>
                  <a:schemeClr val="accent2"/>
                </a:solidFill>
              </a:defRPr>
            </a:lvl1pPr>
          </a:lstStyle>
          <a:p>
            <a:r>
              <a:rPr lang="en-GB"/>
              <a:t>Click to edit Master title style</a:t>
            </a:r>
          </a:p>
        </p:txBody>
      </p:sp>
      <p:sp>
        <p:nvSpPr>
          <p:cNvPr id="8" name="Picture Placeholder 8">
            <a:extLst>
              <a:ext uri="{FF2B5EF4-FFF2-40B4-BE49-F238E27FC236}">
                <a16:creationId xmlns:a16="http://schemas.microsoft.com/office/drawing/2014/main" id="{347E73DE-157A-B54B-AF19-77E8AFE2240B}"/>
              </a:ext>
            </a:extLst>
          </p:cNvPr>
          <p:cNvSpPr>
            <a:spLocks noGrp="1"/>
          </p:cNvSpPr>
          <p:nvPr>
            <p:ph type="pic" sz="quarter" idx="13"/>
          </p:nvPr>
        </p:nvSpPr>
        <p:spPr>
          <a:xfrm>
            <a:off x="0" y="-1"/>
            <a:ext cx="2887663" cy="6857999"/>
          </a:xfrm>
          <a:prstGeom prst="rect">
            <a:avLst/>
          </a:prstGeom>
          <a:solidFill>
            <a:srgbClr val="D9D9D9"/>
          </a:solidFill>
        </p:spPr>
        <p:txBody>
          <a:bodyPr anchor="ctr"/>
          <a:lstStyle>
            <a:lvl1pPr marL="0" indent="0" algn="ctr">
              <a:buNone/>
              <a:defRPr sz="1200"/>
            </a:lvl1pPr>
          </a:lstStyle>
          <a:p>
            <a:endParaRPr lang="en-GB"/>
          </a:p>
        </p:txBody>
      </p:sp>
      <p:sp>
        <p:nvSpPr>
          <p:cNvPr id="12" name="Picture Placeholder 10">
            <a:extLst>
              <a:ext uri="{FF2B5EF4-FFF2-40B4-BE49-F238E27FC236}">
                <a16:creationId xmlns:a16="http://schemas.microsoft.com/office/drawing/2014/main" id="{635A70A5-DBB7-694B-B1EA-97E039A2255F}"/>
              </a:ext>
            </a:extLst>
          </p:cNvPr>
          <p:cNvSpPr>
            <a:spLocks noGrp="1" noChangeAspect="1"/>
          </p:cNvSpPr>
          <p:nvPr>
            <p:ph type="pic" sz="quarter" idx="15"/>
          </p:nvPr>
        </p:nvSpPr>
        <p:spPr>
          <a:xfrm>
            <a:off x="7499913" y="1998642"/>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3" name="Picture Placeholder 10">
            <a:extLst>
              <a:ext uri="{FF2B5EF4-FFF2-40B4-BE49-F238E27FC236}">
                <a16:creationId xmlns:a16="http://schemas.microsoft.com/office/drawing/2014/main" id="{E73F0CE4-EA81-5747-893B-D25DE7E49A6A}"/>
              </a:ext>
            </a:extLst>
          </p:cNvPr>
          <p:cNvSpPr>
            <a:spLocks noGrp="1" noChangeAspect="1"/>
          </p:cNvSpPr>
          <p:nvPr>
            <p:ph type="pic" sz="quarter" idx="16"/>
          </p:nvPr>
        </p:nvSpPr>
        <p:spPr>
          <a:xfrm>
            <a:off x="5307557" y="1998642"/>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4" name="Picture Placeholder 10">
            <a:extLst>
              <a:ext uri="{FF2B5EF4-FFF2-40B4-BE49-F238E27FC236}">
                <a16:creationId xmlns:a16="http://schemas.microsoft.com/office/drawing/2014/main" id="{1C229FD4-BD96-754B-9351-307B2F6FB253}"/>
              </a:ext>
            </a:extLst>
          </p:cNvPr>
          <p:cNvSpPr>
            <a:spLocks noGrp="1" noChangeAspect="1"/>
          </p:cNvSpPr>
          <p:nvPr>
            <p:ph type="pic" sz="quarter" idx="17"/>
          </p:nvPr>
        </p:nvSpPr>
        <p:spPr>
          <a:xfrm>
            <a:off x="5307557" y="4113881"/>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5" name="Picture Placeholder 10">
            <a:extLst>
              <a:ext uri="{FF2B5EF4-FFF2-40B4-BE49-F238E27FC236}">
                <a16:creationId xmlns:a16="http://schemas.microsoft.com/office/drawing/2014/main" id="{60E4137D-E53C-1F4C-B841-49D85A7823FF}"/>
              </a:ext>
            </a:extLst>
          </p:cNvPr>
          <p:cNvSpPr>
            <a:spLocks noGrp="1" noChangeAspect="1"/>
          </p:cNvSpPr>
          <p:nvPr>
            <p:ph type="pic" sz="quarter" idx="18"/>
          </p:nvPr>
        </p:nvSpPr>
        <p:spPr>
          <a:xfrm>
            <a:off x="7488896" y="4113881"/>
            <a:ext cx="1798618" cy="1800000"/>
          </a:xfrm>
          <a:prstGeom prst="ellipse">
            <a:avLst/>
          </a:prstGeom>
          <a:solidFill>
            <a:srgbClr val="D9D9D9"/>
          </a:solidFill>
        </p:spPr>
        <p:txBody>
          <a:bodyPr anchor="ctr"/>
          <a:lstStyle>
            <a:lvl1pPr marL="0" indent="0" algn="ctr">
              <a:buNone/>
              <a:defRPr sz="1200"/>
            </a:lvl1pPr>
          </a:lstStyle>
          <a:p>
            <a:endParaRPr lang="en-GB"/>
          </a:p>
        </p:txBody>
      </p:sp>
      <p:sp>
        <p:nvSpPr>
          <p:cNvPr id="16" name="Text Placeholder 13">
            <a:extLst>
              <a:ext uri="{FF2B5EF4-FFF2-40B4-BE49-F238E27FC236}">
                <a16:creationId xmlns:a16="http://schemas.microsoft.com/office/drawing/2014/main" id="{650E0B78-F35F-9B48-A3E1-704ABD829BE8}"/>
              </a:ext>
            </a:extLst>
          </p:cNvPr>
          <p:cNvSpPr>
            <a:spLocks noGrp="1"/>
          </p:cNvSpPr>
          <p:nvPr>
            <p:ph type="body" sz="quarter" idx="19"/>
          </p:nvPr>
        </p:nvSpPr>
        <p:spPr>
          <a:xfrm>
            <a:off x="3227449" y="2516868"/>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7" name="Text Placeholder 13">
            <a:extLst>
              <a:ext uri="{FF2B5EF4-FFF2-40B4-BE49-F238E27FC236}">
                <a16:creationId xmlns:a16="http://schemas.microsoft.com/office/drawing/2014/main" id="{063E0600-F221-E647-9BB1-0A838182E25D}"/>
              </a:ext>
            </a:extLst>
          </p:cNvPr>
          <p:cNvSpPr>
            <a:spLocks noGrp="1"/>
          </p:cNvSpPr>
          <p:nvPr>
            <p:ph type="body" sz="quarter" idx="20"/>
          </p:nvPr>
        </p:nvSpPr>
        <p:spPr>
          <a:xfrm>
            <a:off x="3227449" y="4731258"/>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8" name="Text Placeholder 13">
            <a:extLst>
              <a:ext uri="{FF2B5EF4-FFF2-40B4-BE49-F238E27FC236}">
                <a16:creationId xmlns:a16="http://schemas.microsoft.com/office/drawing/2014/main" id="{5D206960-E8CA-8B46-BA5B-3BDCAC606783}"/>
              </a:ext>
            </a:extLst>
          </p:cNvPr>
          <p:cNvSpPr>
            <a:spLocks noGrp="1"/>
          </p:cNvSpPr>
          <p:nvPr>
            <p:ph type="body" sz="quarter" idx="21"/>
          </p:nvPr>
        </p:nvSpPr>
        <p:spPr>
          <a:xfrm>
            <a:off x="9804519" y="2593986"/>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
        <p:nvSpPr>
          <p:cNvPr id="19" name="Text Placeholder 13">
            <a:extLst>
              <a:ext uri="{FF2B5EF4-FFF2-40B4-BE49-F238E27FC236}">
                <a16:creationId xmlns:a16="http://schemas.microsoft.com/office/drawing/2014/main" id="{A1DB1791-0D8A-E14B-AC3D-CAB25D96F366}"/>
              </a:ext>
            </a:extLst>
          </p:cNvPr>
          <p:cNvSpPr>
            <a:spLocks noGrp="1"/>
          </p:cNvSpPr>
          <p:nvPr>
            <p:ph type="body" sz="quarter" idx="22"/>
          </p:nvPr>
        </p:nvSpPr>
        <p:spPr>
          <a:xfrm>
            <a:off x="9804519" y="4098486"/>
            <a:ext cx="1740322" cy="1233678"/>
          </a:xfrm>
          <a:prstGeom prst="rect">
            <a:avLst/>
          </a:prstGeom>
        </p:spPr>
        <p:txBody>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3020624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B13159D-D2E0-604C-A7B1-1500C941FD5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4286250" y="1253331"/>
            <a:ext cx="7484836" cy="5107128"/>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Picture Placeholder 6">
            <a:extLst>
              <a:ext uri="{FF2B5EF4-FFF2-40B4-BE49-F238E27FC236}">
                <a16:creationId xmlns:a16="http://schemas.microsoft.com/office/drawing/2014/main" id="{10308C41-BBB2-8E48-AD52-4A9A6DEE5B5B}"/>
              </a:ext>
            </a:extLst>
          </p:cNvPr>
          <p:cNvSpPr>
            <a:spLocks noGrp="1"/>
          </p:cNvSpPr>
          <p:nvPr>
            <p:ph type="pic" sz="quarter" idx="13"/>
          </p:nvPr>
        </p:nvSpPr>
        <p:spPr>
          <a:xfrm>
            <a:off x="0" y="1252538"/>
            <a:ext cx="4011930" cy="5605461"/>
          </a:xfrm>
          <a:prstGeom prst="rect">
            <a:avLst/>
          </a:prstGeom>
          <a:solidFill>
            <a:srgbClr val="D9D9D9"/>
          </a:solidFill>
        </p:spPr>
        <p:txBody>
          <a:bodyPr/>
          <a:lstStyle>
            <a:lvl1pPr>
              <a:defRPr>
                <a:solidFill>
                  <a:schemeClr val="tx1"/>
                </a:solidFill>
              </a:defRPr>
            </a:lvl1pPr>
          </a:lstStyle>
          <a:p>
            <a:endParaRPr lang="en-GB"/>
          </a:p>
        </p:txBody>
      </p:sp>
    </p:spTree>
    <p:extLst>
      <p:ext uri="{BB962C8B-B14F-4D97-AF65-F5344CB8AC3E}">
        <p14:creationId xmlns:p14="http://schemas.microsoft.com/office/powerpoint/2010/main" val="3679845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Text and Imag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94ED8D4-94C1-C846-BECE-BDCC90C60D2F}"/>
              </a:ext>
            </a:extLst>
          </p:cNvPr>
          <p:cNvSpPr>
            <a:spLocks noGrp="1"/>
          </p:cNvSpPr>
          <p:nvPr>
            <p:ph type="ftr" sz="quarter" idx="11"/>
          </p:nvPr>
        </p:nvSpPr>
        <p:spPr>
          <a:xfrm>
            <a:off x="914401" y="6310630"/>
            <a:ext cx="9100456"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9ADD62E-8A38-724A-B652-F8E26A61096C}"/>
              </a:ext>
            </a:extLst>
          </p:cNvPr>
          <p:cNvSpPr>
            <a:spLocks noGrp="1"/>
          </p:cNvSpPr>
          <p:nvPr>
            <p:ph type="sldNum" sz="quarter" idx="12"/>
          </p:nvPr>
        </p:nvSpPr>
        <p:spPr>
          <a:xfrm>
            <a:off x="456029" y="6310630"/>
            <a:ext cx="458372" cy="365125"/>
          </a:xfrm>
          <a:prstGeom prst="rect">
            <a:avLst/>
          </a:prstGeom>
        </p:spPr>
        <p:txBody>
          <a:bodyPr/>
          <a:lstStyle/>
          <a:p>
            <a:fld id="{545FE1C1-74CE-DF4E-9C31-395336F0D6D0}" type="slidenum">
              <a:rPr lang="en-GB" smtClean="0"/>
              <a:t>‹#›</a:t>
            </a:fld>
            <a:endParaRPr lang="en-GB"/>
          </a:p>
        </p:txBody>
      </p:sp>
      <p:sp>
        <p:nvSpPr>
          <p:cNvPr id="7" name="Picture Placeholder 6">
            <a:extLst>
              <a:ext uri="{FF2B5EF4-FFF2-40B4-BE49-F238E27FC236}">
                <a16:creationId xmlns:a16="http://schemas.microsoft.com/office/drawing/2014/main" id="{10308C41-BBB2-8E48-AD52-4A9A6DEE5B5B}"/>
              </a:ext>
            </a:extLst>
          </p:cNvPr>
          <p:cNvSpPr>
            <a:spLocks noGrp="1"/>
          </p:cNvSpPr>
          <p:nvPr>
            <p:ph type="pic" sz="quarter" idx="13"/>
          </p:nvPr>
        </p:nvSpPr>
        <p:spPr>
          <a:xfrm>
            <a:off x="0" y="0"/>
            <a:ext cx="12192000" cy="6858000"/>
          </a:xfrm>
          <a:prstGeom prst="rect">
            <a:avLst/>
          </a:prstGeom>
          <a:solidFill>
            <a:srgbClr val="D9D9D9"/>
          </a:solidFill>
        </p:spPr>
        <p:txBody>
          <a:bodyPr anchor="ctr"/>
          <a:lstStyle>
            <a:lvl1pPr marL="0" indent="0" algn="ctr">
              <a:buNone/>
              <a:defRPr sz="1200">
                <a:solidFill>
                  <a:schemeClr val="tx1"/>
                </a:solidFill>
              </a:defRPr>
            </a:lvl1pPr>
          </a:lstStyle>
          <a:p>
            <a:endParaRPr lang="en-GB"/>
          </a:p>
        </p:txBody>
      </p:sp>
    </p:spTree>
    <p:extLst>
      <p:ext uri="{BB962C8B-B14F-4D97-AF65-F5344CB8AC3E}">
        <p14:creationId xmlns:p14="http://schemas.microsoft.com/office/powerpoint/2010/main" val="418659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p:spPr>
      </p:pic>
      <p:sp>
        <p:nvSpPr>
          <p:cNvPr id="2" name="Title 1">
            <a:extLst>
              <a:ext uri="{FF2B5EF4-FFF2-40B4-BE49-F238E27FC236}">
                <a16:creationId xmlns:a16="http://schemas.microsoft.com/office/drawing/2014/main" id="{9847B7BD-B23E-A14F-BD5E-69587B8DF666}"/>
              </a:ext>
            </a:extLst>
          </p:cNvPr>
          <p:cNvSpPr>
            <a:spLocks noGrp="1"/>
          </p:cNvSpPr>
          <p:nvPr>
            <p:ph type="ctrTitle"/>
          </p:nvPr>
        </p:nvSpPr>
        <p:spPr>
          <a:xfrm>
            <a:off x="464457" y="1600199"/>
            <a:ext cx="8461829" cy="3657600"/>
          </a:xfrm>
          <a:prstGeom prst="rect">
            <a:avLst/>
          </a:prstGeom>
        </p:spPr>
        <p:txBody>
          <a:bodyPr anchor="ctr"/>
          <a:lstStyle>
            <a:lvl1pPr algn="l">
              <a:defRPr sz="3000">
                <a:solidFill>
                  <a:schemeClr val="accent2"/>
                </a:solidFill>
              </a:defRPr>
            </a:lvl1pPr>
          </a:lstStyle>
          <a:p>
            <a:r>
              <a:rPr lang="en-GB"/>
              <a:t>Click to edit Master title style</a:t>
            </a:r>
          </a:p>
        </p:txBody>
      </p:sp>
      <p:sp>
        <p:nvSpPr>
          <p:cNvPr id="8" name="Rectangle 7">
            <a:extLst>
              <a:ext uri="{FF2B5EF4-FFF2-40B4-BE49-F238E27FC236}">
                <a16:creationId xmlns:a16="http://schemas.microsoft.com/office/drawing/2014/main" id="{5C1BA965-5802-1C4C-9E2F-F60562706922}"/>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8566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Part Slide">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D50AA2E3-9E26-2642-BAC9-BE5AFF9F4F1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cxnSp>
        <p:nvCxnSpPr>
          <p:cNvPr id="7" name="Straight Connector 6">
            <a:extLst>
              <a:ext uri="{FF2B5EF4-FFF2-40B4-BE49-F238E27FC236}">
                <a16:creationId xmlns:a16="http://schemas.microsoft.com/office/drawing/2014/main" id="{6D4CC6D8-94E1-D945-B3AC-2CE4D23A4497}"/>
              </a:ext>
            </a:extLst>
          </p:cNvPr>
          <p:cNvCxnSpPr/>
          <p:nvPr/>
        </p:nvCxnSpPr>
        <p:spPr>
          <a:xfrm>
            <a:off x="420914" y="3531870"/>
            <a:ext cx="11226256"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748DE23E-41B0-7647-B587-A8FD78BA3D9A}"/>
              </a:ext>
            </a:extLst>
          </p:cNvPr>
          <p:cNvSpPr>
            <a:spLocks noGrp="1"/>
          </p:cNvSpPr>
          <p:nvPr>
            <p:ph idx="1"/>
          </p:nvPr>
        </p:nvSpPr>
        <p:spPr>
          <a:xfrm>
            <a:off x="3141254" y="2027459"/>
            <a:ext cx="8505916" cy="1360167"/>
          </a:xfrm>
          <a:prstGeom prst="rect">
            <a:avLst/>
          </a:prstGeom>
        </p:spPr>
        <p:txBody>
          <a:bodyPr/>
          <a:lstStyle>
            <a:lvl1pPr marL="0" indent="0">
              <a:buClr>
                <a:schemeClr val="accent6"/>
              </a:buClr>
              <a:buNone/>
              <a:defRPr sz="18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9" name="Text Placeholder 2">
            <a:extLst>
              <a:ext uri="{FF2B5EF4-FFF2-40B4-BE49-F238E27FC236}">
                <a16:creationId xmlns:a16="http://schemas.microsoft.com/office/drawing/2014/main" id="{10EDE84E-AEBC-064D-BB07-1D68152A1DC4}"/>
              </a:ext>
            </a:extLst>
          </p:cNvPr>
          <p:cNvSpPr>
            <a:spLocks noGrp="1"/>
          </p:cNvSpPr>
          <p:nvPr>
            <p:ph type="body" idx="14"/>
          </p:nvPr>
        </p:nvSpPr>
        <p:spPr>
          <a:xfrm>
            <a:off x="3141254" y="1611216"/>
            <a:ext cx="8505916" cy="404813"/>
          </a:xfrm>
          <a:prstGeom prst="rect">
            <a:avLst/>
          </a:prstGeo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2">
            <a:extLst>
              <a:ext uri="{FF2B5EF4-FFF2-40B4-BE49-F238E27FC236}">
                <a16:creationId xmlns:a16="http://schemas.microsoft.com/office/drawing/2014/main" id="{9C5F71D8-2CC5-274C-A206-C933AE323FE2}"/>
              </a:ext>
            </a:extLst>
          </p:cNvPr>
          <p:cNvSpPr>
            <a:spLocks noGrp="1"/>
          </p:cNvSpPr>
          <p:nvPr>
            <p:ph idx="15"/>
          </p:nvPr>
        </p:nvSpPr>
        <p:spPr>
          <a:xfrm>
            <a:off x="3141254" y="4107719"/>
            <a:ext cx="8505916" cy="1360167"/>
          </a:xfrm>
          <a:prstGeom prst="rect">
            <a:avLst/>
          </a:prstGeom>
        </p:spPr>
        <p:txBody>
          <a:bodyPr/>
          <a:lstStyle>
            <a:lvl1pPr marL="0" indent="0">
              <a:buClr>
                <a:schemeClr val="accent6"/>
              </a:buClr>
              <a:buNone/>
              <a:defRPr sz="18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11" name="Text Placeholder 2">
            <a:extLst>
              <a:ext uri="{FF2B5EF4-FFF2-40B4-BE49-F238E27FC236}">
                <a16:creationId xmlns:a16="http://schemas.microsoft.com/office/drawing/2014/main" id="{A65CC26C-0875-9249-AF46-3967439C00F4}"/>
              </a:ext>
            </a:extLst>
          </p:cNvPr>
          <p:cNvSpPr>
            <a:spLocks noGrp="1"/>
          </p:cNvSpPr>
          <p:nvPr>
            <p:ph type="body" idx="16"/>
          </p:nvPr>
        </p:nvSpPr>
        <p:spPr>
          <a:xfrm>
            <a:off x="3141254" y="3691476"/>
            <a:ext cx="8505916" cy="404813"/>
          </a:xfrm>
          <a:prstGeom prst="rect">
            <a:avLst/>
          </a:prstGeo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Picture Placeholder 12">
            <a:extLst>
              <a:ext uri="{FF2B5EF4-FFF2-40B4-BE49-F238E27FC236}">
                <a16:creationId xmlns:a16="http://schemas.microsoft.com/office/drawing/2014/main" id="{90EFD7CF-D503-6947-9CE9-374C7A5D8539}"/>
              </a:ext>
            </a:extLst>
          </p:cNvPr>
          <p:cNvSpPr>
            <a:spLocks noGrp="1"/>
          </p:cNvSpPr>
          <p:nvPr>
            <p:ph type="pic" sz="quarter" idx="17"/>
          </p:nvPr>
        </p:nvSpPr>
        <p:spPr>
          <a:xfrm>
            <a:off x="420688" y="1611630"/>
            <a:ext cx="2505075" cy="1776413"/>
          </a:xfrm>
          <a:prstGeom prst="rect">
            <a:avLst/>
          </a:prstGeom>
          <a:solidFill>
            <a:srgbClr val="D9D9D9"/>
          </a:solidFill>
        </p:spPr>
        <p:txBody>
          <a:bodyPr anchor="ctr"/>
          <a:lstStyle>
            <a:lvl1pPr marL="0" indent="0" algn="ctr">
              <a:buNone/>
              <a:defRPr sz="1200"/>
            </a:lvl1pPr>
          </a:lstStyle>
          <a:p>
            <a:endParaRPr lang="en-GB"/>
          </a:p>
        </p:txBody>
      </p:sp>
      <p:sp>
        <p:nvSpPr>
          <p:cNvPr id="14" name="Picture Placeholder 12">
            <a:extLst>
              <a:ext uri="{FF2B5EF4-FFF2-40B4-BE49-F238E27FC236}">
                <a16:creationId xmlns:a16="http://schemas.microsoft.com/office/drawing/2014/main" id="{77EAAF88-93D5-4B47-9D12-BD1B4D894C61}"/>
              </a:ext>
            </a:extLst>
          </p:cNvPr>
          <p:cNvSpPr>
            <a:spLocks noGrp="1"/>
          </p:cNvSpPr>
          <p:nvPr>
            <p:ph type="pic" sz="quarter" idx="18"/>
          </p:nvPr>
        </p:nvSpPr>
        <p:spPr>
          <a:xfrm>
            <a:off x="420688" y="3680460"/>
            <a:ext cx="2505075" cy="1776413"/>
          </a:xfrm>
          <a:prstGeom prst="rect">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1382288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2 Part Slide">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72DD7490-8C18-584E-B839-D80286A7A22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cxnSp>
        <p:nvCxnSpPr>
          <p:cNvPr id="7" name="Straight Connector 6">
            <a:extLst>
              <a:ext uri="{FF2B5EF4-FFF2-40B4-BE49-F238E27FC236}">
                <a16:creationId xmlns:a16="http://schemas.microsoft.com/office/drawing/2014/main" id="{6D4CC6D8-94E1-D945-B3AC-2CE4D23A4497}"/>
              </a:ext>
            </a:extLst>
          </p:cNvPr>
          <p:cNvCxnSpPr>
            <a:cxnSpLocks/>
          </p:cNvCxnSpPr>
          <p:nvPr/>
        </p:nvCxnSpPr>
        <p:spPr>
          <a:xfrm>
            <a:off x="420914" y="3531870"/>
            <a:ext cx="53996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748DE23E-41B0-7647-B587-A8FD78BA3D9A}"/>
              </a:ext>
            </a:extLst>
          </p:cNvPr>
          <p:cNvSpPr>
            <a:spLocks noGrp="1"/>
          </p:cNvSpPr>
          <p:nvPr>
            <p:ph idx="1"/>
          </p:nvPr>
        </p:nvSpPr>
        <p:spPr>
          <a:xfrm>
            <a:off x="2865832" y="2027459"/>
            <a:ext cx="2954746" cy="1360167"/>
          </a:xfrm>
          <a:prstGeom prst="rect">
            <a:avLst/>
          </a:prstGeom>
        </p:spPr>
        <p:txBody>
          <a:bodyPr/>
          <a:lstStyle>
            <a:lvl1pPr marL="0" indent="0">
              <a:buClr>
                <a:schemeClr val="accent6"/>
              </a:buClr>
              <a:buNone/>
              <a:defRPr sz="14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9" name="Text Placeholder 2">
            <a:extLst>
              <a:ext uri="{FF2B5EF4-FFF2-40B4-BE49-F238E27FC236}">
                <a16:creationId xmlns:a16="http://schemas.microsoft.com/office/drawing/2014/main" id="{10EDE84E-AEBC-064D-BB07-1D68152A1DC4}"/>
              </a:ext>
            </a:extLst>
          </p:cNvPr>
          <p:cNvSpPr>
            <a:spLocks noGrp="1"/>
          </p:cNvSpPr>
          <p:nvPr>
            <p:ph type="body" idx="14"/>
          </p:nvPr>
        </p:nvSpPr>
        <p:spPr>
          <a:xfrm>
            <a:off x="2865832" y="1611216"/>
            <a:ext cx="2954746" cy="404813"/>
          </a:xfrm>
          <a:prstGeom prst="rect">
            <a:avLst/>
          </a:prstGeo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2">
            <a:extLst>
              <a:ext uri="{FF2B5EF4-FFF2-40B4-BE49-F238E27FC236}">
                <a16:creationId xmlns:a16="http://schemas.microsoft.com/office/drawing/2014/main" id="{9C5F71D8-2CC5-274C-A206-C933AE323FE2}"/>
              </a:ext>
            </a:extLst>
          </p:cNvPr>
          <p:cNvSpPr>
            <a:spLocks noGrp="1"/>
          </p:cNvSpPr>
          <p:nvPr>
            <p:ph idx="15"/>
          </p:nvPr>
        </p:nvSpPr>
        <p:spPr>
          <a:xfrm>
            <a:off x="2865832" y="4107719"/>
            <a:ext cx="2954746" cy="1360167"/>
          </a:xfrm>
          <a:prstGeom prst="rect">
            <a:avLst/>
          </a:prstGeom>
        </p:spPr>
        <p:txBody>
          <a:bodyPr/>
          <a:lstStyle>
            <a:lvl1pPr marL="0" indent="0">
              <a:buClr>
                <a:schemeClr val="accent6"/>
              </a:buClr>
              <a:buNone/>
              <a:defRPr sz="14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11" name="Text Placeholder 2">
            <a:extLst>
              <a:ext uri="{FF2B5EF4-FFF2-40B4-BE49-F238E27FC236}">
                <a16:creationId xmlns:a16="http://schemas.microsoft.com/office/drawing/2014/main" id="{A65CC26C-0875-9249-AF46-3967439C00F4}"/>
              </a:ext>
            </a:extLst>
          </p:cNvPr>
          <p:cNvSpPr>
            <a:spLocks noGrp="1"/>
          </p:cNvSpPr>
          <p:nvPr>
            <p:ph type="body" idx="16"/>
          </p:nvPr>
        </p:nvSpPr>
        <p:spPr>
          <a:xfrm>
            <a:off x="2865832" y="3691476"/>
            <a:ext cx="2954746" cy="404813"/>
          </a:xfrm>
          <a:prstGeom prst="rect">
            <a:avLst/>
          </a:prstGeo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Picture Placeholder 12">
            <a:extLst>
              <a:ext uri="{FF2B5EF4-FFF2-40B4-BE49-F238E27FC236}">
                <a16:creationId xmlns:a16="http://schemas.microsoft.com/office/drawing/2014/main" id="{90EFD7CF-D503-6947-9CE9-374C7A5D8539}"/>
              </a:ext>
            </a:extLst>
          </p:cNvPr>
          <p:cNvSpPr>
            <a:spLocks noGrp="1"/>
          </p:cNvSpPr>
          <p:nvPr>
            <p:ph type="pic" sz="quarter" idx="17"/>
          </p:nvPr>
        </p:nvSpPr>
        <p:spPr>
          <a:xfrm>
            <a:off x="420688" y="1611630"/>
            <a:ext cx="2080141" cy="1776413"/>
          </a:xfrm>
          <a:prstGeom prst="rect">
            <a:avLst/>
          </a:prstGeom>
          <a:solidFill>
            <a:srgbClr val="D9D9D9"/>
          </a:solidFill>
        </p:spPr>
        <p:txBody>
          <a:bodyPr anchor="ctr"/>
          <a:lstStyle>
            <a:lvl1pPr marL="0" indent="0" algn="ctr">
              <a:buNone/>
              <a:defRPr sz="1200"/>
            </a:lvl1pPr>
          </a:lstStyle>
          <a:p>
            <a:endParaRPr lang="en-GB"/>
          </a:p>
        </p:txBody>
      </p:sp>
      <p:sp>
        <p:nvSpPr>
          <p:cNvPr id="14" name="Picture Placeholder 12">
            <a:extLst>
              <a:ext uri="{FF2B5EF4-FFF2-40B4-BE49-F238E27FC236}">
                <a16:creationId xmlns:a16="http://schemas.microsoft.com/office/drawing/2014/main" id="{77EAAF88-93D5-4B47-9D12-BD1B4D894C61}"/>
              </a:ext>
            </a:extLst>
          </p:cNvPr>
          <p:cNvSpPr>
            <a:spLocks noGrp="1"/>
          </p:cNvSpPr>
          <p:nvPr>
            <p:ph type="pic" sz="quarter" idx="18"/>
          </p:nvPr>
        </p:nvSpPr>
        <p:spPr>
          <a:xfrm>
            <a:off x="420688" y="3680460"/>
            <a:ext cx="2080141" cy="1776413"/>
          </a:xfrm>
          <a:prstGeom prst="rect">
            <a:avLst/>
          </a:prstGeom>
          <a:solidFill>
            <a:srgbClr val="D9D9D9"/>
          </a:solidFill>
        </p:spPr>
        <p:txBody>
          <a:bodyPr anchor="ctr"/>
          <a:lstStyle>
            <a:lvl1pPr marL="0" indent="0" algn="ctr">
              <a:buNone/>
              <a:defRPr sz="1200"/>
            </a:lvl1pPr>
          </a:lstStyle>
          <a:p>
            <a:endParaRPr lang="en-GB"/>
          </a:p>
        </p:txBody>
      </p:sp>
      <p:sp>
        <p:nvSpPr>
          <p:cNvPr id="12" name="Content Placeholder 2">
            <a:extLst>
              <a:ext uri="{FF2B5EF4-FFF2-40B4-BE49-F238E27FC236}">
                <a16:creationId xmlns:a16="http://schemas.microsoft.com/office/drawing/2014/main" id="{F7DC8B00-5BEB-AC46-A7FD-3723FA53207E}"/>
              </a:ext>
            </a:extLst>
          </p:cNvPr>
          <p:cNvSpPr>
            <a:spLocks noGrp="1"/>
          </p:cNvSpPr>
          <p:nvPr>
            <p:ph idx="19"/>
          </p:nvPr>
        </p:nvSpPr>
        <p:spPr>
          <a:xfrm>
            <a:off x="8660705" y="2027459"/>
            <a:ext cx="2954746" cy="1360167"/>
          </a:xfrm>
          <a:prstGeom prst="rect">
            <a:avLst/>
          </a:prstGeom>
        </p:spPr>
        <p:txBody>
          <a:bodyPr/>
          <a:lstStyle>
            <a:lvl1pPr marL="0" indent="0">
              <a:buClr>
                <a:schemeClr val="accent6"/>
              </a:buClr>
              <a:buNone/>
              <a:defRPr sz="14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15" name="Text Placeholder 2">
            <a:extLst>
              <a:ext uri="{FF2B5EF4-FFF2-40B4-BE49-F238E27FC236}">
                <a16:creationId xmlns:a16="http://schemas.microsoft.com/office/drawing/2014/main" id="{86E77A91-1599-334D-AB9C-39B23C7E141A}"/>
              </a:ext>
            </a:extLst>
          </p:cNvPr>
          <p:cNvSpPr>
            <a:spLocks noGrp="1"/>
          </p:cNvSpPr>
          <p:nvPr>
            <p:ph type="body" idx="20"/>
          </p:nvPr>
        </p:nvSpPr>
        <p:spPr>
          <a:xfrm>
            <a:off x="8660705" y="1611216"/>
            <a:ext cx="2954746" cy="404813"/>
          </a:xfrm>
          <a:prstGeom prst="rect">
            <a:avLst/>
          </a:prstGeo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Content Placeholder 2">
            <a:extLst>
              <a:ext uri="{FF2B5EF4-FFF2-40B4-BE49-F238E27FC236}">
                <a16:creationId xmlns:a16="http://schemas.microsoft.com/office/drawing/2014/main" id="{AEF9F038-E451-2444-B649-7593A2896A9D}"/>
              </a:ext>
            </a:extLst>
          </p:cNvPr>
          <p:cNvSpPr>
            <a:spLocks noGrp="1"/>
          </p:cNvSpPr>
          <p:nvPr>
            <p:ph idx="21"/>
          </p:nvPr>
        </p:nvSpPr>
        <p:spPr>
          <a:xfrm>
            <a:off x="8660705" y="4107719"/>
            <a:ext cx="2954746" cy="1360167"/>
          </a:xfrm>
          <a:prstGeom prst="rect">
            <a:avLst/>
          </a:prstGeom>
        </p:spPr>
        <p:txBody>
          <a:bodyPr/>
          <a:lstStyle>
            <a:lvl1pPr marL="0" indent="0">
              <a:buClr>
                <a:schemeClr val="accent6"/>
              </a:buClr>
              <a:buNone/>
              <a:defRPr sz="14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17" name="Text Placeholder 2">
            <a:extLst>
              <a:ext uri="{FF2B5EF4-FFF2-40B4-BE49-F238E27FC236}">
                <a16:creationId xmlns:a16="http://schemas.microsoft.com/office/drawing/2014/main" id="{3D396A4B-BD11-4F48-9DC6-D52FFAF6E690}"/>
              </a:ext>
            </a:extLst>
          </p:cNvPr>
          <p:cNvSpPr>
            <a:spLocks noGrp="1"/>
          </p:cNvSpPr>
          <p:nvPr>
            <p:ph type="body" idx="22"/>
          </p:nvPr>
        </p:nvSpPr>
        <p:spPr>
          <a:xfrm>
            <a:off x="8660705" y="3691476"/>
            <a:ext cx="2954746" cy="404813"/>
          </a:xfrm>
          <a:prstGeom prst="rect">
            <a:avLst/>
          </a:prstGeom>
        </p:spPr>
        <p:txBody>
          <a:bodyPr anchor="t"/>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8" name="Picture Placeholder 12">
            <a:extLst>
              <a:ext uri="{FF2B5EF4-FFF2-40B4-BE49-F238E27FC236}">
                <a16:creationId xmlns:a16="http://schemas.microsoft.com/office/drawing/2014/main" id="{584550D1-D07F-9B49-82E1-971174DE1E2C}"/>
              </a:ext>
            </a:extLst>
          </p:cNvPr>
          <p:cNvSpPr>
            <a:spLocks noGrp="1"/>
          </p:cNvSpPr>
          <p:nvPr>
            <p:ph type="pic" sz="quarter" idx="23"/>
          </p:nvPr>
        </p:nvSpPr>
        <p:spPr>
          <a:xfrm>
            <a:off x="6215561" y="1611630"/>
            <a:ext cx="2080141" cy="1776413"/>
          </a:xfrm>
          <a:prstGeom prst="rect">
            <a:avLst/>
          </a:prstGeom>
          <a:solidFill>
            <a:srgbClr val="D9D9D9"/>
          </a:solidFill>
        </p:spPr>
        <p:txBody>
          <a:bodyPr anchor="ctr"/>
          <a:lstStyle>
            <a:lvl1pPr marL="0" indent="0" algn="ctr">
              <a:buNone/>
              <a:defRPr sz="1200"/>
            </a:lvl1pPr>
          </a:lstStyle>
          <a:p>
            <a:endParaRPr lang="en-GB"/>
          </a:p>
        </p:txBody>
      </p:sp>
      <p:sp>
        <p:nvSpPr>
          <p:cNvPr id="19" name="Picture Placeholder 12">
            <a:extLst>
              <a:ext uri="{FF2B5EF4-FFF2-40B4-BE49-F238E27FC236}">
                <a16:creationId xmlns:a16="http://schemas.microsoft.com/office/drawing/2014/main" id="{7442EF14-F1CF-6149-BB46-53E07B190D33}"/>
              </a:ext>
            </a:extLst>
          </p:cNvPr>
          <p:cNvSpPr>
            <a:spLocks noGrp="1"/>
          </p:cNvSpPr>
          <p:nvPr>
            <p:ph type="pic" sz="quarter" idx="24"/>
          </p:nvPr>
        </p:nvSpPr>
        <p:spPr>
          <a:xfrm>
            <a:off x="6215561" y="3680460"/>
            <a:ext cx="2080141" cy="1776413"/>
          </a:xfrm>
          <a:prstGeom prst="rect">
            <a:avLst/>
          </a:prstGeom>
          <a:solidFill>
            <a:srgbClr val="D9D9D9"/>
          </a:solidFill>
        </p:spPr>
        <p:txBody>
          <a:bodyPr anchor="ctr"/>
          <a:lstStyle>
            <a:lvl1pPr marL="0" indent="0" algn="ctr">
              <a:buNone/>
              <a:defRPr sz="1200"/>
            </a:lvl1pPr>
          </a:lstStyle>
          <a:p>
            <a:endParaRPr lang="en-GB"/>
          </a:p>
        </p:txBody>
      </p:sp>
      <p:cxnSp>
        <p:nvCxnSpPr>
          <p:cNvPr id="20" name="Straight Connector 19">
            <a:extLst>
              <a:ext uri="{FF2B5EF4-FFF2-40B4-BE49-F238E27FC236}">
                <a16:creationId xmlns:a16="http://schemas.microsoft.com/office/drawing/2014/main" id="{D879781D-6544-D943-AFFC-0F3F3C02491C}"/>
              </a:ext>
            </a:extLst>
          </p:cNvPr>
          <p:cNvCxnSpPr>
            <a:cxnSpLocks/>
          </p:cNvCxnSpPr>
          <p:nvPr/>
        </p:nvCxnSpPr>
        <p:spPr>
          <a:xfrm>
            <a:off x="6215787" y="3531870"/>
            <a:ext cx="539966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CB2749D-F662-FD45-82E5-30C961BD3D4C}"/>
              </a:ext>
            </a:extLst>
          </p:cNvPr>
          <p:cNvCxnSpPr>
            <a:cxnSpLocks/>
          </p:cNvCxnSpPr>
          <p:nvPr/>
        </p:nvCxnSpPr>
        <p:spPr>
          <a:xfrm flipV="1">
            <a:off x="6028500" y="3691476"/>
            <a:ext cx="0" cy="17764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DCDEF0-2189-0743-910B-CA0D969610A8}"/>
              </a:ext>
            </a:extLst>
          </p:cNvPr>
          <p:cNvCxnSpPr>
            <a:cxnSpLocks/>
          </p:cNvCxnSpPr>
          <p:nvPr/>
        </p:nvCxnSpPr>
        <p:spPr>
          <a:xfrm flipV="1">
            <a:off x="6028500" y="1620305"/>
            <a:ext cx="0" cy="17764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257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hart and Conten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7AE4DE2-64F4-8143-9132-73982B9F3670}"/>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420914" y="2168012"/>
            <a:ext cx="3396343" cy="4070555"/>
          </a:xfrm>
          <a:prstGeom prst="rect">
            <a:avLst/>
          </a:prstGeom>
        </p:spPr>
        <p:txBody>
          <a:bodyPr/>
          <a:lstStyle>
            <a:lvl1pPr marL="0" indent="0">
              <a:buClr>
                <a:schemeClr val="accent6"/>
              </a:buClr>
              <a:buNone/>
              <a:defRPr sz="1800"/>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GB"/>
              <a:t>Click to edit Master text styles</a:t>
            </a:r>
          </a:p>
        </p:txBody>
      </p:sp>
      <p:sp>
        <p:nvSpPr>
          <p:cNvPr id="7" name="Chart Placeholder 6">
            <a:extLst>
              <a:ext uri="{FF2B5EF4-FFF2-40B4-BE49-F238E27FC236}">
                <a16:creationId xmlns:a16="http://schemas.microsoft.com/office/drawing/2014/main" id="{62B07F6B-4543-5249-9D9C-A709AF212B70}"/>
              </a:ext>
            </a:extLst>
          </p:cNvPr>
          <p:cNvSpPr>
            <a:spLocks noGrp="1"/>
          </p:cNvSpPr>
          <p:nvPr>
            <p:ph type="chart" sz="quarter" idx="13"/>
          </p:nvPr>
        </p:nvSpPr>
        <p:spPr>
          <a:xfrm>
            <a:off x="3990975" y="1252538"/>
            <a:ext cx="8201025" cy="4986030"/>
          </a:xfrm>
          <a:prstGeom prst="rect">
            <a:avLst/>
          </a:prstGeom>
        </p:spPr>
        <p:txBody>
          <a:bodyPr/>
          <a:lstStyle/>
          <a:p>
            <a:endParaRPr lang="en-GB"/>
          </a:p>
        </p:txBody>
      </p:sp>
      <p:sp>
        <p:nvSpPr>
          <p:cNvPr id="9" name="Text Placeholder 2">
            <a:extLst>
              <a:ext uri="{FF2B5EF4-FFF2-40B4-BE49-F238E27FC236}">
                <a16:creationId xmlns:a16="http://schemas.microsoft.com/office/drawing/2014/main" id="{67DB42C0-AC5F-144A-822F-70DBF0FEA05C}"/>
              </a:ext>
            </a:extLst>
          </p:cNvPr>
          <p:cNvSpPr>
            <a:spLocks noGrp="1"/>
          </p:cNvSpPr>
          <p:nvPr>
            <p:ph type="body" idx="14"/>
          </p:nvPr>
        </p:nvSpPr>
        <p:spPr>
          <a:xfrm>
            <a:off x="420914" y="1252537"/>
            <a:ext cx="3396343" cy="724466"/>
          </a:xfrm>
          <a:prstGeom prst="rect">
            <a:avLst/>
          </a:prstGeom>
        </p:spPr>
        <p:txBody>
          <a:bodyPr anchor="t"/>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Tree>
    <p:extLst>
      <p:ext uri="{BB962C8B-B14F-4D97-AF65-F5344CB8AC3E}">
        <p14:creationId xmlns:p14="http://schemas.microsoft.com/office/powerpoint/2010/main" val="519960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753F1E0-389C-4749-89FF-94C85B7D281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7" name="Chart Placeholder 6">
            <a:extLst>
              <a:ext uri="{FF2B5EF4-FFF2-40B4-BE49-F238E27FC236}">
                <a16:creationId xmlns:a16="http://schemas.microsoft.com/office/drawing/2014/main" id="{62B07F6B-4543-5249-9D9C-A709AF212B70}"/>
              </a:ext>
            </a:extLst>
          </p:cNvPr>
          <p:cNvSpPr>
            <a:spLocks noGrp="1"/>
          </p:cNvSpPr>
          <p:nvPr>
            <p:ph type="chart" sz="quarter" idx="13"/>
          </p:nvPr>
        </p:nvSpPr>
        <p:spPr>
          <a:xfrm>
            <a:off x="456029" y="1252538"/>
            <a:ext cx="11735972" cy="5121368"/>
          </a:xfrm>
          <a:prstGeom prst="rect">
            <a:avLst/>
          </a:prstGeom>
        </p:spPr>
        <p:txBody>
          <a:bodyPr/>
          <a:lstStyle/>
          <a:p>
            <a:endParaRPr lang="en-GB"/>
          </a:p>
        </p:txBody>
      </p:sp>
    </p:spTree>
    <p:extLst>
      <p:ext uri="{BB962C8B-B14F-4D97-AF65-F5344CB8AC3E}">
        <p14:creationId xmlns:p14="http://schemas.microsoft.com/office/powerpoint/2010/main" val="22224036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pter Header">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1C15347-71E3-744C-9DEA-6159F94523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49B86981-26FF-D742-A926-6B677495D676}"/>
              </a:ext>
            </a:extLst>
          </p:cNvPr>
          <p:cNvSpPr>
            <a:spLocks noGrp="1"/>
          </p:cNvSpPr>
          <p:nvPr>
            <p:ph type="title"/>
          </p:nvPr>
        </p:nvSpPr>
        <p:spPr>
          <a:xfrm>
            <a:off x="3441775" y="842168"/>
            <a:ext cx="8295640" cy="2852737"/>
          </a:xfrm>
        </p:spPr>
        <p:txBody>
          <a:bodyPr anchor="b"/>
          <a:lstStyle>
            <a:lvl1pPr>
              <a:defRPr sz="6000">
                <a:solidFill>
                  <a:schemeClr val="accent2"/>
                </a:solidFill>
              </a:defRPr>
            </a:lvl1pPr>
          </a:lstStyle>
          <a:p>
            <a:r>
              <a:rPr lang="en-GB"/>
              <a:t>Click to edit Master title style</a:t>
            </a:r>
          </a:p>
        </p:txBody>
      </p:sp>
      <p:sp>
        <p:nvSpPr>
          <p:cNvPr id="3" name="Text Placeholder 2">
            <a:extLst>
              <a:ext uri="{FF2B5EF4-FFF2-40B4-BE49-F238E27FC236}">
                <a16:creationId xmlns:a16="http://schemas.microsoft.com/office/drawing/2014/main" id="{D9157101-C57E-ED48-A46B-B02B93F15FCD}"/>
              </a:ext>
            </a:extLst>
          </p:cNvPr>
          <p:cNvSpPr>
            <a:spLocks noGrp="1"/>
          </p:cNvSpPr>
          <p:nvPr>
            <p:ph type="body" idx="1"/>
          </p:nvPr>
        </p:nvSpPr>
        <p:spPr>
          <a:xfrm>
            <a:off x="3441773" y="3840481"/>
            <a:ext cx="8295641" cy="1950720"/>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Picture Placeholder 8">
            <a:extLst>
              <a:ext uri="{FF2B5EF4-FFF2-40B4-BE49-F238E27FC236}">
                <a16:creationId xmlns:a16="http://schemas.microsoft.com/office/drawing/2014/main" id="{12FFE59F-CD27-C941-964E-D218A79F74C9}"/>
              </a:ext>
            </a:extLst>
          </p:cNvPr>
          <p:cNvSpPr>
            <a:spLocks noGrp="1"/>
          </p:cNvSpPr>
          <p:nvPr>
            <p:ph type="pic" sz="quarter" idx="13"/>
          </p:nvPr>
        </p:nvSpPr>
        <p:spPr>
          <a:xfrm>
            <a:off x="0" y="0"/>
            <a:ext cx="2887663" cy="6858000"/>
          </a:xfrm>
          <a:prstGeom prst="rect">
            <a:avLst/>
          </a:prstGeom>
          <a:solidFill>
            <a:srgbClr val="D9D9D9"/>
          </a:solidFill>
        </p:spPr>
        <p:txBody>
          <a:bodyPr anchor="ctr"/>
          <a:lstStyle>
            <a:lvl1pPr marL="0" indent="0" algn="ctr">
              <a:buNone/>
              <a:defRPr sz="1200"/>
            </a:lvl1pPr>
          </a:lstStyle>
          <a:p>
            <a:endParaRPr lang="en-GB"/>
          </a:p>
        </p:txBody>
      </p:sp>
    </p:spTree>
    <p:extLst>
      <p:ext uri="{BB962C8B-B14F-4D97-AF65-F5344CB8AC3E}">
        <p14:creationId xmlns:p14="http://schemas.microsoft.com/office/powerpoint/2010/main" val="3852587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2 Column">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95ABCAF-314F-F04C-A5B6-E9ACF7525C6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7AD478A5-520A-BC4E-BCA1-58302A3A6322}"/>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BA97CA80-77B1-EA4E-85F7-C178A87D3D1F}"/>
              </a:ext>
            </a:extLst>
          </p:cNvPr>
          <p:cNvSpPr>
            <a:spLocks noGrp="1"/>
          </p:cNvSpPr>
          <p:nvPr>
            <p:ph sz="half" idx="1"/>
          </p:nvPr>
        </p:nvSpPr>
        <p:spPr>
          <a:xfrm>
            <a:off x="456028" y="1245871"/>
            <a:ext cx="5563772" cy="5087694"/>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E6D6B58-5F86-C74A-8DAE-670BB17E4637}"/>
              </a:ext>
            </a:extLst>
          </p:cNvPr>
          <p:cNvSpPr>
            <a:spLocks noGrp="1"/>
          </p:cNvSpPr>
          <p:nvPr>
            <p:ph sz="half" idx="2"/>
          </p:nvPr>
        </p:nvSpPr>
        <p:spPr>
          <a:xfrm>
            <a:off x="6172200" y="1245870"/>
            <a:ext cx="5569200" cy="5087695"/>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85958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FD4A009-A5E6-334F-8D8E-AF6C9DBC70F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7AD478A5-520A-BC4E-BCA1-58302A3A6322}"/>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BA97CA80-77B1-EA4E-85F7-C178A87D3D1F}"/>
              </a:ext>
            </a:extLst>
          </p:cNvPr>
          <p:cNvSpPr>
            <a:spLocks noGrp="1"/>
          </p:cNvSpPr>
          <p:nvPr>
            <p:ph sz="half" idx="1"/>
          </p:nvPr>
        </p:nvSpPr>
        <p:spPr>
          <a:xfrm>
            <a:off x="456028" y="3297649"/>
            <a:ext cx="3315872" cy="2371631"/>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Picture Placeholder 4">
            <a:extLst>
              <a:ext uri="{FF2B5EF4-FFF2-40B4-BE49-F238E27FC236}">
                <a16:creationId xmlns:a16="http://schemas.microsoft.com/office/drawing/2014/main" id="{B739A47C-94A3-9643-A40D-4B5797899330}"/>
              </a:ext>
            </a:extLst>
          </p:cNvPr>
          <p:cNvSpPr>
            <a:spLocks noGrp="1"/>
          </p:cNvSpPr>
          <p:nvPr>
            <p:ph type="pic" sz="quarter" idx="15"/>
          </p:nvPr>
        </p:nvSpPr>
        <p:spPr>
          <a:xfrm>
            <a:off x="455613" y="1255713"/>
            <a:ext cx="3333750" cy="2041936"/>
          </a:xfrm>
          <a:prstGeom prst="rect">
            <a:avLst/>
          </a:prstGeom>
        </p:spPr>
        <p:txBody>
          <a:bodyPr/>
          <a:lstStyle/>
          <a:p>
            <a:endParaRPr lang="en-GB"/>
          </a:p>
        </p:txBody>
      </p:sp>
      <p:sp>
        <p:nvSpPr>
          <p:cNvPr id="10" name="Picture Placeholder 4">
            <a:extLst>
              <a:ext uri="{FF2B5EF4-FFF2-40B4-BE49-F238E27FC236}">
                <a16:creationId xmlns:a16="http://schemas.microsoft.com/office/drawing/2014/main" id="{A455B0D1-999C-EB49-8931-E32FCFA51433}"/>
              </a:ext>
            </a:extLst>
          </p:cNvPr>
          <p:cNvSpPr>
            <a:spLocks noGrp="1"/>
          </p:cNvSpPr>
          <p:nvPr>
            <p:ph type="pic" sz="quarter" idx="16"/>
          </p:nvPr>
        </p:nvSpPr>
        <p:spPr>
          <a:xfrm>
            <a:off x="4355584" y="1255713"/>
            <a:ext cx="3333750" cy="2041936"/>
          </a:xfrm>
          <a:prstGeom prst="rect">
            <a:avLst/>
          </a:prstGeom>
        </p:spPr>
        <p:txBody>
          <a:bodyPr/>
          <a:lstStyle/>
          <a:p>
            <a:endParaRPr lang="en-GB"/>
          </a:p>
        </p:txBody>
      </p:sp>
      <p:sp>
        <p:nvSpPr>
          <p:cNvPr id="11" name="Picture Placeholder 4">
            <a:extLst>
              <a:ext uri="{FF2B5EF4-FFF2-40B4-BE49-F238E27FC236}">
                <a16:creationId xmlns:a16="http://schemas.microsoft.com/office/drawing/2014/main" id="{77C5D4B3-314E-B343-9BBF-3BB8B4317819}"/>
              </a:ext>
            </a:extLst>
          </p:cNvPr>
          <p:cNvSpPr>
            <a:spLocks noGrp="1"/>
          </p:cNvSpPr>
          <p:nvPr>
            <p:ph type="pic" sz="quarter" idx="17"/>
          </p:nvPr>
        </p:nvSpPr>
        <p:spPr>
          <a:xfrm>
            <a:off x="8266572" y="1255713"/>
            <a:ext cx="3333750" cy="2041936"/>
          </a:xfrm>
          <a:prstGeom prst="rect">
            <a:avLst/>
          </a:prstGeom>
        </p:spPr>
        <p:txBody>
          <a:bodyPr/>
          <a:lstStyle/>
          <a:p>
            <a:endParaRPr lang="en-GB"/>
          </a:p>
        </p:txBody>
      </p:sp>
      <p:sp>
        <p:nvSpPr>
          <p:cNvPr id="13" name="Content Placeholder 2">
            <a:extLst>
              <a:ext uri="{FF2B5EF4-FFF2-40B4-BE49-F238E27FC236}">
                <a16:creationId xmlns:a16="http://schemas.microsoft.com/office/drawing/2014/main" id="{B1157A2B-4928-A140-A5DA-5D6FE6B3B9FF}"/>
              </a:ext>
            </a:extLst>
          </p:cNvPr>
          <p:cNvSpPr>
            <a:spLocks noGrp="1"/>
          </p:cNvSpPr>
          <p:nvPr>
            <p:ph sz="half" idx="18"/>
          </p:nvPr>
        </p:nvSpPr>
        <p:spPr>
          <a:xfrm>
            <a:off x="4364351" y="3297649"/>
            <a:ext cx="3315872" cy="2371631"/>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Content Placeholder 2">
            <a:extLst>
              <a:ext uri="{FF2B5EF4-FFF2-40B4-BE49-F238E27FC236}">
                <a16:creationId xmlns:a16="http://schemas.microsoft.com/office/drawing/2014/main" id="{F3DF55B7-462F-1745-BFCF-B73DF512912B}"/>
              </a:ext>
            </a:extLst>
          </p:cNvPr>
          <p:cNvSpPr>
            <a:spLocks noGrp="1"/>
          </p:cNvSpPr>
          <p:nvPr>
            <p:ph sz="half" idx="19"/>
          </p:nvPr>
        </p:nvSpPr>
        <p:spPr>
          <a:xfrm>
            <a:off x="8272674" y="3297649"/>
            <a:ext cx="3315872" cy="2371631"/>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4655666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arge bullets">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BEF5822-0054-904B-8587-4455E067A8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4" name="Text Placeholder 3">
            <a:extLst>
              <a:ext uri="{FF2B5EF4-FFF2-40B4-BE49-F238E27FC236}">
                <a16:creationId xmlns:a16="http://schemas.microsoft.com/office/drawing/2014/main" id="{F1F5B7AA-3517-204C-A0F6-54DFFB245FBE}"/>
              </a:ext>
            </a:extLst>
          </p:cNvPr>
          <p:cNvSpPr>
            <a:spLocks noGrp="1"/>
          </p:cNvSpPr>
          <p:nvPr>
            <p:ph type="body" sz="half" idx="2"/>
          </p:nvPr>
        </p:nvSpPr>
        <p:spPr>
          <a:xfrm>
            <a:off x="456028" y="1280159"/>
            <a:ext cx="4315997" cy="5105891"/>
          </a:xfrm>
          <a:prstGeom prst="rect">
            <a:avLst/>
          </a:prstGeom>
        </p:spPr>
        <p:txBody>
          <a:bodyPr/>
          <a:lstStyle>
            <a:lvl1pPr marL="0" indent="0">
              <a:buNone/>
              <a:defRPr sz="24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1">
            <a:extLst>
              <a:ext uri="{FF2B5EF4-FFF2-40B4-BE49-F238E27FC236}">
                <a16:creationId xmlns:a16="http://schemas.microsoft.com/office/drawing/2014/main" id="{CF7BDD01-4E60-474F-9B01-D51866CD79A7}"/>
              </a:ext>
            </a:extLst>
          </p:cNvPr>
          <p:cNvSpPr>
            <a:spLocks noGrp="1"/>
          </p:cNvSpPr>
          <p:nvPr>
            <p:ph type="title"/>
          </p:nvPr>
        </p:nvSpPr>
        <p:spPr>
          <a:xfrm>
            <a:off x="420914" y="365126"/>
            <a:ext cx="9222707" cy="523462"/>
          </a:xfrm>
        </p:spPr>
        <p:txBody>
          <a:bodyPr/>
          <a:lstStyle>
            <a:lvl1pPr>
              <a:defRPr>
                <a:solidFill>
                  <a:schemeClr val="accent2"/>
                </a:solidFill>
              </a:defRPr>
            </a:lvl1pPr>
          </a:lstStyle>
          <a:p>
            <a:r>
              <a:rPr lang="en-GB"/>
              <a:t>Click to edit Master title style</a:t>
            </a:r>
          </a:p>
        </p:txBody>
      </p:sp>
      <p:sp>
        <p:nvSpPr>
          <p:cNvPr id="6" name="Content Placeholder 2">
            <a:extLst>
              <a:ext uri="{FF2B5EF4-FFF2-40B4-BE49-F238E27FC236}">
                <a16:creationId xmlns:a16="http://schemas.microsoft.com/office/drawing/2014/main" id="{2A4AFFBB-DB3E-9D4F-9EE4-D2A1218DB020}"/>
              </a:ext>
            </a:extLst>
          </p:cNvPr>
          <p:cNvSpPr>
            <a:spLocks noGrp="1"/>
          </p:cNvSpPr>
          <p:nvPr>
            <p:ph sz="half" idx="10"/>
          </p:nvPr>
        </p:nvSpPr>
        <p:spPr>
          <a:xfrm>
            <a:off x="5193230" y="1280160"/>
            <a:ext cx="6542741" cy="5105892"/>
          </a:xfrm>
          <a:prstGeom prst="rect">
            <a:avLst/>
          </a:prstGeom>
        </p:spPr>
        <p:txBody>
          <a:bodyPr/>
          <a:lstStyle>
            <a:lvl1pPr>
              <a:buClr>
                <a:schemeClr val="accent2"/>
              </a:buClr>
              <a:defRPr sz="1800"/>
            </a:lvl1pPr>
            <a:lvl2pPr>
              <a:buClr>
                <a:schemeClr val="accent2"/>
              </a:buClr>
              <a:defRPr sz="1600"/>
            </a:lvl2pPr>
            <a:lvl3pPr>
              <a:buClr>
                <a:schemeClr val="accent2"/>
              </a:buClr>
              <a:defRPr sz="1500"/>
            </a:lvl3pPr>
            <a:lvl4pPr>
              <a:buClr>
                <a:schemeClr val="accent2"/>
              </a:buClr>
              <a:defRPr sz="1400"/>
            </a:lvl4pPr>
            <a:lvl5pPr>
              <a:buClr>
                <a:schemeClr val="accent2"/>
              </a:buClr>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86504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Large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FC724DA-50A2-5247-B748-937A46DBB483}"/>
              </a:ext>
            </a:extLst>
          </p:cNvPr>
          <p:cNvSpPr>
            <a:spLocks noGrp="1"/>
          </p:cNvSpPr>
          <p:nvPr>
            <p:ph type="pic" idx="1"/>
          </p:nvPr>
        </p:nvSpPr>
        <p:spPr>
          <a:xfrm>
            <a:off x="0" y="0"/>
            <a:ext cx="12192000" cy="6857999"/>
          </a:xfrm>
          <a:prstGeom prst="rect">
            <a:avLst/>
          </a:prstGeom>
          <a:solidFill>
            <a:srgbClr val="D9D9D9"/>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6" name="Graphic 5">
            <a:extLst>
              <a:ext uri="{FF2B5EF4-FFF2-40B4-BE49-F238E27FC236}">
                <a16:creationId xmlns:a16="http://schemas.microsoft.com/office/drawing/2014/main" id="{65510E5D-B2C8-9F42-BB66-F7319187514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Rectangle 1">
            <a:extLst>
              <a:ext uri="{FF2B5EF4-FFF2-40B4-BE49-F238E27FC236}">
                <a16:creationId xmlns:a16="http://schemas.microsoft.com/office/drawing/2014/main" id="{74B197F5-BAD6-2644-AB78-3299C5C5385B}"/>
              </a:ext>
            </a:extLst>
          </p:cNvPr>
          <p:cNvSpPr/>
          <p:nvPr/>
        </p:nvSpPr>
        <p:spPr>
          <a:xfrm>
            <a:off x="0" y="1295400"/>
            <a:ext cx="8166100" cy="4445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F1F5B7AA-3517-204C-A0F6-54DFFB245FBE}"/>
              </a:ext>
            </a:extLst>
          </p:cNvPr>
          <p:cNvSpPr>
            <a:spLocks noGrp="1"/>
          </p:cNvSpPr>
          <p:nvPr>
            <p:ph type="body" sz="half" idx="2"/>
          </p:nvPr>
        </p:nvSpPr>
        <p:spPr>
          <a:xfrm>
            <a:off x="549410" y="3019679"/>
            <a:ext cx="7057890" cy="2348063"/>
          </a:xfrm>
          <a:prstGeom prst="rect">
            <a:avLst/>
          </a:prstGeom>
        </p:spPr>
        <p:txBody>
          <a:bodyPr/>
          <a:lstStyle>
            <a:lvl1pPr marL="285750" indent="-285750">
              <a:buFont typeface="Arial" panose="020B0604020202020204" pitchFamily="34" charset="0"/>
              <a:buChar char="•"/>
              <a:defRPr sz="1800" b="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1">
            <a:extLst>
              <a:ext uri="{FF2B5EF4-FFF2-40B4-BE49-F238E27FC236}">
                <a16:creationId xmlns:a16="http://schemas.microsoft.com/office/drawing/2014/main" id="{CF7BDD01-4E60-474F-9B01-D51866CD79A7}"/>
              </a:ext>
            </a:extLst>
          </p:cNvPr>
          <p:cNvSpPr>
            <a:spLocks noGrp="1"/>
          </p:cNvSpPr>
          <p:nvPr>
            <p:ph type="title"/>
          </p:nvPr>
        </p:nvSpPr>
        <p:spPr>
          <a:xfrm>
            <a:off x="514296" y="1711439"/>
            <a:ext cx="7093004" cy="523462"/>
          </a:xfrm>
        </p:spPr>
        <p:txBody>
          <a:bodyPr/>
          <a:lstStyle>
            <a:lvl1pPr>
              <a:defRPr>
                <a:solidFill>
                  <a:schemeClr val="accent2"/>
                </a:solidFill>
              </a:defRPr>
            </a:lvl1pPr>
          </a:lstStyle>
          <a:p>
            <a:r>
              <a:rPr lang="en-GB"/>
              <a:t>Click to edit Master title style</a:t>
            </a:r>
          </a:p>
        </p:txBody>
      </p:sp>
      <p:sp>
        <p:nvSpPr>
          <p:cNvPr id="11" name="Text Placeholder 3">
            <a:extLst>
              <a:ext uri="{FF2B5EF4-FFF2-40B4-BE49-F238E27FC236}">
                <a16:creationId xmlns:a16="http://schemas.microsoft.com/office/drawing/2014/main" id="{0E5F0A54-3BC1-A747-8F1F-FF79084B66FE}"/>
              </a:ext>
            </a:extLst>
          </p:cNvPr>
          <p:cNvSpPr>
            <a:spLocks noGrp="1"/>
          </p:cNvSpPr>
          <p:nvPr>
            <p:ph type="body" sz="half" idx="10"/>
          </p:nvPr>
        </p:nvSpPr>
        <p:spPr>
          <a:xfrm>
            <a:off x="549410" y="2471801"/>
            <a:ext cx="7057890" cy="365991"/>
          </a:xfrm>
          <a:prstGeom prst="rect">
            <a:avLst/>
          </a:prstGeom>
        </p:spPr>
        <p:txBody>
          <a:bodyPr/>
          <a:lstStyle>
            <a:lvl1pPr marL="0" indent="0">
              <a:buNone/>
              <a:defRPr sz="24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323944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FC724DA-50A2-5247-B748-937A46DBB483}"/>
              </a:ext>
            </a:extLst>
          </p:cNvPr>
          <p:cNvSpPr>
            <a:spLocks noGrp="1"/>
          </p:cNvSpPr>
          <p:nvPr>
            <p:ph type="pic" idx="1"/>
          </p:nvPr>
        </p:nvSpPr>
        <p:spPr>
          <a:xfrm>
            <a:off x="25146" y="0"/>
            <a:ext cx="7008812" cy="6857999"/>
          </a:xfrm>
          <a:prstGeom prst="rect">
            <a:avLst/>
          </a:prstGeom>
          <a:solidFill>
            <a:srgbClr val="D9D9D9"/>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F5B7AA-3517-204C-A0F6-54DFFB245FBE}"/>
              </a:ext>
            </a:extLst>
          </p:cNvPr>
          <p:cNvSpPr>
            <a:spLocks noGrp="1"/>
          </p:cNvSpPr>
          <p:nvPr>
            <p:ph type="body" sz="half" idx="2"/>
          </p:nvPr>
        </p:nvSpPr>
        <p:spPr>
          <a:xfrm>
            <a:off x="7394710" y="2463501"/>
            <a:ext cx="4315997" cy="3829723"/>
          </a:xfrm>
          <a:prstGeom prst="rect">
            <a:avLst/>
          </a:prstGeom>
        </p:spPr>
        <p:txBody>
          <a:bodyPr/>
          <a:lstStyle>
            <a:lvl1pPr marL="0" indent="0">
              <a:buNone/>
              <a:defRPr sz="18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Title 1">
            <a:extLst>
              <a:ext uri="{FF2B5EF4-FFF2-40B4-BE49-F238E27FC236}">
                <a16:creationId xmlns:a16="http://schemas.microsoft.com/office/drawing/2014/main" id="{CF7BDD01-4E60-474F-9B01-D51866CD79A7}"/>
              </a:ext>
            </a:extLst>
          </p:cNvPr>
          <p:cNvSpPr>
            <a:spLocks noGrp="1"/>
          </p:cNvSpPr>
          <p:nvPr>
            <p:ph type="title"/>
          </p:nvPr>
        </p:nvSpPr>
        <p:spPr>
          <a:xfrm>
            <a:off x="7359596" y="1548467"/>
            <a:ext cx="4619716" cy="523462"/>
          </a:xfrm>
        </p:spPr>
        <p:txBody>
          <a:bodyPr/>
          <a:lstStyle>
            <a:lvl1pPr>
              <a:defRPr>
                <a:solidFill>
                  <a:schemeClr val="accent2"/>
                </a:solidFill>
              </a:defRPr>
            </a:lvl1pPr>
          </a:lstStyle>
          <a:p>
            <a:r>
              <a:rPr lang="en-GB"/>
              <a:t>Click to edit Master title style</a:t>
            </a:r>
          </a:p>
        </p:txBody>
      </p:sp>
      <p:pic>
        <p:nvPicPr>
          <p:cNvPr id="6" name="Graphic 5">
            <a:extLst>
              <a:ext uri="{FF2B5EF4-FFF2-40B4-BE49-F238E27FC236}">
                <a16:creationId xmlns:a16="http://schemas.microsoft.com/office/drawing/2014/main" id="{65510E5D-B2C8-9F42-BB66-F7319187514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Tree>
    <p:extLst>
      <p:ext uri="{BB962C8B-B14F-4D97-AF65-F5344CB8AC3E}">
        <p14:creationId xmlns:p14="http://schemas.microsoft.com/office/powerpoint/2010/main" val="1527093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0"/>
            <a:ext cx="12192000" cy="1196752"/>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a:t>Click to edit title</a:t>
            </a:r>
            <a:endParaRPr lang="en-GB"/>
          </a:p>
        </p:txBody>
      </p:sp>
      <p:grpSp>
        <p:nvGrpSpPr>
          <p:cNvPr id="12" name="Group 11">
            <a:extLst>
              <a:ext uri="{FF2B5EF4-FFF2-40B4-BE49-F238E27FC236}">
                <a16:creationId xmlns:a16="http://schemas.microsoft.com/office/drawing/2014/main" id="{A26E6A43-DE5A-4EE7-8C8A-AF0266A218CE}"/>
              </a:ext>
            </a:extLst>
          </p:cNvPr>
          <p:cNvGrpSpPr/>
          <p:nvPr userDrawn="1"/>
        </p:nvGrpSpPr>
        <p:grpSpPr>
          <a:xfrm>
            <a:off x="-13460" y="6077758"/>
            <a:ext cx="12212805" cy="8347"/>
            <a:chOff x="13836" y="6077758"/>
            <a:chExt cx="12212805" cy="8347"/>
          </a:xfrm>
        </p:grpSpPr>
        <p:cxnSp>
          <p:nvCxnSpPr>
            <p:cNvPr id="13" name="Straight Connector 12">
              <a:extLst>
                <a:ext uri="{FF2B5EF4-FFF2-40B4-BE49-F238E27FC236}">
                  <a16:creationId xmlns:a16="http://schemas.microsoft.com/office/drawing/2014/main" id="{D9927A06-AD05-4709-9824-32FD16333EDA}"/>
                </a:ext>
              </a:extLst>
            </p:cNvPr>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72CC63E-F138-4D2D-92B2-44BC9B7E07B4}"/>
                </a:ext>
              </a:extLst>
            </p:cNvPr>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8D49C7-3131-45B2-B057-4E3B73FB780D}"/>
                </a:ext>
              </a:extLst>
            </p:cNvPr>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172DA60-6725-4A49-8E8E-855DE0D29C38}"/>
                </a:ext>
              </a:extLst>
            </p:cNvPr>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grpSp>
      <p:pic>
        <p:nvPicPr>
          <p:cNvPr id="17" name="Picture 16" descr="Text&#10;&#10;Description automatically generated">
            <a:extLst>
              <a:ext uri="{FF2B5EF4-FFF2-40B4-BE49-F238E27FC236}">
                <a16:creationId xmlns:a16="http://schemas.microsoft.com/office/drawing/2014/main" id="{971A4D24-BB2D-4286-A245-23F9305089F5}"/>
              </a:ext>
            </a:extLst>
          </p:cNvPr>
          <p:cNvPicPr/>
          <p:nvPr userDrawn="1"/>
        </p:nvPicPr>
        <p:blipFill>
          <a:blip r:embed="rId2">
            <a:extLst>
              <a:ext uri="{28A0092B-C50C-407E-A947-70E740481C1C}">
                <a14:useLocalDpi xmlns:a14="http://schemas.microsoft.com/office/drawing/2010/main"/>
              </a:ext>
            </a:extLst>
          </a:blip>
          <a:stretch>
            <a:fillRect/>
          </a:stretch>
        </p:blipFill>
        <p:spPr>
          <a:xfrm>
            <a:off x="235767" y="6241772"/>
            <a:ext cx="1584176" cy="489028"/>
          </a:xfrm>
          <a:prstGeom prst="rect">
            <a:avLst/>
          </a:prstGeom>
        </p:spPr>
      </p:pic>
    </p:spTree>
    <p:extLst>
      <p:ext uri="{BB962C8B-B14F-4D97-AF65-F5344CB8AC3E}">
        <p14:creationId xmlns:p14="http://schemas.microsoft.com/office/powerpoint/2010/main" val="1411893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Large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F7BDD01-4E60-474F-9B01-D51866CD79A7}"/>
              </a:ext>
            </a:extLst>
          </p:cNvPr>
          <p:cNvSpPr>
            <a:spLocks noGrp="1"/>
          </p:cNvSpPr>
          <p:nvPr>
            <p:ph type="title"/>
          </p:nvPr>
        </p:nvSpPr>
        <p:spPr>
          <a:xfrm>
            <a:off x="420914" y="980955"/>
            <a:ext cx="8993711" cy="523462"/>
          </a:xfrm>
        </p:spPr>
        <p:txBody>
          <a:bodyPr/>
          <a:lstStyle>
            <a:lvl1pPr>
              <a:defRPr>
                <a:solidFill>
                  <a:schemeClr val="accent2"/>
                </a:solidFill>
              </a:defRPr>
            </a:lvl1pPr>
          </a:lstStyle>
          <a:p>
            <a:r>
              <a:rPr lang="en-GB"/>
              <a:t>Click to edit Master title style</a:t>
            </a:r>
          </a:p>
        </p:txBody>
      </p:sp>
      <p:sp>
        <p:nvSpPr>
          <p:cNvPr id="9" name="Picture Placeholder 2">
            <a:extLst>
              <a:ext uri="{FF2B5EF4-FFF2-40B4-BE49-F238E27FC236}">
                <a16:creationId xmlns:a16="http://schemas.microsoft.com/office/drawing/2014/main" id="{AFC724DA-50A2-5247-B748-937A46DBB483}"/>
              </a:ext>
            </a:extLst>
          </p:cNvPr>
          <p:cNvSpPr>
            <a:spLocks noGrp="1"/>
          </p:cNvSpPr>
          <p:nvPr>
            <p:ph type="pic" idx="1"/>
          </p:nvPr>
        </p:nvSpPr>
        <p:spPr>
          <a:xfrm>
            <a:off x="2777375" y="1784206"/>
            <a:ext cx="9414625" cy="4304109"/>
          </a:xfrm>
          <a:prstGeom prst="rect">
            <a:avLst/>
          </a:prstGeom>
          <a:solidFill>
            <a:srgbClr val="D9D9D9"/>
          </a:solidFill>
        </p:spPr>
        <p:txBody>
          <a:bodyPr anchor="ctr"/>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Tree>
    <p:extLst>
      <p:ext uri="{BB962C8B-B14F-4D97-AF65-F5344CB8AC3E}">
        <p14:creationId xmlns:p14="http://schemas.microsoft.com/office/powerpoint/2010/main" val="15412943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E5E6B58-EB38-4103-AAB4-1D90637C7C11}"/>
              </a:ext>
            </a:extLst>
          </p:cNvPr>
          <p:cNvSpPr/>
          <p:nvPr/>
        </p:nvSpPr>
        <p:spPr>
          <a:xfrm>
            <a:off x="0" y="0"/>
            <a:ext cx="12192000" cy="976555"/>
          </a:xfrm>
          <a:prstGeom prst="rect">
            <a:avLst/>
          </a:prstGeom>
          <a:solidFill>
            <a:srgbClr val="853E9A"/>
          </a:solidFill>
          <a:ln>
            <a:solidFill>
              <a:srgbClr val="853E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p:nvPr>
        </p:nvSpPr>
        <p:spPr>
          <a:xfrm>
            <a:off x="355990" y="599387"/>
            <a:ext cx="10515600" cy="277682"/>
          </a:xfrm>
          <a:prstGeom prst="rect">
            <a:avLst/>
          </a:prstGeom>
        </p:spPr>
        <p:txBody>
          <a:bodyPr anchor="b">
            <a:noAutofit/>
          </a:bodyPr>
          <a:lstStyle>
            <a:lvl1pPr>
              <a:defRPr sz="4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22" name="Slide Number Placeholder 21"/>
          <p:cNvSpPr>
            <a:spLocks noGrp="1"/>
          </p:cNvSpPr>
          <p:nvPr>
            <p:ph type="sldNum" sz="quarter" idx="16"/>
          </p:nvPr>
        </p:nvSpPr>
        <p:spPr/>
        <p:txBody>
          <a:bodyPr/>
          <a:lstStyle/>
          <a:p>
            <a:endParaRPr lang="en-US"/>
          </a:p>
        </p:txBody>
      </p:sp>
      <p:sp>
        <p:nvSpPr>
          <p:cNvPr id="24" name="Rectangle 23"/>
          <p:cNvSpPr/>
          <p:nvPr/>
        </p:nvSpPr>
        <p:spPr>
          <a:xfrm>
            <a:off x="7105824" y="6281025"/>
            <a:ext cx="1941977" cy="365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chemeClr val="bg1"/>
                </a:solidFill>
              </a:ln>
              <a:solidFill>
                <a:schemeClr val="bg1"/>
              </a:solidFill>
            </a:endParaRPr>
          </a:p>
        </p:txBody>
      </p:sp>
      <p:cxnSp>
        <p:nvCxnSpPr>
          <p:cNvPr id="12" name="Straight Connector 11">
            <a:extLst>
              <a:ext uri="{FF2B5EF4-FFF2-40B4-BE49-F238E27FC236}">
                <a16:creationId xmlns:a16="http://schemas.microsoft.com/office/drawing/2014/main" id="{15DBE4F9-D3C7-4947-9EC8-098D02B9D9FA}"/>
              </a:ext>
            </a:extLst>
          </p:cNvPr>
          <p:cNvCxnSpPr/>
          <p:nvPr/>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CD25F50-77A0-4ED5-A7F2-BECB23EBA7EC}"/>
              </a:ext>
            </a:extLst>
          </p:cNvPr>
          <p:cNvCxnSpPr/>
          <p:nvPr/>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3DAFE28-8B2A-4E49-A70E-B7DF43936ADD}"/>
              </a:ext>
            </a:extLst>
          </p:cNvPr>
          <p:cNvCxnSpPr/>
          <p:nvPr/>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2DA520-A058-4648-B2F3-B2FC1CCB70CC}"/>
              </a:ext>
            </a:extLst>
          </p:cNvPr>
          <p:cNvCxnSpPr/>
          <p:nvPr/>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9B33162B-D4D6-41B9-A106-76F2A30F4D34}"/>
              </a:ext>
            </a:extLst>
          </p:cNvPr>
          <p:cNvSpPr>
            <a:spLocks noGrp="1"/>
          </p:cNvSpPr>
          <p:nvPr>
            <p:ph idx="1"/>
          </p:nvPr>
        </p:nvSpPr>
        <p:spPr>
          <a:xfrm>
            <a:off x="397989" y="1252947"/>
            <a:ext cx="11386643" cy="4624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6645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a:t>Click to edit title</a:t>
            </a:r>
            <a:endParaRPr lang="en-GB"/>
          </a:p>
        </p:txBody>
      </p:sp>
    </p:spTree>
    <p:extLst>
      <p:ext uri="{BB962C8B-B14F-4D97-AF65-F5344CB8AC3E}">
        <p14:creationId xmlns:p14="http://schemas.microsoft.com/office/powerpoint/2010/main" val="15993709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FBCAF-A3B7-44A4-BE77-BFDFC0D2D3F3}"/>
              </a:ext>
            </a:extLst>
          </p:cNvPr>
          <p:cNvSpPr>
            <a:spLocks noGrp="1"/>
          </p:cNvSpPr>
          <p:nvPr>
            <p:ph type="ctrTitle"/>
          </p:nvPr>
        </p:nvSpPr>
        <p:spPr>
          <a:xfrm>
            <a:off x="490331" y="1751070"/>
            <a:ext cx="9144000" cy="2387600"/>
          </a:xfrm>
        </p:spPr>
        <p:txBody>
          <a:bodyPr anchor="b"/>
          <a:lstStyle>
            <a:lvl1pPr algn="l">
              <a:defRPr sz="5999"/>
            </a:lvl1pPr>
          </a:lstStyle>
          <a:p>
            <a:r>
              <a:rPr lang="en-US"/>
              <a:t>Click to edit Master title style</a:t>
            </a:r>
            <a:endParaRPr lang="en-GB"/>
          </a:p>
        </p:txBody>
      </p:sp>
      <p:sp>
        <p:nvSpPr>
          <p:cNvPr id="3" name="Subtitle 2">
            <a:extLst>
              <a:ext uri="{FF2B5EF4-FFF2-40B4-BE49-F238E27FC236}">
                <a16:creationId xmlns:a16="http://schemas.microsoft.com/office/drawing/2014/main" id="{FBA58C32-0844-419D-82D3-5C7682396E6A}"/>
              </a:ext>
            </a:extLst>
          </p:cNvPr>
          <p:cNvSpPr>
            <a:spLocks noGrp="1"/>
          </p:cNvSpPr>
          <p:nvPr>
            <p:ph type="subTitle" idx="1"/>
          </p:nvPr>
        </p:nvSpPr>
        <p:spPr>
          <a:xfrm>
            <a:off x="490331" y="4230745"/>
            <a:ext cx="9144000" cy="1030368"/>
          </a:xfrm>
        </p:spPr>
        <p:txBody>
          <a:bodyPr>
            <a:normAutofit/>
          </a:bodyPr>
          <a:lstStyle>
            <a:lvl1pPr marL="0" indent="0" algn="l">
              <a:buNone/>
              <a:defRPr sz="3199">
                <a:solidFill>
                  <a:schemeClr val="accent2"/>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ADD41BC5-9147-48A9-864A-E797F3F9B86E}"/>
              </a:ext>
            </a:extLst>
          </p:cNvPr>
          <p:cNvPicPr>
            <a:picLocks noChangeAspect="1"/>
          </p:cNvPicPr>
          <p:nvPr userDrawn="1"/>
        </p:nvPicPr>
        <p:blipFill>
          <a:blip r:embed="rId2"/>
          <a:stretch>
            <a:fillRect/>
          </a:stretch>
        </p:blipFill>
        <p:spPr>
          <a:xfrm>
            <a:off x="7629882" y="223487"/>
            <a:ext cx="4678145" cy="1373401"/>
          </a:xfrm>
          <a:prstGeom prst="rect">
            <a:avLst/>
          </a:prstGeom>
        </p:spPr>
      </p:pic>
      <p:pic>
        <p:nvPicPr>
          <p:cNvPr id="8" name="Picture 7">
            <a:extLst>
              <a:ext uri="{FF2B5EF4-FFF2-40B4-BE49-F238E27FC236}">
                <a16:creationId xmlns:a16="http://schemas.microsoft.com/office/drawing/2014/main" id="{EF23ABAD-8CBC-4EC0-BE59-A24E9E316FDD}"/>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0977013" y="6356780"/>
            <a:ext cx="1054289" cy="261610"/>
          </a:xfrm>
          <a:prstGeom prst="rect">
            <a:avLst/>
          </a:prstGeom>
        </p:spPr>
      </p:pic>
      <p:sp>
        <p:nvSpPr>
          <p:cNvPr id="12" name="Rectangle 11">
            <a:extLst>
              <a:ext uri="{FF2B5EF4-FFF2-40B4-BE49-F238E27FC236}">
                <a16:creationId xmlns:a16="http://schemas.microsoft.com/office/drawing/2014/main" id="{0BCAFFA4-C654-4842-8343-F516E2650CC3}"/>
              </a:ext>
            </a:extLst>
          </p:cNvPr>
          <p:cNvSpPr/>
          <p:nvPr userDrawn="1"/>
        </p:nvSpPr>
        <p:spPr>
          <a:xfrm>
            <a:off x="1" y="6028685"/>
            <a:ext cx="6372000" cy="13357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8" y="356995"/>
                  <a:pt x="11582840" y="383076"/>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5" name="Rectangle 11">
            <a:extLst>
              <a:ext uri="{FF2B5EF4-FFF2-40B4-BE49-F238E27FC236}">
                <a16:creationId xmlns:a16="http://schemas.microsoft.com/office/drawing/2014/main" id="{EE97C885-F1B0-4124-BEC0-C7DBA5C0824F}"/>
              </a:ext>
            </a:extLst>
          </p:cNvPr>
          <p:cNvSpPr/>
          <p:nvPr userDrawn="1"/>
        </p:nvSpPr>
        <p:spPr>
          <a:xfrm flipH="1" flipV="1">
            <a:off x="6180045" y="6028685"/>
            <a:ext cx="6011955" cy="143443"/>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8" y="356995"/>
                  <a:pt x="11582840" y="383076"/>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3" name="Picture 12">
            <a:extLst>
              <a:ext uri="{FF2B5EF4-FFF2-40B4-BE49-F238E27FC236}">
                <a16:creationId xmlns:a16="http://schemas.microsoft.com/office/drawing/2014/main" id="{6761BAA3-23C9-4BAE-80B5-170EFFEDE44B}"/>
              </a:ext>
            </a:extLst>
          </p:cNvPr>
          <p:cNvPicPr>
            <a:picLocks noChangeAspect="1"/>
          </p:cNvPicPr>
          <p:nvPr userDrawn="1"/>
        </p:nvPicPr>
        <p:blipFill>
          <a:blip r:embed="rId4"/>
          <a:stretch>
            <a:fillRect/>
          </a:stretch>
        </p:blipFill>
        <p:spPr>
          <a:xfrm>
            <a:off x="9955124" y="6357284"/>
            <a:ext cx="1079086" cy="432854"/>
          </a:xfrm>
          <a:prstGeom prst="rect">
            <a:avLst/>
          </a:prstGeom>
        </p:spPr>
      </p:pic>
    </p:spTree>
    <p:extLst>
      <p:ext uri="{BB962C8B-B14F-4D97-AF65-F5344CB8AC3E}">
        <p14:creationId xmlns:p14="http://schemas.microsoft.com/office/powerpoint/2010/main" val="536610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1B6583-8AC2-491F-B3CA-1A8D05664A51}"/>
              </a:ext>
            </a:extLst>
          </p:cNvPr>
          <p:cNvSpPr/>
          <p:nvPr userDrawn="1"/>
        </p:nvSpPr>
        <p:spPr>
          <a:xfrm>
            <a:off x="1" y="6028684"/>
            <a:ext cx="12192000" cy="8293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217"/>
            <a:endParaRPr lang="en-GB" sz="1800">
              <a:solidFill>
                <a:srgbClr val="231F20"/>
              </a:solidFill>
            </a:endParaRPr>
          </a:p>
        </p:txBody>
      </p:sp>
      <p:sp>
        <p:nvSpPr>
          <p:cNvPr id="2" name="Title 1">
            <a:extLst>
              <a:ext uri="{FF2B5EF4-FFF2-40B4-BE49-F238E27FC236}">
                <a16:creationId xmlns:a16="http://schemas.microsoft.com/office/drawing/2014/main" id="{F8BFBCAF-A3B7-44A4-BE77-BFDFC0D2D3F3}"/>
              </a:ext>
            </a:extLst>
          </p:cNvPr>
          <p:cNvSpPr>
            <a:spLocks noGrp="1"/>
          </p:cNvSpPr>
          <p:nvPr>
            <p:ph type="ctrTitle"/>
          </p:nvPr>
        </p:nvSpPr>
        <p:spPr>
          <a:xfrm>
            <a:off x="490331" y="1751070"/>
            <a:ext cx="9144000" cy="2387600"/>
          </a:xfrm>
        </p:spPr>
        <p:txBody>
          <a:bodyPr anchor="b"/>
          <a:lstStyle>
            <a:lvl1pPr algn="l">
              <a:defRPr sz="5999">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FBA58C32-0844-419D-82D3-5C7682396E6A}"/>
              </a:ext>
            </a:extLst>
          </p:cNvPr>
          <p:cNvSpPr>
            <a:spLocks noGrp="1"/>
          </p:cNvSpPr>
          <p:nvPr>
            <p:ph type="subTitle" idx="1"/>
          </p:nvPr>
        </p:nvSpPr>
        <p:spPr>
          <a:xfrm>
            <a:off x="490331" y="4230745"/>
            <a:ext cx="9144000" cy="1030368"/>
          </a:xfrm>
        </p:spPr>
        <p:txBody>
          <a:bodyPr>
            <a:normAutofit/>
          </a:bodyPr>
          <a:lstStyle>
            <a:lvl1pPr marL="0" indent="0" algn="l">
              <a:buNone/>
              <a:defRPr sz="3199">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endParaRPr lang="en-GB"/>
          </a:p>
        </p:txBody>
      </p:sp>
      <p:sp>
        <p:nvSpPr>
          <p:cNvPr id="12" name="Rectangle 11">
            <a:extLst>
              <a:ext uri="{FF2B5EF4-FFF2-40B4-BE49-F238E27FC236}">
                <a16:creationId xmlns:a16="http://schemas.microsoft.com/office/drawing/2014/main" id="{0BCAFFA4-C654-4842-8343-F516E2650CC3}"/>
              </a:ext>
            </a:extLst>
          </p:cNvPr>
          <p:cNvSpPr/>
          <p:nvPr userDrawn="1"/>
        </p:nvSpPr>
        <p:spPr>
          <a:xfrm>
            <a:off x="1" y="6012642"/>
            <a:ext cx="6372000" cy="149621"/>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8" y="356995"/>
                  <a:pt x="11582840" y="383076"/>
                </a:cubicBezTo>
                <a:lnTo>
                  <a:pt x="0" y="39706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5" name="Rectangle 11">
            <a:extLst>
              <a:ext uri="{FF2B5EF4-FFF2-40B4-BE49-F238E27FC236}">
                <a16:creationId xmlns:a16="http://schemas.microsoft.com/office/drawing/2014/main" id="{EE97C885-F1B0-4124-BEC0-C7DBA5C0824F}"/>
              </a:ext>
            </a:extLst>
          </p:cNvPr>
          <p:cNvSpPr/>
          <p:nvPr userDrawn="1"/>
        </p:nvSpPr>
        <p:spPr>
          <a:xfrm flipH="1" flipV="1">
            <a:off x="6180044" y="6012641"/>
            <a:ext cx="6011955" cy="149620"/>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8" y="356995"/>
                  <a:pt x="11582840" y="383076"/>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9" name="Picture 8">
            <a:extLst>
              <a:ext uri="{FF2B5EF4-FFF2-40B4-BE49-F238E27FC236}">
                <a16:creationId xmlns:a16="http://schemas.microsoft.com/office/drawing/2014/main" id="{52AC1107-530E-480B-A5B0-B3F56C6E8373}"/>
              </a:ext>
            </a:extLst>
          </p:cNvPr>
          <p:cNvPicPr>
            <a:picLocks noChangeAspect="1"/>
          </p:cNvPicPr>
          <p:nvPr userDrawn="1"/>
        </p:nvPicPr>
        <p:blipFill>
          <a:blip r:embed="rId2"/>
          <a:stretch>
            <a:fillRect/>
          </a:stretch>
        </p:blipFill>
        <p:spPr>
          <a:xfrm>
            <a:off x="7956885" y="205401"/>
            <a:ext cx="4351143" cy="1260292"/>
          </a:xfrm>
          <a:prstGeom prst="rect">
            <a:avLst/>
          </a:prstGeom>
        </p:spPr>
      </p:pic>
      <p:pic>
        <p:nvPicPr>
          <p:cNvPr id="16" name="Picture 15">
            <a:extLst>
              <a:ext uri="{FF2B5EF4-FFF2-40B4-BE49-F238E27FC236}">
                <a16:creationId xmlns:a16="http://schemas.microsoft.com/office/drawing/2014/main" id="{7161298A-EDC4-40F8-98E8-7A2D9FD24A7C}"/>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0977013" y="6356780"/>
            <a:ext cx="1054289" cy="261610"/>
          </a:xfrm>
          <a:prstGeom prst="rect">
            <a:avLst/>
          </a:prstGeom>
        </p:spPr>
      </p:pic>
      <p:sp>
        <p:nvSpPr>
          <p:cNvPr id="4" name="TextBox 3">
            <a:extLst>
              <a:ext uri="{FF2B5EF4-FFF2-40B4-BE49-F238E27FC236}">
                <a16:creationId xmlns:a16="http://schemas.microsoft.com/office/drawing/2014/main" id="{04801668-EBC3-4C1F-87A7-4C788C31751E}"/>
              </a:ext>
            </a:extLst>
          </p:cNvPr>
          <p:cNvSpPr txBox="1"/>
          <p:nvPr userDrawn="1"/>
        </p:nvSpPr>
        <p:spPr>
          <a:xfrm>
            <a:off x="8157411" y="6485021"/>
            <a:ext cx="1937084" cy="369332"/>
          </a:xfrm>
          <a:prstGeom prst="rect">
            <a:avLst/>
          </a:prstGeom>
          <a:noFill/>
        </p:spPr>
        <p:txBody>
          <a:bodyPr wrap="square" rtlCol="0">
            <a:spAutoFit/>
          </a:bodyPr>
          <a:lstStyle/>
          <a:p>
            <a:pPr defTabSz="914217"/>
            <a:endParaRPr lang="en-GB" sz="1800">
              <a:solidFill>
                <a:srgbClr val="231F20"/>
              </a:solidFill>
            </a:endParaRPr>
          </a:p>
        </p:txBody>
      </p:sp>
      <p:pic>
        <p:nvPicPr>
          <p:cNvPr id="6" name="Picture 5">
            <a:extLst>
              <a:ext uri="{FF2B5EF4-FFF2-40B4-BE49-F238E27FC236}">
                <a16:creationId xmlns:a16="http://schemas.microsoft.com/office/drawing/2014/main" id="{2D1634FD-30DF-437E-8185-84E9AE9086ED}"/>
              </a:ext>
            </a:extLst>
          </p:cNvPr>
          <p:cNvPicPr>
            <a:picLocks noChangeAspect="1"/>
          </p:cNvPicPr>
          <p:nvPr userDrawn="1"/>
        </p:nvPicPr>
        <p:blipFill>
          <a:blip r:embed="rId4"/>
          <a:stretch>
            <a:fillRect/>
          </a:stretch>
        </p:blipFill>
        <p:spPr>
          <a:xfrm>
            <a:off x="9955124" y="6357284"/>
            <a:ext cx="1079086" cy="432854"/>
          </a:xfrm>
          <a:prstGeom prst="rect">
            <a:avLst/>
          </a:prstGeom>
        </p:spPr>
      </p:pic>
    </p:spTree>
    <p:extLst>
      <p:ext uri="{BB962C8B-B14F-4D97-AF65-F5344CB8AC3E}">
        <p14:creationId xmlns:p14="http://schemas.microsoft.com/office/powerpoint/2010/main" val="931020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1B6583-8AC2-491F-B3CA-1A8D05664A51}"/>
              </a:ext>
            </a:extLst>
          </p:cNvPr>
          <p:cNvSpPr/>
          <p:nvPr userDrawn="1"/>
        </p:nvSpPr>
        <p:spPr>
          <a:xfrm>
            <a:off x="1" y="6028684"/>
            <a:ext cx="12192000" cy="8293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914217"/>
            <a:endParaRPr lang="en-GB" sz="1800">
              <a:solidFill>
                <a:srgbClr val="231F20"/>
              </a:solidFill>
            </a:endParaRPr>
          </a:p>
        </p:txBody>
      </p:sp>
      <p:sp>
        <p:nvSpPr>
          <p:cNvPr id="3" name="Subtitle 2">
            <a:extLst>
              <a:ext uri="{FF2B5EF4-FFF2-40B4-BE49-F238E27FC236}">
                <a16:creationId xmlns:a16="http://schemas.microsoft.com/office/drawing/2014/main" id="{FBA58C32-0844-419D-82D3-5C7682396E6A}"/>
              </a:ext>
            </a:extLst>
          </p:cNvPr>
          <p:cNvSpPr>
            <a:spLocks noGrp="1"/>
          </p:cNvSpPr>
          <p:nvPr>
            <p:ph type="subTitle" idx="1"/>
          </p:nvPr>
        </p:nvSpPr>
        <p:spPr>
          <a:xfrm>
            <a:off x="490330" y="3170769"/>
            <a:ext cx="9144000" cy="1030368"/>
          </a:xfrm>
        </p:spPr>
        <p:txBody>
          <a:bodyPr>
            <a:normAutofit/>
          </a:bodyPr>
          <a:lstStyle>
            <a:lvl1pPr marL="0" indent="0" algn="l">
              <a:buNone/>
              <a:defRPr sz="2799">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endParaRPr lang="en-GB"/>
          </a:p>
        </p:txBody>
      </p:sp>
      <p:sp>
        <p:nvSpPr>
          <p:cNvPr id="12" name="Rectangle 11">
            <a:extLst>
              <a:ext uri="{FF2B5EF4-FFF2-40B4-BE49-F238E27FC236}">
                <a16:creationId xmlns:a16="http://schemas.microsoft.com/office/drawing/2014/main" id="{0BCAFFA4-C654-4842-8343-F516E2650CC3}"/>
              </a:ext>
            </a:extLst>
          </p:cNvPr>
          <p:cNvSpPr/>
          <p:nvPr userDrawn="1"/>
        </p:nvSpPr>
        <p:spPr>
          <a:xfrm>
            <a:off x="1" y="6012642"/>
            <a:ext cx="6372000" cy="149621"/>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8" y="356995"/>
                  <a:pt x="11582840" y="383076"/>
                </a:cubicBezTo>
                <a:lnTo>
                  <a:pt x="0" y="397065"/>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5" name="Rectangle 11">
            <a:extLst>
              <a:ext uri="{FF2B5EF4-FFF2-40B4-BE49-F238E27FC236}">
                <a16:creationId xmlns:a16="http://schemas.microsoft.com/office/drawing/2014/main" id="{EE97C885-F1B0-4124-BEC0-C7DBA5C0824F}"/>
              </a:ext>
            </a:extLst>
          </p:cNvPr>
          <p:cNvSpPr/>
          <p:nvPr userDrawn="1"/>
        </p:nvSpPr>
        <p:spPr>
          <a:xfrm flipH="1" flipV="1">
            <a:off x="6180044" y="6012641"/>
            <a:ext cx="6011955" cy="149620"/>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8" y="356995"/>
                  <a:pt x="11582840" y="383076"/>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9" name="Picture 8">
            <a:extLst>
              <a:ext uri="{FF2B5EF4-FFF2-40B4-BE49-F238E27FC236}">
                <a16:creationId xmlns:a16="http://schemas.microsoft.com/office/drawing/2014/main" id="{52AC1107-530E-480B-A5B0-B3F56C6E8373}"/>
              </a:ext>
            </a:extLst>
          </p:cNvPr>
          <p:cNvPicPr>
            <a:picLocks noChangeAspect="1"/>
          </p:cNvPicPr>
          <p:nvPr userDrawn="1"/>
        </p:nvPicPr>
        <p:blipFill>
          <a:blip r:embed="rId2"/>
          <a:stretch>
            <a:fillRect/>
          </a:stretch>
        </p:blipFill>
        <p:spPr>
          <a:xfrm>
            <a:off x="7956885" y="205401"/>
            <a:ext cx="4351143" cy="1260292"/>
          </a:xfrm>
          <a:prstGeom prst="rect">
            <a:avLst/>
          </a:prstGeom>
        </p:spPr>
      </p:pic>
      <p:sp>
        <p:nvSpPr>
          <p:cNvPr id="11" name="TextBox 10">
            <a:extLst>
              <a:ext uri="{FF2B5EF4-FFF2-40B4-BE49-F238E27FC236}">
                <a16:creationId xmlns:a16="http://schemas.microsoft.com/office/drawing/2014/main" id="{1FF48A16-946C-4A8E-8AD3-049E4E3D4F6D}"/>
              </a:ext>
            </a:extLst>
          </p:cNvPr>
          <p:cNvSpPr txBox="1"/>
          <p:nvPr userDrawn="1"/>
        </p:nvSpPr>
        <p:spPr>
          <a:xfrm>
            <a:off x="490331" y="2698965"/>
            <a:ext cx="7466553" cy="876185"/>
          </a:xfrm>
          <a:prstGeom prst="rect">
            <a:avLst/>
          </a:prstGeom>
        </p:spPr>
        <p:txBody>
          <a:bodyPr vert="horz" lIns="91419" tIns="45709" rIns="91419" bIns="45709" rtlCol="0" anchor="t">
            <a:noAutofit/>
          </a:bodyPr>
          <a:lstStyle>
            <a:lvl1pPr>
              <a:lnSpc>
                <a:spcPct val="90000"/>
              </a:lnSpc>
              <a:spcBef>
                <a:spcPct val="0"/>
              </a:spcBef>
              <a:buNone/>
              <a:defRPr sz="6000" b="1">
                <a:solidFill>
                  <a:schemeClr val="bg1"/>
                </a:solidFill>
                <a:latin typeface="Frutiger"/>
                <a:ea typeface="+mj-ea"/>
                <a:cs typeface="+mj-cs"/>
              </a:defRPr>
            </a:lvl1pPr>
          </a:lstStyle>
          <a:p>
            <a:pPr defTabSz="914217"/>
            <a:r>
              <a:rPr lang="en-US" sz="2799" b="0">
                <a:solidFill>
                  <a:srgbClr val="FFFFFF"/>
                </a:solidFill>
              </a:rPr>
              <a:t>For more information please contact:</a:t>
            </a:r>
            <a:endParaRPr lang="en-GB" sz="2799" b="0">
              <a:solidFill>
                <a:srgbClr val="FFFFFF"/>
              </a:solidFill>
            </a:endParaRPr>
          </a:p>
        </p:txBody>
      </p:sp>
      <p:sp>
        <p:nvSpPr>
          <p:cNvPr id="13" name="TextBox 12">
            <a:extLst>
              <a:ext uri="{FF2B5EF4-FFF2-40B4-BE49-F238E27FC236}">
                <a16:creationId xmlns:a16="http://schemas.microsoft.com/office/drawing/2014/main" id="{26A57067-B6B3-4ADE-B370-52AD65E5EE7E}"/>
              </a:ext>
            </a:extLst>
          </p:cNvPr>
          <p:cNvSpPr txBox="1"/>
          <p:nvPr userDrawn="1"/>
        </p:nvSpPr>
        <p:spPr>
          <a:xfrm>
            <a:off x="490330" y="1842264"/>
            <a:ext cx="6156250" cy="876185"/>
          </a:xfrm>
          <a:prstGeom prst="rect">
            <a:avLst/>
          </a:prstGeom>
        </p:spPr>
        <p:txBody>
          <a:bodyPr vert="horz" lIns="91419" tIns="45709" rIns="91419" bIns="45709" rtlCol="0" anchor="t">
            <a:noAutofit/>
          </a:bodyPr>
          <a:lstStyle>
            <a:defPPr>
              <a:defRPr lang="en-US"/>
            </a:defPPr>
            <a:lvl1pPr lvl="0">
              <a:lnSpc>
                <a:spcPct val="90000"/>
              </a:lnSpc>
              <a:spcBef>
                <a:spcPct val="0"/>
              </a:spcBef>
              <a:buNone/>
              <a:defRPr sz="2800" b="0">
                <a:solidFill>
                  <a:schemeClr val="bg1"/>
                </a:solidFill>
                <a:latin typeface="Frutiger"/>
                <a:ea typeface="+mj-ea"/>
                <a:cs typeface="+mj-cs"/>
              </a:defRPr>
            </a:lvl1pPr>
          </a:lstStyle>
          <a:p>
            <a:pPr defTabSz="914217"/>
            <a:r>
              <a:rPr lang="en-US" sz="5999" b="1">
                <a:solidFill>
                  <a:srgbClr val="FFFFFF"/>
                </a:solidFill>
              </a:rPr>
              <a:t>Thank you! </a:t>
            </a:r>
            <a:endParaRPr lang="en-GB" sz="5999" b="1">
              <a:solidFill>
                <a:srgbClr val="FFFFFF"/>
              </a:solidFill>
            </a:endParaRPr>
          </a:p>
        </p:txBody>
      </p:sp>
      <p:pic>
        <p:nvPicPr>
          <p:cNvPr id="19" name="Picture 18">
            <a:extLst>
              <a:ext uri="{FF2B5EF4-FFF2-40B4-BE49-F238E27FC236}">
                <a16:creationId xmlns:a16="http://schemas.microsoft.com/office/drawing/2014/main" id="{096C044C-D330-4659-83D4-CF2442D843B2}"/>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0977013" y="6356780"/>
            <a:ext cx="1054289" cy="261610"/>
          </a:xfrm>
          <a:prstGeom prst="rect">
            <a:avLst/>
          </a:prstGeom>
        </p:spPr>
      </p:pic>
      <p:pic>
        <p:nvPicPr>
          <p:cNvPr id="14" name="Picture 13">
            <a:extLst>
              <a:ext uri="{FF2B5EF4-FFF2-40B4-BE49-F238E27FC236}">
                <a16:creationId xmlns:a16="http://schemas.microsoft.com/office/drawing/2014/main" id="{34BC6330-7678-4766-A964-8B3E3F289F44}"/>
              </a:ext>
            </a:extLst>
          </p:cNvPr>
          <p:cNvPicPr>
            <a:picLocks noChangeAspect="1"/>
          </p:cNvPicPr>
          <p:nvPr userDrawn="1"/>
        </p:nvPicPr>
        <p:blipFill>
          <a:blip r:embed="rId4"/>
          <a:stretch>
            <a:fillRect/>
          </a:stretch>
        </p:blipFill>
        <p:spPr>
          <a:xfrm>
            <a:off x="9955124" y="6357284"/>
            <a:ext cx="1079086" cy="432854"/>
          </a:xfrm>
          <a:prstGeom prst="rect">
            <a:avLst/>
          </a:prstGeom>
        </p:spPr>
      </p:pic>
    </p:spTree>
    <p:extLst>
      <p:ext uri="{BB962C8B-B14F-4D97-AF65-F5344CB8AC3E}">
        <p14:creationId xmlns:p14="http://schemas.microsoft.com/office/powerpoint/2010/main" val="195349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A17623-0BCE-4B31-BF14-C96505CB5101}"/>
              </a:ext>
            </a:extLst>
          </p:cNvPr>
          <p:cNvPicPr>
            <a:picLocks noChangeAspect="1"/>
          </p:cNvPicPr>
          <p:nvPr userDrawn="1"/>
        </p:nvPicPr>
        <p:blipFill>
          <a:blip r:embed="rId2"/>
          <a:stretch>
            <a:fillRect/>
          </a:stretch>
        </p:blipFill>
        <p:spPr>
          <a:xfrm>
            <a:off x="10738058" y="6594113"/>
            <a:ext cx="615742" cy="251023"/>
          </a:xfrm>
          <a:prstGeom prst="rect">
            <a:avLst/>
          </a:prstGeom>
        </p:spPr>
      </p:pic>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BB11039A-CBE3-44C9-8052-90613E4D53C6}"/>
              </a:ext>
            </a:extLst>
          </p:cNvPr>
          <p:cNvSpPr>
            <a:spLocks noGrp="1"/>
          </p:cNvSpPr>
          <p:nvPr>
            <p:ph type="body" sz="quarter" idx="12"/>
          </p:nvPr>
        </p:nvSpPr>
        <p:spPr>
          <a:xfrm>
            <a:off x="838201" y="1828801"/>
            <a:ext cx="10515600" cy="43752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87B68D37-0A94-4161-9D4F-901D65EC9255}"/>
              </a:ext>
            </a:extLst>
          </p:cNvPr>
          <p:cNvPicPr>
            <a:picLocks noChangeAspect="1"/>
          </p:cNvPicPr>
          <p:nvPr userDrawn="1"/>
        </p:nvPicPr>
        <p:blipFill>
          <a:blip r:embed="rId3"/>
          <a:stretch>
            <a:fillRect/>
          </a:stretch>
        </p:blipFill>
        <p:spPr>
          <a:xfrm>
            <a:off x="223762" y="6204030"/>
            <a:ext cx="1885168" cy="599883"/>
          </a:xfrm>
          <a:prstGeom prst="rect">
            <a:avLst/>
          </a:prstGeom>
        </p:spPr>
      </p:pic>
      <p:sp>
        <p:nvSpPr>
          <p:cNvPr id="14" name="Rectangle 11">
            <a:extLst>
              <a:ext uri="{FF2B5EF4-FFF2-40B4-BE49-F238E27FC236}">
                <a16:creationId xmlns:a16="http://schemas.microsoft.com/office/drawing/2014/main" id="{01485271-D369-4C49-8EFD-B227BDA495BA}"/>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5" name="Rectangle 11">
            <a:extLst>
              <a:ext uri="{FF2B5EF4-FFF2-40B4-BE49-F238E27FC236}">
                <a16:creationId xmlns:a16="http://schemas.microsoft.com/office/drawing/2014/main" id="{0FDD5213-3153-4D87-8DE2-83477EE1C9F3}"/>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6" name="Picture 15">
            <a:extLst>
              <a:ext uri="{FF2B5EF4-FFF2-40B4-BE49-F238E27FC236}">
                <a16:creationId xmlns:a16="http://schemas.microsoft.com/office/drawing/2014/main" id="{17043EAD-120C-484C-BABF-90A47DBF8A0B}"/>
              </a:ext>
            </a:extLst>
          </p:cNvPr>
          <p:cNvPicPr>
            <a:picLocks noChangeAspect="1"/>
          </p:cNvPicPr>
          <p:nvPr userDrawn="1"/>
        </p:nvPicPr>
        <p:blipFill>
          <a:blip r:embed="rId4"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spTree>
    <p:extLst>
      <p:ext uri="{BB962C8B-B14F-4D97-AF65-F5344CB8AC3E}">
        <p14:creationId xmlns:p14="http://schemas.microsoft.com/office/powerpoint/2010/main" val="2026640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10" name="Chart Placeholder 9">
            <a:extLst>
              <a:ext uri="{FF2B5EF4-FFF2-40B4-BE49-F238E27FC236}">
                <a16:creationId xmlns:a16="http://schemas.microsoft.com/office/drawing/2014/main" id="{7F34DD44-B3BA-4DB7-BAAE-DCEEB79DA199}"/>
              </a:ext>
            </a:extLst>
          </p:cNvPr>
          <p:cNvSpPr>
            <a:spLocks noGrp="1"/>
          </p:cNvSpPr>
          <p:nvPr>
            <p:ph type="chart" sz="quarter" idx="12"/>
          </p:nvPr>
        </p:nvSpPr>
        <p:spPr>
          <a:xfrm>
            <a:off x="947628" y="1920741"/>
            <a:ext cx="10406171" cy="3849687"/>
          </a:xfrm>
        </p:spPr>
        <p:txBody>
          <a:bodyPr/>
          <a:lstStyle/>
          <a:p>
            <a:endParaRPr lang="en-GB"/>
          </a:p>
        </p:txBody>
      </p:sp>
      <p:pic>
        <p:nvPicPr>
          <p:cNvPr id="11" name="Picture 10">
            <a:extLst>
              <a:ext uri="{FF2B5EF4-FFF2-40B4-BE49-F238E27FC236}">
                <a16:creationId xmlns:a16="http://schemas.microsoft.com/office/drawing/2014/main" id="{08536A5D-B3E8-4563-9203-5B97C0FF4E0F}"/>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2" name="Rectangle 11">
            <a:extLst>
              <a:ext uri="{FF2B5EF4-FFF2-40B4-BE49-F238E27FC236}">
                <a16:creationId xmlns:a16="http://schemas.microsoft.com/office/drawing/2014/main" id="{EA0E54B2-05C6-4CE1-8E1F-A44213F50A14}"/>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3" name="Rectangle 11">
            <a:extLst>
              <a:ext uri="{FF2B5EF4-FFF2-40B4-BE49-F238E27FC236}">
                <a16:creationId xmlns:a16="http://schemas.microsoft.com/office/drawing/2014/main" id="{F81CB8F1-5114-45E1-AFFC-E867587A5BB1}"/>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4" name="Picture 13">
            <a:extLst>
              <a:ext uri="{FF2B5EF4-FFF2-40B4-BE49-F238E27FC236}">
                <a16:creationId xmlns:a16="http://schemas.microsoft.com/office/drawing/2014/main" id="{A3183DB8-9019-47EB-8499-99DA983A635E}"/>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9" name="Picture 8">
            <a:extLst>
              <a:ext uri="{FF2B5EF4-FFF2-40B4-BE49-F238E27FC236}">
                <a16:creationId xmlns:a16="http://schemas.microsoft.com/office/drawing/2014/main" id="{4FE084A4-EBD5-4DBE-BD7C-4F036D6B32C5}"/>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506443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6" name="Content Placeholder 5">
            <a:extLst>
              <a:ext uri="{FF2B5EF4-FFF2-40B4-BE49-F238E27FC236}">
                <a16:creationId xmlns:a16="http://schemas.microsoft.com/office/drawing/2014/main" id="{E89D9523-7871-45D8-BE7A-DABCF6CC2696}"/>
              </a:ext>
            </a:extLst>
          </p:cNvPr>
          <p:cNvSpPr>
            <a:spLocks noGrp="1"/>
          </p:cNvSpPr>
          <p:nvPr>
            <p:ph sz="quarter" idx="13"/>
          </p:nvPr>
        </p:nvSpPr>
        <p:spPr>
          <a:xfrm>
            <a:off x="838199" y="1911824"/>
            <a:ext cx="10515600"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001B393A-8F77-492E-A107-A644A09A1EAB}"/>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1" name="Rectangle 11">
            <a:extLst>
              <a:ext uri="{FF2B5EF4-FFF2-40B4-BE49-F238E27FC236}">
                <a16:creationId xmlns:a16="http://schemas.microsoft.com/office/drawing/2014/main" id="{2A724F29-201E-419C-842E-EA05E032207E}"/>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2" name="Rectangle 11">
            <a:extLst>
              <a:ext uri="{FF2B5EF4-FFF2-40B4-BE49-F238E27FC236}">
                <a16:creationId xmlns:a16="http://schemas.microsoft.com/office/drawing/2014/main" id="{4B8A47C2-BF03-4606-9447-7CB3C75401E3}"/>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3" name="Picture 12">
            <a:extLst>
              <a:ext uri="{FF2B5EF4-FFF2-40B4-BE49-F238E27FC236}">
                <a16:creationId xmlns:a16="http://schemas.microsoft.com/office/drawing/2014/main" id="{11B62181-89CE-42D9-BA16-E723DBDA5959}"/>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9" name="Picture 8">
            <a:extLst>
              <a:ext uri="{FF2B5EF4-FFF2-40B4-BE49-F238E27FC236}">
                <a16:creationId xmlns:a16="http://schemas.microsoft.com/office/drawing/2014/main" id="{B2966DCF-8C6F-4A4C-97F2-4FE998BFB213}"/>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11650087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BB11039A-CBE3-44C9-8052-90613E4D53C6}"/>
              </a:ext>
            </a:extLst>
          </p:cNvPr>
          <p:cNvSpPr>
            <a:spLocks noGrp="1"/>
          </p:cNvSpPr>
          <p:nvPr>
            <p:ph type="body" sz="quarter" idx="12"/>
          </p:nvPr>
        </p:nvSpPr>
        <p:spPr>
          <a:xfrm>
            <a:off x="838202" y="1828801"/>
            <a:ext cx="5164183" cy="4143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E0730BF8-C584-4F32-A36F-AC3350C6BC41}"/>
              </a:ext>
            </a:extLst>
          </p:cNvPr>
          <p:cNvSpPr>
            <a:spLocks noGrp="1"/>
          </p:cNvSpPr>
          <p:nvPr>
            <p:ph type="body" sz="quarter" idx="13"/>
          </p:nvPr>
        </p:nvSpPr>
        <p:spPr>
          <a:xfrm>
            <a:off x="6189619" y="1838665"/>
            <a:ext cx="5164183" cy="41439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B194E77A-401C-4748-B914-923C0611C168}"/>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2" name="Rectangle 11">
            <a:extLst>
              <a:ext uri="{FF2B5EF4-FFF2-40B4-BE49-F238E27FC236}">
                <a16:creationId xmlns:a16="http://schemas.microsoft.com/office/drawing/2014/main" id="{66D53355-BAC9-4AD7-B510-6F1103C152BD}"/>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3" name="Rectangle 11">
            <a:extLst>
              <a:ext uri="{FF2B5EF4-FFF2-40B4-BE49-F238E27FC236}">
                <a16:creationId xmlns:a16="http://schemas.microsoft.com/office/drawing/2014/main" id="{1CE08B36-59B7-4314-AB20-0069F31882AC}"/>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4" name="Picture 13">
            <a:extLst>
              <a:ext uri="{FF2B5EF4-FFF2-40B4-BE49-F238E27FC236}">
                <a16:creationId xmlns:a16="http://schemas.microsoft.com/office/drawing/2014/main" id="{556AE417-01F3-4CDE-9175-5CACCB993001}"/>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15" name="Picture 14">
            <a:extLst>
              <a:ext uri="{FF2B5EF4-FFF2-40B4-BE49-F238E27FC236}">
                <a16:creationId xmlns:a16="http://schemas.microsoft.com/office/drawing/2014/main" id="{DD9073CB-6711-4B7A-8911-1AE5D54A29C8}"/>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334227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2_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420914" y="1253330"/>
            <a:ext cx="10932886" cy="481218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 styles</a:t>
            </a:r>
          </a:p>
        </p:txBody>
      </p:sp>
    </p:spTree>
    <p:extLst>
      <p:ext uri="{BB962C8B-B14F-4D97-AF65-F5344CB8AC3E}">
        <p14:creationId xmlns:p14="http://schemas.microsoft.com/office/powerpoint/2010/main" val="20425708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BB11039A-CBE3-44C9-8052-90613E4D53C6}"/>
              </a:ext>
            </a:extLst>
          </p:cNvPr>
          <p:cNvSpPr>
            <a:spLocks noGrp="1"/>
          </p:cNvSpPr>
          <p:nvPr>
            <p:ph type="body" sz="quarter" idx="12"/>
          </p:nvPr>
        </p:nvSpPr>
        <p:spPr>
          <a:xfrm>
            <a:off x="838202" y="2551188"/>
            <a:ext cx="5164183" cy="3421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E0730BF8-C584-4F32-A36F-AC3350C6BC41}"/>
              </a:ext>
            </a:extLst>
          </p:cNvPr>
          <p:cNvSpPr>
            <a:spLocks noGrp="1"/>
          </p:cNvSpPr>
          <p:nvPr>
            <p:ph type="body" sz="quarter" idx="13"/>
          </p:nvPr>
        </p:nvSpPr>
        <p:spPr>
          <a:xfrm>
            <a:off x="6189619" y="2561052"/>
            <a:ext cx="5164183" cy="3421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
            <a:extLst>
              <a:ext uri="{FF2B5EF4-FFF2-40B4-BE49-F238E27FC236}">
                <a16:creationId xmlns:a16="http://schemas.microsoft.com/office/drawing/2014/main" id="{F38A6046-4429-416F-A019-C418EEDFA968}"/>
              </a:ext>
            </a:extLst>
          </p:cNvPr>
          <p:cNvSpPr>
            <a:spLocks noGrp="1"/>
          </p:cNvSpPr>
          <p:nvPr>
            <p:ph type="body" idx="1"/>
          </p:nvPr>
        </p:nvSpPr>
        <p:spPr>
          <a:xfrm>
            <a:off x="839789" y="1681163"/>
            <a:ext cx="5157787" cy="823912"/>
          </a:xfrm>
        </p:spPr>
        <p:txBody>
          <a:bodyPr anchor="b">
            <a:normAutofit/>
          </a:bodyPr>
          <a:lstStyle>
            <a:lvl1pPr marL="0" indent="0">
              <a:buNone/>
              <a:defRPr sz="2799" b="1">
                <a:solidFill>
                  <a:schemeClr val="tx2"/>
                </a:solidFill>
              </a:defRPr>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t>Click to edit Master text styles</a:t>
            </a:r>
          </a:p>
        </p:txBody>
      </p:sp>
      <p:sp>
        <p:nvSpPr>
          <p:cNvPr id="12" name="Text Placeholder 4">
            <a:extLst>
              <a:ext uri="{FF2B5EF4-FFF2-40B4-BE49-F238E27FC236}">
                <a16:creationId xmlns:a16="http://schemas.microsoft.com/office/drawing/2014/main" id="{72705F4D-07CD-41CF-906F-ACF6826CBE53}"/>
              </a:ext>
            </a:extLst>
          </p:cNvPr>
          <p:cNvSpPr>
            <a:spLocks noGrp="1"/>
          </p:cNvSpPr>
          <p:nvPr>
            <p:ph type="body" sz="quarter" idx="3"/>
          </p:nvPr>
        </p:nvSpPr>
        <p:spPr>
          <a:xfrm>
            <a:off x="6172201" y="1681163"/>
            <a:ext cx="5183188" cy="823912"/>
          </a:xfrm>
        </p:spPr>
        <p:txBody>
          <a:bodyPr anchor="b">
            <a:normAutofit/>
          </a:bodyPr>
          <a:lstStyle>
            <a:lvl1pPr marL="0" indent="0">
              <a:buNone/>
              <a:defRPr sz="2799" b="1">
                <a:solidFill>
                  <a:schemeClr val="tx2"/>
                </a:solidFill>
              </a:defRPr>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en-US"/>
              <a:t>Click to edit Master text styles</a:t>
            </a:r>
          </a:p>
        </p:txBody>
      </p:sp>
      <p:pic>
        <p:nvPicPr>
          <p:cNvPr id="13" name="Picture 12">
            <a:extLst>
              <a:ext uri="{FF2B5EF4-FFF2-40B4-BE49-F238E27FC236}">
                <a16:creationId xmlns:a16="http://schemas.microsoft.com/office/drawing/2014/main" id="{2AA3033B-9057-496A-B0B0-0024BA30520B}"/>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4" name="Rectangle 11">
            <a:extLst>
              <a:ext uri="{FF2B5EF4-FFF2-40B4-BE49-F238E27FC236}">
                <a16:creationId xmlns:a16="http://schemas.microsoft.com/office/drawing/2014/main" id="{4C6183C5-9C8F-4269-A41B-869889DCC5FB}"/>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5" name="Rectangle 11">
            <a:extLst>
              <a:ext uri="{FF2B5EF4-FFF2-40B4-BE49-F238E27FC236}">
                <a16:creationId xmlns:a16="http://schemas.microsoft.com/office/drawing/2014/main" id="{6F42F5B3-5EBF-4B83-9A66-DE5582CF42ED}"/>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6" name="Picture 15">
            <a:extLst>
              <a:ext uri="{FF2B5EF4-FFF2-40B4-BE49-F238E27FC236}">
                <a16:creationId xmlns:a16="http://schemas.microsoft.com/office/drawing/2014/main" id="{C6DDC330-036D-4F26-A718-D6037C0BF79E}"/>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18" name="Picture 17">
            <a:extLst>
              <a:ext uri="{FF2B5EF4-FFF2-40B4-BE49-F238E27FC236}">
                <a16:creationId xmlns:a16="http://schemas.microsoft.com/office/drawing/2014/main" id="{B633CA36-0C34-4592-AE15-8BC0A352FABC}"/>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21006852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pic>
        <p:nvPicPr>
          <p:cNvPr id="10" name="Picture 9">
            <a:extLst>
              <a:ext uri="{FF2B5EF4-FFF2-40B4-BE49-F238E27FC236}">
                <a16:creationId xmlns:a16="http://schemas.microsoft.com/office/drawing/2014/main" id="{43C82D19-F536-41F1-B14C-7D0473116713}"/>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1" name="Rectangle 11">
            <a:extLst>
              <a:ext uri="{FF2B5EF4-FFF2-40B4-BE49-F238E27FC236}">
                <a16:creationId xmlns:a16="http://schemas.microsoft.com/office/drawing/2014/main" id="{7F72461C-C250-4A0A-9781-E08B3C74E321}"/>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2" name="Rectangle 11">
            <a:extLst>
              <a:ext uri="{FF2B5EF4-FFF2-40B4-BE49-F238E27FC236}">
                <a16:creationId xmlns:a16="http://schemas.microsoft.com/office/drawing/2014/main" id="{2A3864E0-336C-48B1-8A05-1702A43D05D4}"/>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3" name="Picture 12">
            <a:extLst>
              <a:ext uri="{FF2B5EF4-FFF2-40B4-BE49-F238E27FC236}">
                <a16:creationId xmlns:a16="http://schemas.microsoft.com/office/drawing/2014/main" id="{34015DD9-5499-483C-B79F-90F7B19265A3}"/>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8" name="Picture 7">
            <a:extLst>
              <a:ext uri="{FF2B5EF4-FFF2-40B4-BE49-F238E27FC236}">
                <a16:creationId xmlns:a16="http://schemas.microsoft.com/office/drawing/2014/main" id="{B0FBC3D1-C6E9-4C90-A7B5-E4F55A487AC2}"/>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2052675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FEBB442C-0960-44C3-8573-0DDFEA306BDA}"/>
              </a:ext>
            </a:extLst>
          </p:cNvPr>
          <p:cNvSpPr>
            <a:spLocks noGrp="1"/>
          </p:cNvSpPr>
          <p:nvPr>
            <p:ph idx="1"/>
          </p:nvPr>
        </p:nvSpPr>
        <p:spPr>
          <a:xfrm>
            <a:off x="5183188" y="1796716"/>
            <a:ext cx="6172200" cy="4064334"/>
          </a:xfrm>
        </p:spPr>
        <p:txBody>
          <a:bodyPr/>
          <a:lstStyle>
            <a:lvl1pPr>
              <a:defRPr sz="3199">
                <a:latin typeface="Frutiger" panose="020B0500000000000000"/>
              </a:defRPr>
            </a:lvl1pPr>
            <a:lvl2pPr>
              <a:defRPr sz="2799">
                <a:latin typeface="Frutiger" panose="020B0500000000000000"/>
              </a:defRPr>
            </a:lvl2pPr>
            <a:lvl3pPr>
              <a:defRPr sz="2400">
                <a:latin typeface="Frutiger" panose="020B0500000000000000"/>
              </a:defRPr>
            </a:lvl3pPr>
            <a:lvl4pPr>
              <a:defRPr sz="2000">
                <a:latin typeface="Frutiger" panose="020B0500000000000000"/>
              </a:defRPr>
            </a:lvl4pPr>
            <a:lvl5pPr>
              <a:defRPr sz="2000">
                <a:latin typeface="Frutiger" panose="020B050000000000000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1AA26077-A7BD-46AC-A8A6-5A2B79874B37}"/>
              </a:ext>
            </a:extLst>
          </p:cNvPr>
          <p:cNvSpPr>
            <a:spLocks noGrp="1"/>
          </p:cNvSpPr>
          <p:nvPr>
            <p:ph type="body" sz="half" idx="2"/>
          </p:nvPr>
        </p:nvSpPr>
        <p:spPr>
          <a:xfrm>
            <a:off x="839788" y="1796716"/>
            <a:ext cx="4111035" cy="4072272"/>
          </a:xfrm>
        </p:spPr>
        <p:txBody>
          <a:bodyPr/>
          <a:lstStyle>
            <a:lvl1pPr marL="0" indent="0">
              <a:buNone/>
              <a:defRPr sz="1600">
                <a:latin typeface="Frutiger" panose="020B0500000000000000"/>
              </a:defRPr>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pic>
        <p:nvPicPr>
          <p:cNvPr id="12" name="Picture 11">
            <a:extLst>
              <a:ext uri="{FF2B5EF4-FFF2-40B4-BE49-F238E27FC236}">
                <a16:creationId xmlns:a16="http://schemas.microsoft.com/office/drawing/2014/main" id="{E1BF454C-A7D7-4C36-B01B-399043C19A2A}"/>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3" name="Rectangle 11">
            <a:extLst>
              <a:ext uri="{FF2B5EF4-FFF2-40B4-BE49-F238E27FC236}">
                <a16:creationId xmlns:a16="http://schemas.microsoft.com/office/drawing/2014/main" id="{BA59C2F1-8AF4-47FC-96CF-94A54ECAC04A}"/>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4" name="Rectangle 11">
            <a:extLst>
              <a:ext uri="{FF2B5EF4-FFF2-40B4-BE49-F238E27FC236}">
                <a16:creationId xmlns:a16="http://schemas.microsoft.com/office/drawing/2014/main" id="{2A69BDE7-A3FA-4A16-9199-1DE5BD57DFE9}"/>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5" name="Picture 14">
            <a:extLst>
              <a:ext uri="{FF2B5EF4-FFF2-40B4-BE49-F238E27FC236}">
                <a16:creationId xmlns:a16="http://schemas.microsoft.com/office/drawing/2014/main" id="{09AC0803-C297-424F-B738-44775D06E74A}"/>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16" name="Picture 15">
            <a:extLst>
              <a:ext uri="{FF2B5EF4-FFF2-40B4-BE49-F238E27FC236}">
                <a16:creationId xmlns:a16="http://schemas.microsoft.com/office/drawing/2014/main" id="{053FBE3C-AF30-49D9-941E-8AAE0BC6E1F5}"/>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27716786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9291-B9DC-42F3-90E0-2AE1F493FE59}"/>
              </a:ext>
            </a:extLst>
          </p:cNvPr>
          <p:cNvSpPr>
            <a:spLocks noGrp="1"/>
          </p:cNvSpPr>
          <p:nvPr>
            <p:ph type="title"/>
          </p:nvPr>
        </p:nvSpPr>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1AA26077-A7BD-46AC-A8A6-5A2B79874B37}"/>
              </a:ext>
            </a:extLst>
          </p:cNvPr>
          <p:cNvSpPr>
            <a:spLocks noGrp="1"/>
          </p:cNvSpPr>
          <p:nvPr>
            <p:ph type="body" sz="half" idx="2"/>
          </p:nvPr>
        </p:nvSpPr>
        <p:spPr>
          <a:xfrm>
            <a:off x="839788" y="1796716"/>
            <a:ext cx="4111035" cy="4072272"/>
          </a:xfrm>
        </p:spPr>
        <p:txBody>
          <a:bodyPr>
            <a:normAutofit/>
          </a:bodyPr>
          <a:lstStyle>
            <a:lvl1pPr marL="0" indent="0">
              <a:buNone/>
              <a:defRPr sz="2000">
                <a:latin typeface="Frutiger" panose="020B0500000000000000"/>
              </a:defRPr>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en-US"/>
              <a:t>Click to edit Master text styles</a:t>
            </a:r>
          </a:p>
        </p:txBody>
      </p:sp>
      <p:sp>
        <p:nvSpPr>
          <p:cNvPr id="6" name="Picture Placeholder 5">
            <a:extLst>
              <a:ext uri="{FF2B5EF4-FFF2-40B4-BE49-F238E27FC236}">
                <a16:creationId xmlns:a16="http://schemas.microsoft.com/office/drawing/2014/main" id="{B739494E-B41C-4778-BD45-13A483986A6A}"/>
              </a:ext>
            </a:extLst>
          </p:cNvPr>
          <p:cNvSpPr>
            <a:spLocks noGrp="1"/>
          </p:cNvSpPr>
          <p:nvPr>
            <p:ph type="pic" sz="quarter" idx="12"/>
          </p:nvPr>
        </p:nvSpPr>
        <p:spPr>
          <a:xfrm>
            <a:off x="5121275" y="1797050"/>
            <a:ext cx="6230938" cy="4071938"/>
          </a:xfrm>
        </p:spPr>
        <p:txBody>
          <a:bodyPr/>
          <a:lstStyle/>
          <a:p>
            <a:endParaRPr lang="en-GB"/>
          </a:p>
        </p:txBody>
      </p:sp>
      <p:pic>
        <p:nvPicPr>
          <p:cNvPr id="10" name="Picture 9">
            <a:extLst>
              <a:ext uri="{FF2B5EF4-FFF2-40B4-BE49-F238E27FC236}">
                <a16:creationId xmlns:a16="http://schemas.microsoft.com/office/drawing/2014/main" id="{A7682596-B752-4EF8-9AC8-8131988407DB}"/>
              </a:ext>
            </a:extLst>
          </p:cNvPr>
          <p:cNvPicPr>
            <a:picLocks noChangeAspect="1"/>
          </p:cNvPicPr>
          <p:nvPr userDrawn="1"/>
        </p:nvPicPr>
        <p:blipFill>
          <a:blip r:embed="rId2"/>
          <a:stretch>
            <a:fillRect/>
          </a:stretch>
        </p:blipFill>
        <p:spPr>
          <a:xfrm>
            <a:off x="223762" y="6204030"/>
            <a:ext cx="1885168" cy="599883"/>
          </a:xfrm>
          <a:prstGeom prst="rect">
            <a:avLst/>
          </a:prstGeom>
        </p:spPr>
      </p:pic>
      <p:sp>
        <p:nvSpPr>
          <p:cNvPr id="12" name="Rectangle 11">
            <a:extLst>
              <a:ext uri="{FF2B5EF4-FFF2-40B4-BE49-F238E27FC236}">
                <a16:creationId xmlns:a16="http://schemas.microsoft.com/office/drawing/2014/main" id="{B3697C64-37A1-40B6-9C78-63C4C256189F}"/>
              </a:ext>
            </a:extLst>
          </p:cNvPr>
          <p:cNvSpPr/>
          <p:nvPr userDrawn="1"/>
        </p:nvSpPr>
        <p:spPr>
          <a:xfrm rot="5400000">
            <a:off x="-1644576" y="1644571"/>
            <a:ext cx="3474001" cy="184855"/>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7 w 12192000"/>
              <a:gd name="connsiteY2" fmla="*/ 39608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35" y="370007"/>
                  <a:pt x="11582847" y="396088"/>
                </a:cubicBezTo>
                <a:lnTo>
                  <a:pt x="0" y="397065"/>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sp>
        <p:nvSpPr>
          <p:cNvPr id="13" name="Rectangle 11">
            <a:extLst>
              <a:ext uri="{FF2B5EF4-FFF2-40B4-BE49-F238E27FC236}">
                <a16:creationId xmlns:a16="http://schemas.microsoft.com/office/drawing/2014/main" id="{9B4B8A09-E175-4789-A1E8-C5A1139D80F1}"/>
              </a:ext>
            </a:extLst>
          </p:cNvPr>
          <p:cNvSpPr/>
          <p:nvPr userDrawn="1"/>
        </p:nvSpPr>
        <p:spPr>
          <a:xfrm rot="5400000" flipH="1" flipV="1">
            <a:off x="-1644572" y="5041420"/>
            <a:ext cx="3474000" cy="184857"/>
          </a:xfrm>
          <a:custGeom>
            <a:avLst/>
            <a:gdLst>
              <a:gd name="connsiteX0" fmla="*/ 0 w 12192000"/>
              <a:gd name="connsiteY0" fmla="*/ 0 h 397065"/>
              <a:gd name="connsiteX1" fmla="*/ 12192000 w 12192000"/>
              <a:gd name="connsiteY1" fmla="*/ 0 h 397065"/>
              <a:gd name="connsiteX2" fmla="*/ 12192000 w 12192000"/>
              <a:gd name="connsiteY2" fmla="*/ 397065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0919792 w 12192000"/>
              <a:gd name="connsiteY2" fmla="*/ 397065 h 397065"/>
              <a:gd name="connsiteX3" fmla="*/ 0 w 12192000"/>
              <a:gd name="connsiteY3" fmla="*/ 397065 h 397065"/>
              <a:gd name="connsiteX4" fmla="*/ 0 w 12192000"/>
              <a:gd name="connsiteY4" fmla="*/ 0 h 397065"/>
              <a:gd name="connsiteX0" fmla="*/ 0 w 12192000"/>
              <a:gd name="connsiteY0" fmla="*/ 0 h 436457"/>
              <a:gd name="connsiteX1" fmla="*/ 12192000 w 12192000"/>
              <a:gd name="connsiteY1" fmla="*/ 0 h 436457"/>
              <a:gd name="connsiteX2" fmla="*/ 11452274 w 12192000"/>
              <a:gd name="connsiteY2" fmla="*/ 436457 h 436457"/>
              <a:gd name="connsiteX3" fmla="*/ 0 w 12192000"/>
              <a:gd name="connsiteY3" fmla="*/ 397065 h 436457"/>
              <a:gd name="connsiteX4" fmla="*/ 0 w 12192000"/>
              <a:gd name="connsiteY4" fmla="*/ 0 h 436457"/>
              <a:gd name="connsiteX0" fmla="*/ 0 w 12192000"/>
              <a:gd name="connsiteY0" fmla="*/ 0 h 397065"/>
              <a:gd name="connsiteX1" fmla="*/ 12192000 w 12192000"/>
              <a:gd name="connsiteY1" fmla="*/ 0 h 397065"/>
              <a:gd name="connsiteX2" fmla="*/ 11452274 w 12192000"/>
              <a:gd name="connsiteY2" fmla="*/ 357672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57673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40 w 12192000"/>
              <a:gd name="connsiteY2" fmla="*/ 383076 h 397065"/>
              <a:gd name="connsiteX3" fmla="*/ 0 w 12192000"/>
              <a:gd name="connsiteY3" fmla="*/ 397065 h 397065"/>
              <a:gd name="connsiteX4" fmla="*/ 0 w 12192000"/>
              <a:gd name="connsiteY4" fmla="*/ 0 h 397065"/>
              <a:gd name="connsiteX0" fmla="*/ 0 w 12192000"/>
              <a:gd name="connsiteY0" fmla="*/ 0 h 397065"/>
              <a:gd name="connsiteX1" fmla="*/ 12192000 w 12192000"/>
              <a:gd name="connsiteY1" fmla="*/ 0 h 397065"/>
              <a:gd name="connsiteX2" fmla="*/ 11582839 w 12192000"/>
              <a:gd name="connsiteY2" fmla="*/ 396138 h 397065"/>
              <a:gd name="connsiteX3" fmla="*/ 0 w 12192000"/>
              <a:gd name="connsiteY3" fmla="*/ 397065 h 397065"/>
              <a:gd name="connsiteX4" fmla="*/ 0 w 12192000"/>
              <a:gd name="connsiteY4" fmla="*/ 0 h 39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97065">
                <a:moveTo>
                  <a:pt x="0" y="0"/>
                </a:moveTo>
                <a:lnTo>
                  <a:pt x="12192000" y="0"/>
                </a:lnTo>
                <a:cubicBezTo>
                  <a:pt x="11988947" y="127692"/>
                  <a:pt x="11606027" y="370057"/>
                  <a:pt x="11582839" y="396138"/>
                </a:cubicBezTo>
                <a:lnTo>
                  <a:pt x="0" y="39706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GB" sz="1800">
              <a:solidFill>
                <a:srgbClr val="FFFFFF"/>
              </a:solidFill>
            </a:endParaRPr>
          </a:p>
        </p:txBody>
      </p:sp>
      <p:pic>
        <p:nvPicPr>
          <p:cNvPr id="14" name="Picture 13">
            <a:extLst>
              <a:ext uri="{FF2B5EF4-FFF2-40B4-BE49-F238E27FC236}">
                <a16:creationId xmlns:a16="http://schemas.microsoft.com/office/drawing/2014/main" id="{8FC216D8-7A51-4EA2-845F-E0A4E2510396}"/>
              </a:ext>
            </a:extLst>
          </p:cNvPr>
          <p:cNvPicPr>
            <a:picLocks noChangeAspect="1"/>
          </p:cNvPicPr>
          <p:nvPr userDrawn="1"/>
        </p:nvPicPr>
        <p:blipFill>
          <a:blip r:embed="rId3" cstate="screen">
            <a:alphaModFix amt="50000"/>
            <a:extLst>
              <a:ext uri="{28A0092B-C50C-407E-A947-70E740481C1C}">
                <a14:useLocalDpi xmlns:a14="http://schemas.microsoft.com/office/drawing/2010/main"/>
              </a:ext>
            </a:extLst>
          </a:blip>
          <a:stretch>
            <a:fillRect/>
          </a:stretch>
        </p:blipFill>
        <p:spPr>
          <a:xfrm>
            <a:off x="11353801" y="6579040"/>
            <a:ext cx="677501" cy="168114"/>
          </a:xfrm>
          <a:prstGeom prst="rect">
            <a:avLst/>
          </a:prstGeom>
        </p:spPr>
      </p:pic>
      <p:pic>
        <p:nvPicPr>
          <p:cNvPr id="15" name="Picture 14">
            <a:extLst>
              <a:ext uri="{FF2B5EF4-FFF2-40B4-BE49-F238E27FC236}">
                <a16:creationId xmlns:a16="http://schemas.microsoft.com/office/drawing/2014/main" id="{16FACF87-F0EA-4BDA-BFBC-BC7F665B8B07}"/>
              </a:ext>
            </a:extLst>
          </p:cNvPr>
          <p:cNvPicPr>
            <a:picLocks noChangeAspect="1"/>
          </p:cNvPicPr>
          <p:nvPr userDrawn="1"/>
        </p:nvPicPr>
        <p:blipFill>
          <a:blip r:embed="rId4"/>
          <a:stretch>
            <a:fillRect/>
          </a:stretch>
        </p:blipFill>
        <p:spPr>
          <a:xfrm>
            <a:off x="10738058" y="6594113"/>
            <a:ext cx="615742" cy="251023"/>
          </a:xfrm>
          <a:prstGeom prst="rect">
            <a:avLst/>
          </a:prstGeom>
        </p:spPr>
      </p:pic>
    </p:spTree>
    <p:extLst>
      <p:ext uri="{BB962C8B-B14F-4D97-AF65-F5344CB8AC3E}">
        <p14:creationId xmlns:p14="http://schemas.microsoft.com/office/powerpoint/2010/main" val="2039290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9225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Presentation Cover 2">
    <p:bg>
      <p:bgRef idx="1001">
        <a:schemeClr val="bg1"/>
      </p:bgRef>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8997FC1-335B-7E47-93F2-8BE1DA9533DE}"/>
              </a:ext>
            </a:extLst>
          </p:cNvPr>
          <p:cNvSpPr/>
          <p:nvPr userDrawn="1"/>
        </p:nvSpPr>
        <p:spPr>
          <a:xfrm>
            <a:off x="1" y="1101368"/>
            <a:ext cx="12192000" cy="5756633"/>
          </a:xfrm>
          <a:custGeom>
            <a:avLst/>
            <a:gdLst>
              <a:gd name="connsiteX0" fmla="*/ 4759021 w 12192000"/>
              <a:gd name="connsiteY0" fmla="*/ 0 h 5756633"/>
              <a:gd name="connsiteX1" fmla="*/ 11709042 w 12192000"/>
              <a:gd name="connsiteY1" fmla="*/ 811338 h 5756633"/>
              <a:gd name="connsiteX2" fmla="*/ 12192000 w 12192000"/>
              <a:gd name="connsiteY2" fmla="*/ 939043 h 5756633"/>
              <a:gd name="connsiteX3" fmla="*/ 12192000 w 12192000"/>
              <a:gd name="connsiteY3" fmla="*/ 5756633 h 5756633"/>
              <a:gd name="connsiteX4" fmla="*/ 0 w 12192000"/>
              <a:gd name="connsiteY4" fmla="*/ 5756633 h 5756633"/>
              <a:gd name="connsiteX5" fmla="*/ 0 w 12192000"/>
              <a:gd name="connsiteY5" fmla="*/ 371314 h 5756633"/>
              <a:gd name="connsiteX6" fmla="*/ 58760 w 12192000"/>
              <a:gd name="connsiteY6" fmla="*/ 361104 h 5756633"/>
              <a:gd name="connsiteX7" fmla="*/ 4759021 w 12192000"/>
              <a:gd name="connsiteY7" fmla="*/ 0 h 57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56633">
                <a:moveTo>
                  <a:pt x="4759021" y="0"/>
                </a:moveTo>
                <a:cubicBezTo>
                  <a:pt x="7228545" y="0"/>
                  <a:pt x="9578604" y="289332"/>
                  <a:pt x="11709042" y="811338"/>
                </a:cubicBezTo>
                <a:lnTo>
                  <a:pt x="12192000" y="939043"/>
                </a:lnTo>
                <a:lnTo>
                  <a:pt x="12192000" y="5756633"/>
                </a:lnTo>
                <a:lnTo>
                  <a:pt x="0" y="5756633"/>
                </a:lnTo>
                <a:lnTo>
                  <a:pt x="0" y="371314"/>
                </a:lnTo>
                <a:lnTo>
                  <a:pt x="58760" y="361104"/>
                </a:lnTo>
                <a:cubicBezTo>
                  <a:pt x="1554440" y="125781"/>
                  <a:pt x="3130763" y="0"/>
                  <a:pt x="475902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sp>
        <p:nvSpPr>
          <p:cNvPr id="11" name="Oval 10"/>
          <p:cNvSpPr/>
          <p:nvPr userDrawn="1"/>
        </p:nvSpPr>
        <p:spPr>
          <a:xfrm>
            <a:off x="-1494377" y="-1553928"/>
            <a:ext cx="6840000" cy="684000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sz="1800">
              <a:solidFill>
                <a:srgbClr val="FFFFFF"/>
              </a:solidFill>
            </a:endParaRPr>
          </a:p>
        </p:txBody>
      </p:sp>
      <p:pic>
        <p:nvPicPr>
          <p:cNvPr id="15" name="Picture 14">
            <a:extLst>
              <a:ext uri="{FF2B5EF4-FFF2-40B4-BE49-F238E27FC236}">
                <a16:creationId xmlns:a16="http://schemas.microsoft.com/office/drawing/2014/main" id="{92A4317D-5B1E-8C4B-A51E-18C32DEFD14F}"/>
              </a:ext>
            </a:extLst>
          </p:cNvPr>
          <p:cNvPicPr>
            <a:picLocks noChangeAspect="1"/>
          </p:cNvPicPr>
          <p:nvPr userDrawn="1"/>
        </p:nvPicPr>
        <p:blipFill>
          <a:blip r:embed="rId2"/>
          <a:stretch>
            <a:fillRect/>
          </a:stretch>
        </p:blipFill>
        <p:spPr>
          <a:xfrm>
            <a:off x="9317421" y="525515"/>
            <a:ext cx="2304392" cy="571809"/>
          </a:xfrm>
          <a:prstGeom prst="rect">
            <a:avLst/>
          </a:prstGeom>
        </p:spPr>
      </p:pic>
      <p:pic>
        <p:nvPicPr>
          <p:cNvPr id="16" name="Picture 15"/>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a:xfrm>
            <a:off x="-1712396" y="-1440000"/>
            <a:ext cx="6840000" cy="6840000"/>
          </a:xfrm>
          <a:prstGeom prst="ellipse">
            <a:avLst/>
          </a:prstGeom>
        </p:spPr>
      </p:pic>
      <p:sp>
        <p:nvSpPr>
          <p:cNvPr id="13" name="Title 1">
            <a:extLst>
              <a:ext uri="{FF2B5EF4-FFF2-40B4-BE49-F238E27FC236}">
                <a16:creationId xmlns:a16="http://schemas.microsoft.com/office/drawing/2014/main" id="{5278DFA7-B064-964A-9BA7-34F617DC5669}"/>
              </a:ext>
            </a:extLst>
          </p:cNvPr>
          <p:cNvSpPr>
            <a:spLocks noGrp="1"/>
          </p:cNvSpPr>
          <p:nvPr>
            <p:ph type="ctrTitle"/>
          </p:nvPr>
        </p:nvSpPr>
        <p:spPr>
          <a:xfrm>
            <a:off x="5416738" y="2647745"/>
            <a:ext cx="6282565" cy="2387600"/>
          </a:xfrm>
        </p:spPr>
        <p:txBody>
          <a:bodyPr anchor="b">
            <a:normAutofit/>
          </a:bodyPr>
          <a:lstStyle>
            <a:lvl1pPr algn="l">
              <a:defRPr sz="3999"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4" name="Subtitle 2">
            <a:extLst>
              <a:ext uri="{FF2B5EF4-FFF2-40B4-BE49-F238E27FC236}">
                <a16:creationId xmlns:a16="http://schemas.microsoft.com/office/drawing/2014/main" id="{2831A73A-E50C-0E43-978C-E70673578DF7}"/>
              </a:ext>
            </a:extLst>
          </p:cNvPr>
          <p:cNvSpPr>
            <a:spLocks noGrp="1"/>
          </p:cNvSpPr>
          <p:nvPr>
            <p:ph type="subTitle" idx="1"/>
          </p:nvPr>
        </p:nvSpPr>
        <p:spPr>
          <a:xfrm>
            <a:off x="5416738" y="5193084"/>
            <a:ext cx="6282565" cy="1233612"/>
          </a:xfrm>
        </p:spPr>
        <p:txBody>
          <a:bodyPr>
            <a:normAutofit/>
          </a:bodyPr>
          <a:lstStyle>
            <a:lvl1pPr marL="0" indent="0" algn="l">
              <a:lnSpc>
                <a:spcPts val="2180"/>
              </a:lnSpc>
              <a:spcAft>
                <a:spcPts val="600"/>
              </a:spcAft>
              <a:buNone/>
              <a:defRPr sz="2000">
                <a:solidFill>
                  <a:schemeClr val="bg1"/>
                </a:solidFill>
                <a:latin typeface="Calibri" panose="020F0502020204030204" pitchFamily="34" charset="0"/>
                <a:cs typeface="Calibri" panose="020F0502020204030204" pitchFamily="34" charset="0"/>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E8CA5762-7CAC-4553-A7BE-AB2701940ACF}"/>
              </a:ext>
            </a:extLst>
          </p:cNvPr>
          <p:cNvSpPr txBox="1"/>
          <p:nvPr userDrawn="1"/>
        </p:nvSpPr>
        <p:spPr>
          <a:xfrm>
            <a:off x="273709" y="6526837"/>
            <a:ext cx="1794081" cy="246221"/>
          </a:xfrm>
          <a:prstGeom prst="rect">
            <a:avLst/>
          </a:prstGeom>
          <a:noFill/>
        </p:spPr>
        <p:txBody>
          <a:bodyPr wrap="none" rtlCol="0">
            <a:spAutoFit/>
          </a:bodyPr>
          <a:lstStyle/>
          <a:p>
            <a:pPr defTabSz="914217"/>
            <a:r>
              <a:rPr lang="en-GB" sz="1000">
                <a:solidFill>
                  <a:srgbClr val="FFFFFF"/>
                </a:solidFill>
              </a:rPr>
              <a:t>Copyright © UCLPartners 2021</a:t>
            </a:r>
          </a:p>
        </p:txBody>
      </p:sp>
    </p:spTree>
    <p:extLst>
      <p:ext uri="{BB962C8B-B14F-4D97-AF65-F5344CB8AC3E}">
        <p14:creationId xmlns:p14="http://schemas.microsoft.com/office/powerpoint/2010/main" val="338515628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opy + logo top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D564C-6FC6-814E-A967-BA0B23EB7BCA}"/>
              </a:ext>
            </a:extLst>
          </p:cNvPr>
          <p:cNvSpPr>
            <a:spLocks noGrp="1"/>
          </p:cNvSpPr>
          <p:nvPr>
            <p:ph type="title"/>
          </p:nvPr>
        </p:nvSpPr>
        <p:spPr>
          <a:xfrm>
            <a:off x="395857" y="347945"/>
            <a:ext cx="9634835" cy="594165"/>
          </a:xfrm>
        </p:spPr>
        <p:txBody>
          <a:bodyPr anchor="t">
            <a:normAutofit/>
          </a:bodyPr>
          <a:lstStyle>
            <a:lvl1pPr>
              <a:defRPr sz="2799" b="0" i="0">
                <a:solidFill>
                  <a:srgbClr val="42B6E6"/>
                </a:solidFill>
                <a:latin typeface="+mj-lt"/>
                <a:cs typeface="Calibri Light" panose="020F0302020204030204" pitchFamily="34" charset="0"/>
              </a:defRPr>
            </a:lvl1pPr>
          </a:lstStyle>
          <a:p>
            <a:r>
              <a:rPr lang="en-US"/>
              <a:t>Click to edit Master title style</a:t>
            </a:r>
          </a:p>
        </p:txBody>
      </p:sp>
      <p:sp>
        <p:nvSpPr>
          <p:cNvPr id="25" name="Content Placeholder 2">
            <a:extLst>
              <a:ext uri="{FF2B5EF4-FFF2-40B4-BE49-F238E27FC236}">
                <a16:creationId xmlns:a16="http://schemas.microsoft.com/office/drawing/2014/main" id="{FDA39F5A-3987-6046-B56E-77AC176D98C5}"/>
              </a:ext>
            </a:extLst>
          </p:cNvPr>
          <p:cNvSpPr>
            <a:spLocks noGrp="1"/>
          </p:cNvSpPr>
          <p:nvPr>
            <p:ph idx="1"/>
          </p:nvPr>
        </p:nvSpPr>
        <p:spPr>
          <a:xfrm>
            <a:off x="395857" y="1100909"/>
            <a:ext cx="11400288" cy="5328558"/>
          </a:xfrm>
        </p:spPr>
        <p:txBody>
          <a:bodyPr/>
          <a:lstStyle>
            <a:lvl1pPr>
              <a:defRPr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7515620D-212A-4194-9D29-EBCB27A2F276}"/>
              </a:ext>
            </a:extLst>
          </p:cNvPr>
          <p:cNvPicPr>
            <a:picLocks noChangeAspect="1"/>
          </p:cNvPicPr>
          <p:nvPr userDrawn="1"/>
        </p:nvPicPr>
        <p:blipFill>
          <a:blip r:embed="rId2"/>
          <a:stretch>
            <a:fillRect/>
          </a:stretch>
        </p:blipFill>
        <p:spPr>
          <a:xfrm>
            <a:off x="10214770" y="428533"/>
            <a:ext cx="1581374" cy="392400"/>
          </a:xfrm>
          <a:prstGeom prst="rect">
            <a:avLst/>
          </a:prstGeom>
        </p:spPr>
      </p:pic>
      <p:sp>
        <p:nvSpPr>
          <p:cNvPr id="5" name="TextBox 4">
            <a:extLst>
              <a:ext uri="{FF2B5EF4-FFF2-40B4-BE49-F238E27FC236}">
                <a16:creationId xmlns:a16="http://schemas.microsoft.com/office/drawing/2014/main" id="{607639FD-4728-45BA-A762-8B160C7ED09D}"/>
              </a:ext>
            </a:extLst>
          </p:cNvPr>
          <p:cNvSpPr txBox="1"/>
          <p:nvPr userDrawn="1"/>
        </p:nvSpPr>
        <p:spPr>
          <a:xfrm>
            <a:off x="273709" y="6611779"/>
            <a:ext cx="1794081" cy="246221"/>
          </a:xfrm>
          <a:prstGeom prst="rect">
            <a:avLst/>
          </a:prstGeom>
          <a:noFill/>
        </p:spPr>
        <p:txBody>
          <a:bodyPr wrap="none" rtlCol="0">
            <a:spAutoFit/>
          </a:bodyPr>
          <a:lstStyle/>
          <a:p>
            <a:pPr defTabSz="914217"/>
            <a:r>
              <a:rPr lang="en-GB" sz="1000">
                <a:solidFill>
                  <a:srgbClr val="231F20"/>
                </a:solidFill>
              </a:rPr>
              <a:t>Copyright © UCLPartners 2021</a:t>
            </a:r>
          </a:p>
        </p:txBody>
      </p:sp>
    </p:spTree>
    <p:extLst>
      <p:ext uri="{BB962C8B-B14F-4D97-AF65-F5344CB8AC3E}">
        <p14:creationId xmlns:p14="http://schemas.microsoft.com/office/powerpoint/2010/main" val="1999676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losing Slide">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090FA25C-BFB1-134A-BE14-052409730F42}"/>
              </a:ext>
            </a:extLst>
          </p:cNvPr>
          <p:cNvSpPr>
            <a:spLocks noChangeAspect="1"/>
          </p:cNvSpPr>
          <p:nvPr userDrawn="1"/>
        </p:nvSpPr>
        <p:spPr>
          <a:xfrm>
            <a:off x="1" y="908170"/>
            <a:ext cx="12192000" cy="5949830"/>
          </a:xfrm>
          <a:custGeom>
            <a:avLst/>
            <a:gdLst>
              <a:gd name="connsiteX0" fmla="*/ 7881720 w 12192000"/>
              <a:gd name="connsiteY0" fmla="*/ 0 h 5949830"/>
              <a:gd name="connsiteX1" fmla="*/ 12010662 w 12192000"/>
              <a:gd name="connsiteY1" fmla="*/ 899481 h 5949830"/>
              <a:gd name="connsiteX2" fmla="*/ 12192000 w 12192000"/>
              <a:gd name="connsiteY2" fmla="*/ 986685 h 5949830"/>
              <a:gd name="connsiteX3" fmla="*/ 12192000 w 12192000"/>
              <a:gd name="connsiteY3" fmla="*/ 5949830 h 5949830"/>
              <a:gd name="connsiteX4" fmla="*/ 0 w 12192000"/>
              <a:gd name="connsiteY4" fmla="*/ 5949830 h 5949830"/>
              <a:gd name="connsiteX5" fmla="*/ 0 w 12192000"/>
              <a:gd name="connsiteY5" fmla="*/ 3911812 h 5949830"/>
              <a:gd name="connsiteX6" fmla="*/ 38451 w 12192000"/>
              <a:gd name="connsiteY6" fmla="*/ 3858251 h 5949830"/>
              <a:gd name="connsiteX7" fmla="*/ 7881720 w 12192000"/>
              <a:gd name="connsiteY7" fmla="*/ 0 h 594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949830">
                <a:moveTo>
                  <a:pt x="7881720" y="0"/>
                </a:moveTo>
                <a:cubicBezTo>
                  <a:pt x="9355414" y="0"/>
                  <a:pt x="10753901" y="322000"/>
                  <a:pt x="12010662" y="899481"/>
                </a:cubicBezTo>
                <a:lnTo>
                  <a:pt x="12192000" y="986685"/>
                </a:lnTo>
                <a:lnTo>
                  <a:pt x="12192000" y="5949830"/>
                </a:lnTo>
                <a:lnTo>
                  <a:pt x="0" y="5949830"/>
                </a:lnTo>
                <a:lnTo>
                  <a:pt x="0" y="3911812"/>
                </a:lnTo>
                <a:lnTo>
                  <a:pt x="38451" y="3858251"/>
                </a:lnTo>
                <a:cubicBezTo>
                  <a:pt x="1848767" y="1511610"/>
                  <a:pt x="4688716" y="0"/>
                  <a:pt x="7881720" y="0"/>
                </a:cubicBezTo>
                <a:close/>
              </a:path>
            </a:pathLst>
          </a:cu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17"/>
            <a:r>
              <a:rPr lang="en-US" sz="1800">
                <a:solidFill>
                  <a:srgbClr val="FFFFFF"/>
                </a:solidFill>
              </a:rPr>
              <a:t>`</a:t>
            </a:r>
          </a:p>
        </p:txBody>
      </p:sp>
      <p:sp>
        <p:nvSpPr>
          <p:cNvPr id="26" name="Freeform 25">
            <a:extLst>
              <a:ext uri="{FF2B5EF4-FFF2-40B4-BE49-F238E27FC236}">
                <a16:creationId xmlns:a16="http://schemas.microsoft.com/office/drawing/2014/main" id="{769FEBDB-E9D1-A145-91D7-7DAC3E7BB752}"/>
              </a:ext>
            </a:extLst>
          </p:cNvPr>
          <p:cNvSpPr>
            <a:spLocks noChangeAspect="1"/>
          </p:cNvSpPr>
          <p:nvPr userDrawn="1"/>
        </p:nvSpPr>
        <p:spPr>
          <a:xfrm>
            <a:off x="1" y="1186619"/>
            <a:ext cx="12192000" cy="5720698"/>
          </a:xfrm>
          <a:custGeom>
            <a:avLst/>
            <a:gdLst>
              <a:gd name="connsiteX0" fmla="*/ 7467090 w 12192000"/>
              <a:gd name="connsiteY0" fmla="*/ 0 h 5720698"/>
              <a:gd name="connsiteX1" fmla="*/ 11907231 w 12192000"/>
              <a:gd name="connsiteY1" fmla="*/ 1049135 h 5720698"/>
              <a:gd name="connsiteX2" fmla="*/ 12192000 w 12192000"/>
              <a:gd name="connsiteY2" fmla="*/ 1198555 h 5720698"/>
              <a:gd name="connsiteX3" fmla="*/ 12192000 w 12192000"/>
              <a:gd name="connsiteY3" fmla="*/ 5720698 h 5720698"/>
              <a:gd name="connsiteX4" fmla="*/ 0 w 12192000"/>
              <a:gd name="connsiteY4" fmla="*/ 5720698 h 5720698"/>
              <a:gd name="connsiteX5" fmla="*/ 0 w 12192000"/>
              <a:gd name="connsiteY5" fmla="*/ 3401332 h 5720698"/>
              <a:gd name="connsiteX6" fmla="*/ 59556 w 12192000"/>
              <a:gd name="connsiteY6" fmla="*/ 3331849 h 5720698"/>
              <a:gd name="connsiteX7" fmla="*/ 7467090 w 12192000"/>
              <a:gd name="connsiteY7" fmla="*/ 0 h 572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720698">
                <a:moveTo>
                  <a:pt x="7467090" y="0"/>
                </a:moveTo>
                <a:cubicBezTo>
                  <a:pt x="9063591" y="0"/>
                  <a:pt x="10571829" y="377902"/>
                  <a:pt x="11907231" y="1049135"/>
                </a:cubicBezTo>
                <a:lnTo>
                  <a:pt x="12192000" y="1198555"/>
                </a:lnTo>
                <a:lnTo>
                  <a:pt x="12192000" y="5720698"/>
                </a:lnTo>
                <a:lnTo>
                  <a:pt x="0" y="5720698"/>
                </a:lnTo>
                <a:lnTo>
                  <a:pt x="0" y="3401332"/>
                </a:lnTo>
                <a:lnTo>
                  <a:pt x="59556" y="3331849"/>
                </a:lnTo>
                <a:cubicBezTo>
                  <a:pt x="1873142" y="1287999"/>
                  <a:pt x="4519702" y="0"/>
                  <a:pt x="7467090" y="0"/>
                </a:cubicBezTo>
                <a:close/>
              </a:path>
            </a:pathLst>
          </a:custGeom>
          <a:solidFill>
            <a:srgbClr val="1537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217"/>
            <a:endParaRPr lang="en-US" sz="1800">
              <a:solidFill>
                <a:srgbClr val="FFFFFF"/>
              </a:solidFill>
            </a:endParaRPr>
          </a:p>
        </p:txBody>
      </p:sp>
      <p:sp>
        <p:nvSpPr>
          <p:cNvPr id="3" name="Subtitle 2">
            <a:extLst>
              <a:ext uri="{FF2B5EF4-FFF2-40B4-BE49-F238E27FC236}">
                <a16:creationId xmlns:a16="http://schemas.microsoft.com/office/drawing/2014/main" id="{A8327DDD-4D36-DC48-92FB-4706921A3A01}"/>
              </a:ext>
            </a:extLst>
          </p:cNvPr>
          <p:cNvSpPr>
            <a:spLocks noGrp="1"/>
          </p:cNvSpPr>
          <p:nvPr userDrawn="1">
            <p:ph type="subTitle" idx="1" hasCustomPrompt="1"/>
          </p:nvPr>
        </p:nvSpPr>
        <p:spPr>
          <a:xfrm>
            <a:off x="5289331"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add your information</a:t>
            </a:r>
          </a:p>
        </p:txBody>
      </p:sp>
      <p:pic>
        <p:nvPicPr>
          <p:cNvPr id="8" name="Picture 7">
            <a:extLst>
              <a:ext uri="{FF2B5EF4-FFF2-40B4-BE49-F238E27FC236}">
                <a16:creationId xmlns:a16="http://schemas.microsoft.com/office/drawing/2014/main" id="{92A4317D-5B1E-8C4B-A51E-18C32DEFD14F}"/>
              </a:ext>
            </a:extLst>
          </p:cNvPr>
          <p:cNvPicPr>
            <a:picLocks noChangeAspect="1"/>
          </p:cNvPicPr>
          <p:nvPr userDrawn="1"/>
        </p:nvPicPr>
        <p:blipFill>
          <a:blip r:embed="rId2"/>
          <a:stretch>
            <a:fillRect/>
          </a:stretch>
        </p:blipFill>
        <p:spPr>
          <a:xfrm>
            <a:off x="532088" y="477158"/>
            <a:ext cx="2304392" cy="571809"/>
          </a:xfrm>
          <a:prstGeom prst="rect">
            <a:avLst/>
          </a:prstGeom>
        </p:spPr>
      </p:pic>
      <p:sp>
        <p:nvSpPr>
          <p:cNvPr id="10" name="TextBox 9">
            <a:extLst>
              <a:ext uri="{FF2B5EF4-FFF2-40B4-BE49-F238E27FC236}">
                <a16:creationId xmlns:a16="http://schemas.microsoft.com/office/drawing/2014/main" id="{69B541BD-FAC5-BE48-9F62-129FB661C962}"/>
              </a:ext>
            </a:extLst>
          </p:cNvPr>
          <p:cNvSpPr txBox="1"/>
          <p:nvPr userDrawn="1"/>
        </p:nvSpPr>
        <p:spPr>
          <a:xfrm>
            <a:off x="7091855" y="3208283"/>
            <a:ext cx="4114800" cy="369332"/>
          </a:xfrm>
          <a:prstGeom prst="rect">
            <a:avLst/>
          </a:prstGeom>
          <a:noFill/>
        </p:spPr>
        <p:txBody>
          <a:bodyPr wrap="square" rtlCol="0">
            <a:spAutoFit/>
          </a:bodyPr>
          <a:lstStyle/>
          <a:p>
            <a:pPr algn="r" defTabSz="914217"/>
            <a:r>
              <a:rPr lang="en-US" sz="1800">
                <a:solidFill>
                  <a:srgbClr val="FFFFFF"/>
                </a:solidFill>
              </a:rPr>
              <a:t>For more information please contact:</a:t>
            </a:r>
          </a:p>
        </p:txBody>
      </p:sp>
      <p:sp>
        <p:nvSpPr>
          <p:cNvPr id="16" name="TextBox 15">
            <a:extLst>
              <a:ext uri="{FF2B5EF4-FFF2-40B4-BE49-F238E27FC236}">
                <a16:creationId xmlns:a16="http://schemas.microsoft.com/office/drawing/2014/main" id="{7BFA9D68-F375-9C44-A330-493987CA859B}"/>
              </a:ext>
            </a:extLst>
          </p:cNvPr>
          <p:cNvSpPr txBox="1"/>
          <p:nvPr userDrawn="1"/>
        </p:nvSpPr>
        <p:spPr>
          <a:xfrm>
            <a:off x="7091855" y="5452536"/>
            <a:ext cx="4114800" cy="646331"/>
          </a:xfrm>
          <a:prstGeom prst="rect">
            <a:avLst/>
          </a:prstGeom>
          <a:noFill/>
        </p:spPr>
        <p:txBody>
          <a:bodyPr wrap="square" rtlCol="0">
            <a:spAutoFit/>
          </a:bodyPr>
          <a:lstStyle/>
          <a:p>
            <a:pPr algn="r" defTabSz="914217"/>
            <a:r>
              <a:rPr lang="en-US" sz="1800">
                <a:solidFill>
                  <a:srgbClr val="A4CD39"/>
                </a:solidFill>
              </a:rPr>
              <a:t>www.uclpartners.com</a:t>
            </a:r>
          </a:p>
          <a:p>
            <a:pPr algn="r" defTabSz="914217"/>
            <a:r>
              <a:rPr lang="en-US" sz="1800">
                <a:solidFill>
                  <a:srgbClr val="A4CD39"/>
                </a:solidFill>
              </a:rPr>
              <a:t>@uclpartners</a:t>
            </a:r>
          </a:p>
        </p:txBody>
      </p:sp>
      <p:sp>
        <p:nvSpPr>
          <p:cNvPr id="17" name="TextBox 16">
            <a:extLst>
              <a:ext uri="{FF2B5EF4-FFF2-40B4-BE49-F238E27FC236}">
                <a16:creationId xmlns:a16="http://schemas.microsoft.com/office/drawing/2014/main" id="{FD800737-51FC-734E-A1FF-64AABB2E4BE6}"/>
              </a:ext>
            </a:extLst>
          </p:cNvPr>
          <p:cNvSpPr txBox="1"/>
          <p:nvPr userDrawn="1"/>
        </p:nvSpPr>
        <p:spPr>
          <a:xfrm>
            <a:off x="7091855" y="2281228"/>
            <a:ext cx="4114800" cy="707886"/>
          </a:xfrm>
          <a:prstGeom prst="rect">
            <a:avLst/>
          </a:prstGeom>
          <a:noFill/>
        </p:spPr>
        <p:txBody>
          <a:bodyPr wrap="square" rtlCol="0">
            <a:spAutoFit/>
          </a:bodyPr>
          <a:lstStyle/>
          <a:p>
            <a:pPr algn="r" defTabSz="914217"/>
            <a:r>
              <a:rPr lang="en-US" sz="3999">
                <a:solidFill>
                  <a:srgbClr val="A4CD39"/>
                </a:solidFill>
                <a:latin typeface="Calibri Light" panose="020F0302020204030204" pitchFamily="34" charset="0"/>
                <a:cs typeface="Calibri Light" panose="020F0302020204030204" pitchFamily="34" charset="0"/>
              </a:rPr>
              <a:t>Thank you</a:t>
            </a:r>
          </a:p>
        </p:txBody>
      </p:sp>
      <p:sp>
        <p:nvSpPr>
          <p:cNvPr id="11" name="TextBox 10">
            <a:extLst>
              <a:ext uri="{FF2B5EF4-FFF2-40B4-BE49-F238E27FC236}">
                <a16:creationId xmlns:a16="http://schemas.microsoft.com/office/drawing/2014/main" id="{5B5F9327-F9A5-4588-A86E-9558BF17D676}"/>
              </a:ext>
            </a:extLst>
          </p:cNvPr>
          <p:cNvSpPr txBox="1"/>
          <p:nvPr userDrawn="1"/>
        </p:nvSpPr>
        <p:spPr>
          <a:xfrm>
            <a:off x="273709" y="6611779"/>
            <a:ext cx="1794081" cy="246221"/>
          </a:xfrm>
          <a:prstGeom prst="rect">
            <a:avLst/>
          </a:prstGeom>
          <a:noFill/>
        </p:spPr>
        <p:txBody>
          <a:bodyPr wrap="none" rtlCol="0">
            <a:spAutoFit/>
          </a:bodyPr>
          <a:lstStyle/>
          <a:p>
            <a:pPr defTabSz="914217"/>
            <a:r>
              <a:rPr lang="en-GB" sz="1000">
                <a:solidFill>
                  <a:srgbClr val="FFFFFF"/>
                </a:solidFill>
              </a:rPr>
              <a:t>Copyright © UCLPartners 2021</a:t>
            </a:r>
          </a:p>
        </p:txBody>
      </p:sp>
    </p:spTree>
    <p:extLst>
      <p:ext uri="{BB962C8B-B14F-4D97-AF65-F5344CB8AC3E}">
        <p14:creationId xmlns:p14="http://schemas.microsoft.com/office/powerpoint/2010/main" val="56865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lumMod val="50000"/>
            </a:schemeClr>
          </a:solidFill>
        </p:spPr>
        <p:txBody>
          <a:bodyPr/>
          <a:lstStyle/>
          <a:p>
            <a:endParaRPr lang="en-GB"/>
          </a:p>
        </p:txBody>
      </p:sp>
      <p:sp>
        <p:nvSpPr>
          <p:cNvPr id="7" name="Rectangle 6"/>
          <p:cNvSpPr/>
          <p:nvPr/>
        </p:nvSpPr>
        <p:spPr>
          <a:xfrm>
            <a:off x="0" y="1196752"/>
            <a:ext cx="12192000" cy="3600401"/>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a:t>Click to add sub-heading</a:t>
            </a:r>
            <a:endParaRPr lang="en-GB"/>
          </a:p>
        </p:txBody>
      </p:sp>
      <p:cxnSp>
        <p:nvCxnSpPr>
          <p:cNvPr id="12" name="Straight Connector 11"/>
          <p:cNvCxnSpPr/>
          <p:nvPr/>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03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8" name="Picture Placeholder 9" descr="A group of people posing for the camera&#10;&#10;Description automatically generated">
            <a:extLst>
              <a:ext uri="{FF2B5EF4-FFF2-40B4-BE49-F238E27FC236}">
                <a16:creationId xmlns:a16="http://schemas.microsoft.com/office/drawing/2014/main" id="{F1293AFA-21DA-1445-BC76-BBC5BCE9DE96}"/>
              </a:ext>
            </a:extLst>
          </p:cNvPr>
          <p:cNvPicPr>
            <a:picLocks noChangeAspect="1"/>
          </p:cNvPicPr>
          <p:nvPr userDrawn="1"/>
        </p:nvPicPr>
        <p:blipFill>
          <a:blip r:embed="rId2"/>
          <a:srcRect t="7813" b="7813"/>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BBC1C878-85BF-1D47-9FB7-C95A3C479650}"/>
              </a:ext>
            </a:extLst>
          </p:cNvPr>
          <p:cNvSpPr/>
          <p:nvPr userDrawn="1"/>
        </p:nvSpPr>
        <p:spPr>
          <a:xfrm>
            <a:off x="0" y="0"/>
            <a:ext cx="5860973" cy="6858000"/>
          </a:xfrm>
          <a:prstGeom prst="rect">
            <a:avLst/>
          </a:prstGeom>
          <a:gradFill>
            <a:gsLst>
              <a:gs pos="0">
                <a:schemeClr val="tx2"/>
              </a:gs>
              <a:gs pos="100000">
                <a:schemeClr val="tx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a:extLst>
              <a:ext uri="{FF2B5EF4-FFF2-40B4-BE49-F238E27FC236}">
                <a16:creationId xmlns:a16="http://schemas.microsoft.com/office/drawing/2014/main" id="{E81B29E7-56AB-AA48-87A8-D6861FA659F9}"/>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4227" t="6821" r="4817" b="29841"/>
          <a:stretch/>
        </p:blipFill>
        <p:spPr>
          <a:xfrm>
            <a:off x="1" y="7256"/>
            <a:ext cx="3446584" cy="1100575"/>
          </a:xfrm>
          <a:prstGeom prst="rect">
            <a:avLst/>
          </a:prstGeom>
        </p:spPr>
      </p:pic>
      <p:pic>
        <p:nvPicPr>
          <p:cNvPr id="7" name="Graphic 6">
            <a:extLst>
              <a:ext uri="{FF2B5EF4-FFF2-40B4-BE49-F238E27FC236}">
                <a16:creationId xmlns:a16="http://schemas.microsoft.com/office/drawing/2014/main" id="{79C840AF-3F0B-714A-A1BA-03BCA5CCD63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617" t="-192" r="23334" b="25924"/>
          <a:stretch/>
        </p:blipFill>
        <p:spPr>
          <a:xfrm>
            <a:off x="8849193" y="3593387"/>
            <a:ext cx="3342807" cy="3264612"/>
          </a:xfrm>
          <a:prstGeom prst="rect">
            <a:avLst/>
          </a:prstGeom>
          <a:effectLst/>
        </p:spPr>
      </p:pic>
      <p:sp>
        <p:nvSpPr>
          <p:cNvPr id="9" name="Title 2">
            <a:extLst>
              <a:ext uri="{FF2B5EF4-FFF2-40B4-BE49-F238E27FC236}">
                <a16:creationId xmlns:a16="http://schemas.microsoft.com/office/drawing/2014/main" id="{F0C55A1C-CBA4-624C-8862-8E8ADB014F05}"/>
              </a:ext>
            </a:extLst>
          </p:cNvPr>
          <p:cNvSpPr>
            <a:spLocks noGrp="1"/>
          </p:cNvSpPr>
          <p:nvPr>
            <p:ph type="ctrTitle"/>
          </p:nvPr>
        </p:nvSpPr>
        <p:spPr>
          <a:xfrm>
            <a:off x="464457" y="2325225"/>
            <a:ext cx="8461829" cy="3657600"/>
          </a:xfrm>
          <a:prstGeom prst="rect">
            <a:avLst/>
          </a:prstGeom>
        </p:spPr>
        <p:txBody>
          <a:bodyPr/>
          <a:lstStyle>
            <a:lvl1pPr>
              <a:defRPr>
                <a:solidFill>
                  <a:schemeClr val="bg1"/>
                </a:solidFill>
              </a:defRPr>
            </a:lvl1pPr>
          </a:lstStyle>
          <a:p>
            <a:r>
              <a:rPr lang="en-GB" sz="4000" b="1">
                <a:latin typeface="Arial" panose="020B0604020202020204" pitchFamily="34" charset="0"/>
                <a:cs typeface="Arial" panose="020B0604020202020204" pitchFamily="34" charset="0"/>
              </a:rPr>
              <a:t>Click to edit Master title style</a:t>
            </a:r>
            <a:endParaRPr lang="en-GB" sz="1400"/>
          </a:p>
        </p:txBody>
      </p:sp>
      <p:sp>
        <p:nvSpPr>
          <p:cNvPr id="10" name="Rectangle 9">
            <a:extLst>
              <a:ext uri="{FF2B5EF4-FFF2-40B4-BE49-F238E27FC236}">
                <a16:creationId xmlns:a16="http://schemas.microsoft.com/office/drawing/2014/main" id="{F7996494-0934-8546-B335-DCBD7DD9605A}"/>
              </a:ext>
            </a:extLst>
          </p:cNvPr>
          <p:cNvSpPr/>
          <p:nvPr userDrawn="1"/>
        </p:nvSpPr>
        <p:spPr>
          <a:xfrm>
            <a:off x="0" y="2336800"/>
            <a:ext cx="217714" cy="21916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descr="Envelope">
            <a:extLst>
              <a:ext uri="{FF2B5EF4-FFF2-40B4-BE49-F238E27FC236}">
                <a16:creationId xmlns:a16="http://schemas.microsoft.com/office/drawing/2014/main" id="{0CDC7092-525A-CA43-897A-52AEF1B6459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67871" y="3091543"/>
            <a:ext cx="228600" cy="228600"/>
          </a:xfrm>
          <a:prstGeom prst="rect">
            <a:avLst/>
          </a:prstGeom>
        </p:spPr>
      </p:pic>
      <p:pic>
        <p:nvPicPr>
          <p:cNvPr id="12" name="Graphic 11">
            <a:extLst>
              <a:ext uri="{FF2B5EF4-FFF2-40B4-BE49-F238E27FC236}">
                <a16:creationId xmlns:a16="http://schemas.microsoft.com/office/drawing/2014/main" id="{9FA80DB8-3B56-DD4B-80C4-E0F9CCF5ABC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91745" y="3517538"/>
            <a:ext cx="180852" cy="180852"/>
          </a:xfrm>
          <a:prstGeom prst="rect">
            <a:avLst/>
          </a:prstGeom>
        </p:spPr>
      </p:pic>
      <p:pic>
        <p:nvPicPr>
          <p:cNvPr id="13" name="Graphic 12">
            <a:extLst>
              <a:ext uri="{FF2B5EF4-FFF2-40B4-BE49-F238E27FC236}">
                <a16:creationId xmlns:a16="http://schemas.microsoft.com/office/drawing/2014/main" id="{3CE73B89-FA79-3D48-9600-6730BD978381}"/>
              </a:ext>
            </a:extLst>
          </p:cNvPr>
          <p:cNvPicPr>
            <a:picLocks noChangeAspect="1"/>
          </p:cNvPicPr>
          <p:nvPr userDrawn="1"/>
        </p:nvPicPr>
        <p:blipFill rotWithShape="1">
          <a:blip r:embed="rId11">
            <a:extLst>
              <a:ext uri="{96DAC541-7B7A-43D3-8B79-37D633B846F1}">
                <asvg:svgBlip xmlns:asvg="http://schemas.microsoft.com/office/drawing/2016/SVG/main" r:embed="rId12"/>
              </a:ext>
            </a:extLst>
          </a:blip>
          <a:srcRect l="27105" t="25489" r="23863" b="24700"/>
          <a:stretch/>
        </p:blipFill>
        <p:spPr>
          <a:xfrm>
            <a:off x="600753" y="3891532"/>
            <a:ext cx="180853" cy="183724"/>
          </a:xfrm>
          <a:prstGeom prst="rect">
            <a:avLst/>
          </a:prstGeom>
        </p:spPr>
      </p:pic>
      <p:pic>
        <p:nvPicPr>
          <p:cNvPr id="14" name="Graphic 13" descr="World">
            <a:extLst>
              <a:ext uri="{FF2B5EF4-FFF2-40B4-BE49-F238E27FC236}">
                <a16:creationId xmlns:a16="http://schemas.microsoft.com/office/drawing/2014/main" id="{1665FD80-5702-F140-A84A-D54F705A8A8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67693" y="4238147"/>
            <a:ext cx="228600" cy="228600"/>
          </a:xfrm>
          <a:prstGeom prst="rect">
            <a:avLst/>
          </a:prstGeom>
        </p:spPr>
      </p:pic>
    </p:spTree>
    <p:extLst>
      <p:ext uri="{BB962C8B-B14F-4D97-AF65-F5344CB8AC3E}">
        <p14:creationId xmlns:p14="http://schemas.microsoft.com/office/powerpoint/2010/main" val="258610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ext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62E265E3-6AB4-974E-9FE8-360AD5C24B28}"/>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2" name="Title 1">
            <a:extLst>
              <a:ext uri="{FF2B5EF4-FFF2-40B4-BE49-F238E27FC236}">
                <a16:creationId xmlns:a16="http://schemas.microsoft.com/office/drawing/2014/main" id="{ED846B5D-4F3A-D146-BBC9-04AD142DBE36}"/>
              </a:ext>
            </a:extLst>
          </p:cNvPr>
          <p:cNvSpPr>
            <a:spLocks noGrp="1"/>
          </p:cNvSpPr>
          <p:nvPr>
            <p:ph type="title"/>
          </p:nvPr>
        </p:nvSpPr>
        <p:spPr/>
        <p:txBody>
          <a:bodyPr/>
          <a:lstStyle>
            <a:lvl1pPr>
              <a:defRPr>
                <a:solidFill>
                  <a:schemeClr val="accent2"/>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98373276-F9F2-EE4A-846C-7F6D19D922FB}"/>
              </a:ext>
            </a:extLst>
          </p:cNvPr>
          <p:cNvSpPr>
            <a:spLocks noGrp="1"/>
          </p:cNvSpPr>
          <p:nvPr>
            <p:ph idx="1"/>
          </p:nvPr>
        </p:nvSpPr>
        <p:spPr>
          <a:xfrm>
            <a:off x="420914" y="1253330"/>
            <a:ext cx="10932886" cy="4812189"/>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Tree>
    <p:extLst>
      <p:ext uri="{BB962C8B-B14F-4D97-AF65-F5344CB8AC3E}">
        <p14:creationId xmlns:p14="http://schemas.microsoft.com/office/powerpoint/2010/main" val="3337692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A0C3F08-4EC2-BF48-B27A-047850362F99}"/>
              </a:ext>
            </a:extLst>
          </p:cNvPr>
          <p:cNvSpPr>
            <a:spLocks noGrp="1"/>
          </p:cNvSpPr>
          <p:nvPr>
            <p:ph type="pic" sz="quarter" idx="17"/>
          </p:nvPr>
        </p:nvSpPr>
        <p:spPr>
          <a:xfrm>
            <a:off x="0" y="0"/>
            <a:ext cx="4854388" cy="645955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pic>
        <p:nvPicPr>
          <p:cNvPr id="7" name="Graphic 6">
            <a:extLst>
              <a:ext uri="{FF2B5EF4-FFF2-40B4-BE49-F238E27FC236}">
                <a16:creationId xmlns:a16="http://schemas.microsoft.com/office/drawing/2014/main" id="{6C406A25-30A0-BE49-85B7-76C080D7012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8" name="Title 1">
            <a:extLst>
              <a:ext uri="{FF2B5EF4-FFF2-40B4-BE49-F238E27FC236}">
                <a16:creationId xmlns:a16="http://schemas.microsoft.com/office/drawing/2014/main" id="{842EAA32-599E-C041-8839-0BF7A1ABEA1F}"/>
              </a:ext>
            </a:extLst>
          </p:cNvPr>
          <p:cNvSpPr>
            <a:spLocks noGrp="1"/>
          </p:cNvSpPr>
          <p:nvPr>
            <p:ph type="title"/>
          </p:nvPr>
        </p:nvSpPr>
        <p:spPr>
          <a:xfrm>
            <a:off x="5631543" y="1229710"/>
            <a:ext cx="5940388" cy="2361160"/>
          </a:xfrm>
        </p:spPr>
        <p:txBody>
          <a:bodyPr anchor="b"/>
          <a:lstStyle>
            <a:lvl1pPr>
              <a:defRPr sz="6000">
                <a:solidFill>
                  <a:schemeClr val="accent2"/>
                </a:solidFill>
              </a:defRPr>
            </a:lvl1pPr>
          </a:lstStyle>
          <a:p>
            <a:r>
              <a:rPr lang="en-GB"/>
              <a:t>Click to edit Master title style</a:t>
            </a:r>
          </a:p>
        </p:txBody>
      </p:sp>
    </p:spTree>
    <p:extLst>
      <p:ext uri="{BB962C8B-B14F-4D97-AF65-F5344CB8AC3E}">
        <p14:creationId xmlns:p14="http://schemas.microsoft.com/office/powerpoint/2010/main" val="154491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Text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A0C3F08-4EC2-BF48-B27A-047850362F99}"/>
              </a:ext>
            </a:extLst>
          </p:cNvPr>
          <p:cNvSpPr>
            <a:spLocks noGrp="1"/>
          </p:cNvSpPr>
          <p:nvPr>
            <p:ph type="pic" sz="quarter" idx="17"/>
          </p:nvPr>
        </p:nvSpPr>
        <p:spPr>
          <a:xfrm>
            <a:off x="0" y="0"/>
            <a:ext cx="4854388" cy="6459558"/>
          </a:xfrm>
          <a:custGeom>
            <a:avLst/>
            <a:gdLst>
              <a:gd name="connsiteX0" fmla="*/ 0 w 4140060"/>
              <a:gd name="connsiteY0" fmla="*/ 0 h 5509028"/>
              <a:gd name="connsiteX1" fmla="*/ 2739310 w 4140060"/>
              <a:gd name="connsiteY1" fmla="*/ 0 h 5509028"/>
              <a:gd name="connsiteX2" fmla="*/ 2824745 w 4140060"/>
              <a:gd name="connsiteY2" fmla="*/ 51903 h 5509028"/>
              <a:gd name="connsiteX3" fmla="*/ 4140060 w 4140060"/>
              <a:gd name="connsiteY3" fmla="*/ 2525714 h 5509028"/>
              <a:gd name="connsiteX4" fmla="*/ 1156746 w 4140060"/>
              <a:gd name="connsiteY4" fmla="*/ 5509028 h 5509028"/>
              <a:gd name="connsiteX5" fmla="*/ 269600 w 4140060"/>
              <a:gd name="connsiteY5" fmla="*/ 5374904 h 5509028"/>
              <a:gd name="connsiteX6" fmla="*/ 0 w 4140060"/>
              <a:gd name="connsiteY6" fmla="*/ 5276230 h 550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060" h="5509028">
                <a:moveTo>
                  <a:pt x="0" y="0"/>
                </a:moveTo>
                <a:lnTo>
                  <a:pt x="2739310" y="0"/>
                </a:lnTo>
                <a:lnTo>
                  <a:pt x="2824745" y="51903"/>
                </a:lnTo>
                <a:cubicBezTo>
                  <a:pt x="3618312" y="588026"/>
                  <a:pt x="4140060" y="1495940"/>
                  <a:pt x="4140060" y="2525714"/>
                </a:cubicBezTo>
                <a:cubicBezTo>
                  <a:pt x="4140060" y="4173353"/>
                  <a:pt x="2804385" y="5509028"/>
                  <a:pt x="1156746" y="5509028"/>
                </a:cubicBezTo>
                <a:cubicBezTo>
                  <a:pt x="847814" y="5509028"/>
                  <a:pt x="549849" y="5462071"/>
                  <a:pt x="269600" y="5374904"/>
                </a:cubicBezTo>
                <a:lnTo>
                  <a:pt x="0" y="5276230"/>
                </a:lnTo>
                <a:close/>
              </a:path>
            </a:pathLst>
          </a:custGeom>
          <a:solidFill>
            <a:schemeClr val="accent3">
              <a:lumMod val="20000"/>
              <a:lumOff val="80000"/>
            </a:schemeClr>
          </a:solidFill>
        </p:spPr>
        <p:txBody>
          <a:bodyPr wrap="square" anchor="ctr">
            <a:noAutofit/>
          </a:bodyPr>
          <a:lstStyle>
            <a:lvl1pPr marL="0" indent="0" algn="ctr">
              <a:buFontTx/>
              <a:buNone/>
              <a:defRPr sz="1400"/>
            </a:lvl1pPr>
          </a:lstStyle>
          <a:p>
            <a:endParaRPr lang="en-GB"/>
          </a:p>
        </p:txBody>
      </p:sp>
      <p:pic>
        <p:nvPicPr>
          <p:cNvPr id="7" name="Graphic 6">
            <a:extLst>
              <a:ext uri="{FF2B5EF4-FFF2-40B4-BE49-F238E27FC236}">
                <a16:creationId xmlns:a16="http://schemas.microsoft.com/office/drawing/2014/main" id="{6C406A25-30A0-BE49-85B7-76C080D7012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617" t="-192" r="23334" b="25924"/>
          <a:stretch/>
        </p:blipFill>
        <p:spPr>
          <a:xfrm>
            <a:off x="8849193" y="3593387"/>
            <a:ext cx="3342807" cy="3264612"/>
          </a:xfrm>
          <a:prstGeom prst="rect">
            <a:avLst/>
          </a:prstGeom>
          <a:effectLst>
            <a:outerShdw blurRad="50800" dist="38100" dir="2700000" algn="tl" rotWithShape="0">
              <a:srgbClr val="C1E1E2">
                <a:alpha val="40000"/>
              </a:srgbClr>
            </a:outerShdw>
          </a:effectLst>
        </p:spPr>
      </p:pic>
      <p:sp>
        <p:nvSpPr>
          <p:cNvPr id="8" name="Title 1">
            <a:extLst>
              <a:ext uri="{FF2B5EF4-FFF2-40B4-BE49-F238E27FC236}">
                <a16:creationId xmlns:a16="http://schemas.microsoft.com/office/drawing/2014/main" id="{842EAA32-599E-C041-8839-0BF7A1ABEA1F}"/>
              </a:ext>
            </a:extLst>
          </p:cNvPr>
          <p:cNvSpPr>
            <a:spLocks noGrp="1"/>
          </p:cNvSpPr>
          <p:nvPr>
            <p:ph type="title"/>
          </p:nvPr>
        </p:nvSpPr>
        <p:spPr>
          <a:xfrm>
            <a:off x="5631543" y="1229710"/>
            <a:ext cx="5940388" cy="1258847"/>
          </a:xfrm>
        </p:spPr>
        <p:txBody>
          <a:bodyPr anchor="b"/>
          <a:lstStyle>
            <a:lvl1pPr>
              <a:defRPr sz="3600">
                <a:solidFill>
                  <a:schemeClr val="accent2"/>
                </a:solidFill>
              </a:defRPr>
            </a:lvl1pPr>
          </a:lstStyle>
          <a:p>
            <a:r>
              <a:rPr lang="en-GB"/>
              <a:t>Click to edit Master title style</a:t>
            </a:r>
          </a:p>
        </p:txBody>
      </p:sp>
      <p:sp>
        <p:nvSpPr>
          <p:cNvPr id="9" name="Content Placeholder 2">
            <a:extLst>
              <a:ext uri="{FF2B5EF4-FFF2-40B4-BE49-F238E27FC236}">
                <a16:creationId xmlns:a16="http://schemas.microsoft.com/office/drawing/2014/main" id="{16F83E7A-41EB-F74A-A866-EA2E6931DF5E}"/>
              </a:ext>
            </a:extLst>
          </p:cNvPr>
          <p:cNvSpPr>
            <a:spLocks noGrp="1"/>
          </p:cNvSpPr>
          <p:nvPr>
            <p:ph idx="1"/>
          </p:nvPr>
        </p:nvSpPr>
        <p:spPr>
          <a:xfrm>
            <a:off x="5617029" y="2716237"/>
            <a:ext cx="5940388" cy="3264612"/>
          </a:xfrm>
          <a:prstGeom prst="rect">
            <a:avLst/>
          </a:prstGeom>
        </p:spPr>
        <p:txBody>
          <a:bodyPr/>
          <a:lstStyle>
            <a:lvl1pPr marL="0" indent="0">
              <a:buClr>
                <a:schemeClr val="accent6"/>
              </a:buClr>
              <a:buNone/>
              <a:defRPr sz="1800"/>
            </a:lvl1pPr>
            <a:lvl2pPr marL="457200" indent="0">
              <a:buClr>
                <a:schemeClr val="accent6"/>
              </a:buClr>
              <a:buFont typeface="Arial" panose="020B0604020202020204" pitchFamily="34" charset="0"/>
              <a:buNone/>
              <a:defRPr/>
            </a:lvl2pPr>
            <a:lvl3pPr marL="914400" indent="0">
              <a:buClr>
                <a:schemeClr val="accent6"/>
              </a:buClr>
              <a:buNone/>
              <a:defRPr/>
            </a:lvl3pPr>
            <a:lvl4pPr marL="1371600" indent="0">
              <a:buClr>
                <a:schemeClr val="accent6"/>
              </a:buClr>
              <a:buNone/>
              <a:defRPr/>
            </a:lvl4pPr>
            <a:lvl5pPr marL="1828800" indent="0">
              <a:buClr>
                <a:schemeClr val="accent6"/>
              </a:buClr>
              <a:buNone/>
              <a:defRPr/>
            </a:lvl5pPr>
          </a:lstStyle>
          <a:p>
            <a:pPr lvl="0"/>
            <a:r>
              <a:rPr lang="en-GB"/>
              <a:t>Click to edit Master text</a:t>
            </a:r>
          </a:p>
        </p:txBody>
      </p:sp>
    </p:spTree>
    <p:extLst>
      <p:ext uri="{BB962C8B-B14F-4D97-AF65-F5344CB8AC3E}">
        <p14:creationId xmlns:p14="http://schemas.microsoft.com/office/powerpoint/2010/main" val="283820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image" Target="../media/image17.png"/><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AF9B47-8453-B64F-88CA-79C50E84CC9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38150" y="424516"/>
            <a:ext cx="2485524" cy="579816"/>
          </a:xfrm>
          <a:prstGeom prst="rect">
            <a:avLst/>
          </a:prstGeom>
        </p:spPr>
      </p:pic>
    </p:spTree>
    <p:extLst>
      <p:ext uri="{BB962C8B-B14F-4D97-AF65-F5344CB8AC3E}">
        <p14:creationId xmlns:p14="http://schemas.microsoft.com/office/powerpoint/2010/main" val="1933480944"/>
      </p:ext>
    </p:extLst>
  </p:cSld>
  <p:clrMap bg1="lt1" tx1="dk1" bg2="lt2" tx2="dk2" accent1="accent1" accent2="accent2" accent3="accent3" accent4="accent4" accent5="accent5" accent6="accent6" hlink="hlink" folHlink="folHlink"/>
  <p:sldLayoutIdLst>
    <p:sldLayoutId id="2147483698" r:id="rId1"/>
    <p:sldLayoutId id="2147483702" r:id="rId2"/>
    <p:sldLayoutId id="2147483705" r:id="rId3"/>
    <p:sldLayoutId id="2147483706" r:id="rId4"/>
    <p:sldLayoutId id="2147483707" r:id="rId5"/>
    <p:sldLayoutId id="214748369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13CB68-7D84-F44E-82A1-0E8C21F7FF40}"/>
              </a:ext>
            </a:extLst>
          </p:cNvPr>
          <p:cNvSpPr>
            <a:spLocks noGrp="1"/>
          </p:cNvSpPr>
          <p:nvPr>
            <p:ph type="title"/>
          </p:nvPr>
        </p:nvSpPr>
        <p:spPr>
          <a:xfrm>
            <a:off x="420914" y="365126"/>
            <a:ext cx="7571619" cy="523462"/>
          </a:xfrm>
          <a:prstGeom prst="rect">
            <a:avLst/>
          </a:prstGeom>
        </p:spPr>
        <p:txBody>
          <a:bodyPr vert="horz" lIns="91440" tIns="45720" rIns="91440" bIns="45720" rtlCol="0" anchor="ctr">
            <a:noAutofit/>
          </a:bodyPr>
          <a:lstStyle/>
          <a:p>
            <a:r>
              <a:rPr lang="en-GB"/>
              <a:t>Click to edit Master title style</a:t>
            </a:r>
          </a:p>
        </p:txBody>
      </p:sp>
      <p:pic>
        <p:nvPicPr>
          <p:cNvPr id="4" name="Graphic 3">
            <a:extLst>
              <a:ext uri="{FF2B5EF4-FFF2-40B4-BE49-F238E27FC236}">
                <a16:creationId xmlns:a16="http://schemas.microsoft.com/office/drawing/2014/main" id="{CD120E96-833C-7742-82B9-4BDA1B598001}"/>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295891" y="0"/>
            <a:ext cx="2639528" cy="1322869"/>
          </a:xfrm>
          <a:prstGeom prst="rect">
            <a:avLst/>
          </a:prstGeom>
        </p:spPr>
      </p:pic>
    </p:spTree>
    <p:extLst>
      <p:ext uri="{BB962C8B-B14F-4D97-AF65-F5344CB8AC3E}">
        <p14:creationId xmlns:p14="http://schemas.microsoft.com/office/powerpoint/2010/main" val="463220046"/>
      </p:ext>
    </p:extLst>
  </p:cSld>
  <p:clrMap bg1="lt1" tx1="dk1" bg2="lt2" tx2="dk2" accent1="accent1" accent2="accent2" accent3="accent3" accent4="accent4" accent5="accent5" accent6="accent6" hlink="hlink" folHlink="folHlink"/>
  <p:sldLayoutIdLst>
    <p:sldLayoutId id="2147483690" r:id="rId1"/>
    <p:sldLayoutId id="2147483652" r:id="rId2"/>
    <p:sldLayoutId id="2147483700" r:id="rId3"/>
    <p:sldLayoutId id="2147483694" r:id="rId4"/>
    <p:sldLayoutId id="2147483691" r:id="rId5"/>
    <p:sldLayoutId id="2147483695" r:id="rId6"/>
    <p:sldLayoutId id="2147483688" r:id="rId7"/>
    <p:sldLayoutId id="2147483686" r:id="rId8"/>
    <p:sldLayoutId id="2147483685" r:id="rId9"/>
    <p:sldLayoutId id="2147483687" r:id="rId10"/>
    <p:sldLayoutId id="2147483701" r:id="rId11"/>
    <p:sldLayoutId id="2147483666" r:id="rId12"/>
    <p:sldLayoutId id="2147483689" r:id="rId13"/>
    <p:sldLayoutId id="2147483662" r:id="rId14"/>
    <p:sldLayoutId id="2147483669" r:id="rId15"/>
    <p:sldLayoutId id="2147483660" r:id="rId16"/>
    <p:sldLayoutId id="2147483663" r:id="rId17"/>
    <p:sldLayoutId id="2147483653" r:id="rId18"/>
    <p:sldLayoutId id="2147483654" r:id="rId19"/>
    <p:sldLayoutId id="2147483665" r:id="rId20"/>
    <p:sldLayoutId id="2147483658" r:id="rId21"/>
    <p:sldLayoutId id="2147483696" r:id="rId22"/>
    <p:sldLayoutId id="2147483664" r:id="rId23"/>
    <p:sldLayoutId id="2147483668" r:id="rId24"/>
    <p:sldLayoutId id="2147483703" r:id="rId25"/>
    <p:sldLayoutId id="2147483704" r:id="rId26"/>
  </p:sldLayoutIdLst>
  <p:hf sldNum="0" hdr="0" dt="0"/>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22A00-BDA5-41A6-843F-A87A7AF300EB}"/>
              </a:ext>
            </a:extLst>
          </p:cNvPr>
          <p:cNvSpPr>
            <a:spLocks noGrp="1"/>
          </p:cNvSpPr>
          <p:nvPr>
            <p:ph type="title"/>
          </p:nvPr>
        </p:nvSpPr>
        <p:spPr>
          <a:xfrm>
            <a:off x="838201"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0E5976-B951-4609-9A59-2528B27027BA}"/>
              </a:ext>
            </a:extLst>
          </p:cNvPr>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485085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Lst>
  <p:hf sldNum="0" hdr="0" dt="0"/>
  <p:txStyles>
    <p:titleStyle>
      <a:lvl1pPr algn="l" defTabSz="914217" rtl="0" eaLnBrk="1" latinLnBrk="0" hangingPunct="1">
        <a:lnSpc>
          <a:spcPct val="90000"/>
        </a:lnSpc>
        <a:spcBef>
          <a:spcPct val="0"/>
        </a:spcBef>
        <a:buNone/>
        <a:defRPr sz="4799" b="1" kern="1200">
          <a:solidFill>
            <a:schemeClr val="bg2"/>
          </a:solidFill>
          <a:latin typeface="Frutiger"/>
          <a:ea typeface="+mj-ea"/>
          <a:cs typeface="+mj-cs"/>
        </a:defRPr>
      </a:lvl1pPr>
    </p:titleStyle>
    <p:bodyStyle>
      <a:lvl1pPr marL="228554" indent="-228554" algn="l" defTabSz="914217" rtl="0" eaLnBrk="1" latinLnBrk="0" hangingPunct="1">
        <a:lnSpc>
          <a:spcPct val="100000"/>
        </a:lnSpc>
        <a:spcBef>
          <a:spcPts val="600"/>
        </a:spcBef>
        <a:buFont typeface="Arial" panose="020B0604020202020204" pitchFamily="34" charset="0"/>
        <a:buChar char="•"/>
        <a:defRPr sz="2799" kern="1200">
          <a:solidFill>
            <a:schemeClr val="tx1"/>
          </a:solidFill>
          <a:latin typeface="Frutiger"/>
          <a:ea typeface="+mn-ea"/>
          <a:cs typeface="+mn-cs"/>
        </a:defRPr>
      </a:lvl1pPr>
      <a:lvl2pPr marL="685663" indent="-228554" algn="l" defTabSz="914217" rtl="0" eaLnBrk="1" latinLnBrk="0" hangingPunct="1">
        <a:lnSpc>
          <a:spcPct val="100000"/>
        </a:lnSpc>
        <a:spcBef>
          <a:spcPts val="600"/>
        </a:spcBef>
        <a:buFont typeface="Arial" panose="020B0604020202020204" pitchFamily="34" charset="0"/>
        <a:buChar char="•"/>
        <a:defRPr sz="2400" kern="1200">
          <a:solidFill>
            <a:schemeClr val="tx1"/>
          </a:solidFill>
          <a:latin typeface="Frutiger"/>
          <a:ea typeface="+mn-ea"/>
          <a:cs typeface="+mn-cs"/>
        </a:defRPr>
      </a:lvl2pPr>
      <a:lvl3pPr marL="1142771" indent="-228554" algn="l" defTabSz="914217" rtl="0" eaLnBrk="1" latinLnBrk="0" hangingPunct="1">
        <a:lnSpc>
          <a:spcPct val="100000"/>
        </a:lnSpc>
        <a:spcBef>
          <a:spcPts val="600"/>
        </a:spcBef>
        <a:buFont typeface="Arial" panose="020B0604020202020204" pitchFamily="34" charset="0"/>
        <a:buChar char="•"/>
        <a:defRPr sz="2000" kern="1200">
          <a:solidFill>
            <a:schemeClr val="tx1"/>
          </a:solidFill>
          <a:latin typeface="Frutiger"/>
          <a:ea typeface="+mn-ea"/>
          <a:cs typeface="+mn-cs"/>
        </a:defRPr>
      </a:lvl3pPr>
      <a:lvl4pPr marL="1599880" indent="-228554" algn="l" defTabSz="914217" rtl="0" eaLnBrk="1" latinLnBrk="0" hangingPunct="1">
        <a:lnSpc>
          <a:spcPct val="100000"/>
        </a:lnSpc>
        <a:spcBef>
          <a:spcPts val="600"/>
        </a:spcBef>
        <a:buFont typeface="Arial" panose="020B0604020202020204" pitchFamily="34" charset="0"/>
        <a:buChar char="•"/>
        <a:defRPr sz="1800" kern="1200">
          <a:solidFill>
            <a:schemeClr val="tx1"/>
          </a:solidFill>
          <a:latin typeface="Frutiger"/>
          <a:ea typeface="+mn-ea"/>
          <a:cs typeface="+mn-cs"/>
        </a:defRPr>
      </a:lvl4pPr>
      <a:lvl5pPr marL="2056989" indent="-228554" algn="l" defTabSz="914217" rtl="0" eaLnBrk="1" latinLnBrk="0" hangingPunct="1">
        <a:lnSpc>
          <a:spcPct val="100000"/>
        </a:lnSpc>
        <a:spcBef>
          <a:spcPts val="600"/>
        </a:spcBef>
        <a:buFont typeface="Arial" panose="020B0604020202020204" pitchFamily="34" charset="0"/>
        <a:buChar char="•"/>
        <a:defRPr sz="1800" kern="1200">
          <a:solidFill>
            <a:schemeClr val="tx1"/>
          </a:solidFill>
          <a:latin typeface="Frutiger"/>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all.sli.do/"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nice.org.uk/guidance/NG136"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8.jpe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0.svg"/></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Neohealth.pcn@nhs.net" TargetMode="External"/><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mailto:catherine.caldwell@imperialcollegehealthpartners.com" TargetMode="External"/><Relationship Id="rId2" Type="http://schemas.openxmlformats.org/officeDocument/2006/relationships/hyperlink" Target="mailto:joana.flores@imperialcollegehealthpartners.com" TargetMode="External"/><Relationship Id="rId1" Type="http://schemas.openxmlformats.org/officeDocument/2006/relationships/slideLayout" Target="../slideLayouts/slideLayout3.xml"/><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851435-6B15-71BA-CC2E-133FA1056D28}"/>
              </a:ext>
            </a:extLst>
          </p:cNvPr>
          <p:cNvSpPr>
            <a:spLocks noGrp="1"/>
          </p:cNvSpPr>
          <p:nvPr>
            <p:ph type="title"/>
          </p:nvPr>
        </p:nvSpPr>
        <p:spPr/>
        <p:txBody>
          <a:bodyPr/>
          <a:lstStyle/>
          <a:p>
            <a:pPr algn="l" fontAlgn="t"/>
            <a:r>
              <a:rPr lang="en-GB"/>
              <a:t>Opening Sli.do</a:t>
            </a:r>
            <a:br>
              <a:rPr lang="en-GB"/>
            </a:br>
            <a:br>
              <a:rPr lang="en-GB" sz="4400" u="none" strike="noStrike">
                <a:effectLst/>
              </a:rPr>
            </a:br>
            <a:endParaRPr lang="en-GB"/>
          </a:p>
        </p:txBody>
      </p:sp>
      <p:sp>
        <p:nvSpPr>
          <p:cNvPr id="5" name="TextBox 4">
            <a:extLst>
              <a:ext uri="{FF2B5EF4-FFF2-40B4-BE49-F238E27FC236}">
                <a16:creationId xmlns:a16="http://schemas.microsoft.com/office/drawing/2014/main" id="{07449ACF-0AD2-C084-0F13-8618B6725D2C}"/>
              </a:ext>
            </a:extLst>
          </p:cNvPr>
          <p:cNvSpPr txBox="1"/>
          <p:nvPr/>
        </p:nvSpPr>
        <p:spPr>
          <a:xfrm>
            <a:off x="407368" y="2269393"/>
            <a:ext cx="7993021" cy="1508105"/>
          </a:xfrm>
          <a:prstGeom prst="rect">
            <a:avLst/>
          </a:prstGeom>
          <a:noFill/>
        </p:spPr>
        <p:txBody>
          <a:bodyPr wrap="square" lIns="91440" tIns="45720" rIns="91440" bIns="45720" anchor="t">
            <a:spAutoFit/>
          </a:bodyPr>
          <a:lstStyle/>
          <a:p>
            <a:r>
              <a:rPr lang="en-GB" sz="1800" b="1">
                <a:solidFill>
                  <a:schemeClr val="accent4">
                    <a:lumMod val="60000"/>
                    <a:lumOff val="40000"/>
                  </a:schemeClr>
                </a:solidFill>
              </a:rPr>
              <a:t>Please go to </a:t>
            </a:r>
            <a:r>
              <a:rPr lang="en-GB" b="1">
                <a:solidFill>
                  <a:schemeClr val="accent4">
                    <a:lumMod val="60000"/>
                    <a:lumOff val="40000"/>
                  </a:schemeClr>
                </a:solidFill>
                <a:hlinkClick r:id="rId3">
                  <a:extLst>
                    <a:ext uri="{A12FA001-AC4F-418D-AE19-62706E023703}">
                      <ahyp:hlinkClr xmlns:ahyp="http://schemas.microsoft.com/office/drawing/2018/hyperlinkcolor" val="tx"/>
                    </a:ext>
                  </a:extLst>
                </a:hlinkClick>
              </a:rPr>
              <a:t>https://wall.sli.do/</a:t>
            </a:r>
            <a:br>
              <a:rPr lang="en-GB" sz="1800" b="1">
                <a:solidFill>
                  <a:schemeClr val="accent4">
                    <a:lumMod val="60000"/>
                    <a:lumOff val="40000"/>
                  </a:schemeClr>
                </a:solidFill>
              </a:rPr>
            </a:br>
            <a:r>
              <a:rPr lang="en-GB" sz="1800" b="1">
                <a:solidFill>
                  <a:schemeClr val="accent4">
                    <a:lumMod val="60000"/>
                    <a:lumOff val="40000"/>
                  </a:schemeClr>
                </a:solidFill>
              </a:rPr>
              <a:t>Enter code: 1928455</a:t>
            </a:r>
            <a:br>
              <a:rPr lang="en-GB" sz="1800" u="none" strike="noStrike">
                <a:solidFill>
                  <a:schemeClr val="accent5"/>
                </a:solidFill>
                <a:effectLst/>
              </a:rPr>
            </a:br>
            <a:r>
              <a:rPr lang="en-GB" sz="2800" b="1">
                <a:solidFill>
                  <a:schemeClr val="accent5">
                    <a:lumMod val="40000"/>
                    <a:lumOff val="60000"/>
                  </a:schemeClr>
                </a:solidFill>
                <a:ea typeface="+mn-lt"/>
                <a:cs typeface="+mn-lt"/>
              </a:rPr>
              <a:t>Which of the following types of case finding are </a:t>
            </a:r>
            <a:r>
              <a:rPr lang="en-GB" sz="2800" b="1" u="none" strike="noStrike">
                <a:solidFill>
                  <a:schemeClr val="accent5">
                    <a:lumMod val="40000"/>
                    <a:lumOff val="60000"/>
                  </a:schemeClr>
                </a:solidFill>
                <a:effectLst/>
                <a:ea typeface="+mn-lt"/>
                <a:cs typeface="+mn-lt"/>
              </a:rPr>
              <a:t>you </a:t>
            </a:r>
            <a:r>
              <a:rPr lang="en-GB" sz="2800" b="1">
                <a:solidFill>
                  <a:schemeClr val="accent5">
                    <a:lumMod val="40000"/>
                    <a:lumOff val="60000"/>
                  </a:schemeClr>
                </a:solidFill>
                <a:ea typeface="+mn-lt"/>
                <a:cs typeface="+mn-lt"/>
              </a:rPr>
              <a:t>currently doing </a:t>
            </a:r>
            <a:r>
              <a:rPr lang="en-GB" sz="2800" b="1" u="none" strike="noStrike">
                <a:solidFill>
                  <a:schemeClr val="accent5">
                    <a:lumMod val="40000"/>
                    <a:lumOff val="60000"/>
                  </a:schemeClr>
                </a:solidFill>
                <a:effectLst/>
                <a:ea typeface="+mn-lt"/>
                <a:cs typeface="+mn-lt"/>
              </a:rPr>
              <a:t>in </a:t>
            </a:r>
            <a:r>
              <a:rPr lang="en-GB" sz="2800" b="1">
                <a:solidFill>
                  <a:schemeClr val="accent5">
                    <a:lumMod val="40000"/>
                    <a:lumOff val="60000"/>
                  </a:schemeClr>
                </a:solidFill>
                <a:ea typeface="+mn-lt"/>
                <a:cs typeface="+mn-lt"/>
              </a:rPr>
              <a:t>your practice</a:t>
            </a:r>
            <a:r>
              <a:rPr lang="en-GB" sz="2800" b="1" u="none" strike="noStrike">
                <a:solidFill>
                  <a:schemeClr val="accent5">
                    <a:lumMod val="40000"/>
                    <a:lumOff val="60000"/>
                  </a:schemeClr>
                </a:solidFill>
                <a:effectLst/>
              </a:rPr>
              <a:t>?</a:t>
            </a:r>
            <a:endParaRPr lang="en-GB" b="1">
              <a:solidFill>
                <a:schemeClr val="accent5">
                  <a:lumMod val="40000"/>
                  <a:lumOff val="60000"/>
                </a:schemeClr>
              </a:solidFill>
              <a:cs typeface="Arial" panose="020B0604020202020204"/>
            </a:endParaRPr>
          </a:p>
        </p:txBody>
      </p:sp>
    </p:spTree>
    <p:extLst>
      <p:ext uri="{BB962C8B-B14F-4D97-AF65-F5344CB8AC3E}">
        <p14:creationId xmlns:p14="http://schemas.microsoft.com/office/powerpoint/2010/main" val="1296689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5B5B341-CB3C-15F8-CA60-3A9DAF9B814D}"/>
              </a:ext>
            </a:extLst>
          </p:cNvPr>
          <p:cNvSpPr>
            <a:spLocks noGrp="1"/>
          </p:cNvSpPr>
          <p:nvPr>
            <p:ph type="title"/>
          </p:nvPr>
        </p:nvSpPr>
        <p:spPr/>
        <p:txBody>
          <a:bodyPr lIns="91440" tIns="45720" rIns="91440" bIns="45720" anchor="t"/>
          <a:lstStyle/>
          <a:p>
            <a:r>
              <a:rPr lang="en-GB" sz="3200" b="1"/>
              <a:t>23/24 Hypertension case finding primary care incentives</a:t>
            </a:r>
            <a:endParaRPr lang="en-GB" sz="3200" b="1">
              <a:cs typeface="Arial"/>
            </a:endParaRPr>
          </a:p>
        </p:txBody>
      </p:sp>
      <p:sp>
        <p:nvSpPr>
          <p:cNvPr id="4" name="Content Placeholder 1">
            <a:extLst>
              <a:ext uri="{FF2B5EF4-FFF2-40B4-BE49-F238E27FC236}">
                <a16:creationId xmlns:a16="http://schemas.microsoft.com/office/drawing/2014/main" id="{7B0E6EBF-B06A-849A-35AE-7FB9EE280D49}"/>
              </a:ext>
            </a:extLst>
          </p:cNvPr>
          <p:cNvSpPr txBox="1">
            <a:spLocks/>
          </p:cNvSpPr>
          <p:nvPr/>
        </p:nvSpPr>
        <p:spPr>
          <a:xfrm>
            <a:off x="6220047" y="1397238"/>
            <a:ext cx="5564585" cy="4480034"/>
          </a:xfr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1400">
              <a:cs typeface="Arial" panose="020B0604020202020204"/>
            </a:endParaRPr>
          </a:p>
        </p:txBody>
      </p:sp>
      <p:sp>
        <p:nvSpPr>
          <p:cNvPr id="6" name="Content Placeholder 5">
            <a:extLst>
              <a:ext uri="{FF2B5EF4-FFF2-40B4-BE49-F238E27FC236}">
                <a16:creationId xmlns:a16="http://schemas.microsoft.com/office/drawing/2014/main" id="{9A9F5836-53C3-D2CC-C18E-CC827D576037}"/>
              </a:ext>
            </a:extLst>
          </p:cNvPr>
          <p:cNvSpPr>
            <a:spLocks noGrp="1"/>
          </p:cNvSpPr>
          <p:nvPr>
            <p:ph idx="1"/>
          </p:nvPr>
        </p:nvSpPr>
        <p:spPr>
          <a:xfrm>
            <a:off x="397990" y="1397238"/>
            <a:ext cx="11386642" cy="4480034"/>
          </a:xfrm>
        </p:spPr>
        <p:txBody>
          <a:bodyPr/>
          <a:lstStyle/>
          <a:p>
            <a:pPr marL="0" lvl="1" indent="0">
              <a:buFont typeface="Arial" panose="020B0604020202020204" pitchFamily="34" charset="0"/>
              <a:buNone/>
            </a:pPr>
            <a:r>
              <a:rPr lang="en-GB">
                <a:cs typeface="Arial" panose="020B0604020202020204"/>
              </a:rPr>
              <a:t>PCN DES 23/24 lists that a</a:t>
            </a:r>
            <a:r>
              <a:rPr lang="en-US"/>
              <a:t> PCN must</a:t>
            </a:r>
          </a:p>
          <a:p>
            <a:pPr marL="457200" lvl="1" indent="-457200">
              <a:buFont typeface="+mj-lt"/>
              <a:buAutoNum type="alphaLcParenR"/>
            </a:pPr>
            <a:r>
              <a:rPr lang="en-US" sz="1800"/>
              <a:t>Improve diagnosis of patients with hypertension, in line with </a:t>
            </a:r>
            <a:r>
              <a:rPr lang="en-US" sz="1800">
                <a:hlinkClick r:id="rId3"/>
              </a:rPr>
              <a:t>NICE guideline NG136 </a:t>
            </a:r>
            <a:r>
              <a:rPr lang="en-US" sz="1800"/>
              <a:t>by ensuring appropriate follow-up activity is undertaken to confirm or exclude a hypertension diagnosis where a blood pressure of ≥140/90mmHg in a GP practice, or ≥135/85 in a community setting, is recorded. This will include proactive review of historic patient records, to identify patients who have had a previous elevated blood pressure reading but have not had an appropriate diagnostic follow up; and </a:t>
            </a:r>
            <a:br>
              <a:rPr lang="en-US" sz="1800"/>
            </a:br>
            <a:endParaRPr lang="en-US" sz="1800"/>
          </a:p>
          <a:p>
            <a:pPr marL="457200" lvl="1" indent="-457200">
              <a:buFont typeface="+mj-lt"/>
              <a:buAutoNum type="alphaLcParenR"/>
            </a:pPr>
            <a:r>
              <a:rPr lang="en-US" sz="1800"/>
              <a:t>Undertake activity to improve coverage of blood pressure checks, by: </a:t>
            </a:r>
          </a:p>
          <a:p>
            <a:pPr marL="971550" lvl="2" indent="-514350">
              <a:buFont typeface="+mj-lt"/>
              <a:buAutoNum type="romanLcPeriod"/>
            </a:pPr>
            <a:r>
              <a:rPr lang="en-US" sz="1800"/>
              <a:t>increasing opportunistic blood pressure testing where patients do not have a recently recorded reading; </a:t>
            </a:r>
          </a:p>
          <a:p>
            <a:pPr marL="971550" lvl="2" indent="-514350">
              <a:buFont typeface="+mj-lt"/>
              <a:buAutoNum type="romanLcPeriod"/>
            </a:pPr>
            <a:r>
              <a:rPr lang="en-US" sz="1800"/>
              <a:t>undertaking blood pressure testing at suitable outreach venues, agreeing the approach with local partners and targeting need as informed by local data on health inequalities and potentially at-risk groups</a:t>
            </a:r>
          </a:p>
          <a:p>
            <a:pPr marL="971550" lvl="2" indent="-514350">
              <a:buFont typeface="+mj-lt"/>
              <a:buAutoNum type="romanLcPeriod"/>
            </a:pPr>
            <a:r>
              <a:rPr lang="en-US" sz="1800"/>
              <a:t>working pro-actively with community pharmacies to improve access to blood pressure checks, in line with the Community Pharmacy Blood Pressure Check Service</a:t>
            </a:r>
            <a:endParaRPr lang="en-US" sz="1800">
              <a:cs typeface="Arial" panose="020B0604020202020204"/>
            </a:endParaRPr>
          </a:p>
          <a:p>
            <a:pPr lvl="1"/>
            <a:endParaRPr lang="en-GB" sz="1800">
              <a:cs typeface="Arial" panose="020B0604020202020204"/>
            </a:endParaRPr>
          </a:p>
          <a:p>
            <a:pPr marL="0" indent="0">
              <a:buNone/>
            </a:pPr>
            <a:endParaRPr lang="en-GB" sz="3600"/>
          </a:p>
        </p:txBody>
      </p:sp>
    </p:spTree>
    <p:extLst>
      <p:ext uri="{BB962C8B-B14F-4D97-AF65-F5344CB8AC3E}">
        <p14:creationId xmlns:p14="http://schemas.microsoft.com/office/powerpoint/2010/main" val="3436092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68F110-4418-44BE-9BEE-2A94627DD59B}"/>
              </a:ext>
            </a:extLst>
          </p:cNvPr>
          <p:cNvSpPr>
            <a:spLocks noGrp="1"/>
          </p:cNvSpPr>
          <p:nvPr>
            <p:ph type="sldNum" sz="quarter" idx="12"/>
          </p:nvPr>
        </p:nvSpPr>
        <p:spPr/>
        <p:txBody>
          <a:bodyPr/>
          <a:lstStyle/>
          <a:p>
            <a:r>
              <a:rPr lang="en-GB"/>
              <a:t> </a:t>
            </a:r>
          </a:p>
        </p:txBody>
      </p:sp>
      <p:sp>
        <p:nvSpPr>
          <p:cNvPr id="5" name="Title 4">
            <a:extLst>
              <a:ext uri="{FF2B5EF4-FFF2-40B4-BE49-F238E27FC236}">
                <a16:creationId xmlns:a16="http://schemas.microsoft.com/office/drawing/2014/main" id="{B116F2B8-FD01-474F-9EEF-B95FC0CB92F1}"/>
              </a:ext>
            </a:extLst>
          </p:cNvPr>
          <p:cNvSpPr>
            <a:spLocks noGrp="1"/>
          </p:cNvSpPr>
          <p:nvPr>
            <p:ph type="title"/>
          </p:nvPr>
        </p:nvSpPr>
        <p:spPr>
          <a:xfrm>
            <a:off x="407368" y="1520319"/>
            <a:ext cx="11377264" cy="5131316"/>
          </a:xfrm>
        </p:spPr>
        <p:txBody>
          <a:bodyPr lIns="91440" tIns="45720" rIns="91440" bIns="45720" anchor="t"/>
          <a:lstStyle/>
          <a:p>
            <a:pPr algn="ctr"/>
            <a:r>
              <a:rPr lang="en-GB" sz="2400">
                <a:latin typeface="+mn-lt"/>
                <a:ea typeface="+mn-ea"/>
                <a:cs typeface="+mn-cs"/>
              </a:rPr>
              <a:t>Harness Case Study</a:t>
            </a:r>
            <a:br>
              <a:rPr lang="en-US" sz="2400">
                <a:latin typeface="+mn-lt"/>
              </a:rPr>
            </a:br>
            <a:br>
              <a:rPr lang="en-US" sz="2400">
                <a:latin typeface="+mn-lt"/>
              </a:rPr>
            </a:br>
            <a:r>
              <a:rPr lang="en-US" sz="2400" b="1" kern="1200"/>
              <a:t>Dr Subash Jayakumar</a:t>
            </a:r>
            <a:br>
              <a:rPr lang="en-US" sz="2400" b="1"/>
            </a:br>
            <a:r>
              <a:rPr lang="en-US" sz="2400" kern="1200"/>
              <a:t>Clinical Director Harness PCN</a:t>
            </a:r>
            <a:br>
              <a:rPr lang="en-US" sz="2400" kern="1200"/>
            </a:br>
            <a:r>
              <a:rPr lang="en-US" sz="2400" kern="1200"/>
              <a:t>GP Partner The Stonebridge Practice</a:t>
            </a:r>
            <a:br>
              <a:rPr lang="en-US" sz="2400">
                <a:cs typeface="Arial"/>
              </a:rPr>
            </a:br>
            <a:br>
              <a:rPr lang="en-US" sz="2400">
                <a:cs typeface="Arial"/>
              </a:rPr>
            </a:br>
            <a:r>
              <a:rPr lang="en-US" sz="2400" b="1">
                <a:cs typeface="Arial"/>
              </a:rPr>
              <a:t>Suraj Shah, Radhika Sanghani &amp; Nitesh Kerai </a:t>
            </a:r>
            <a:br>
              <a:rPr lang="en-US" sz="2400">
                <a:cs typeface="Arial"/>
              </a:rPr>
            </a:br>
            <a:r>
              <a:rPr lang="en-US" sz="2400">
                <a:cs typeface="Arial"/>
              </a:rPr>
              <a:t>Senior PCN Clinical Pharmacists</a:t>
            </a:r>
            <a:br>
              <a:rPr lang="en-US" sz="2400">
                <a:cs typeface="Arial"/>
              </a:rPr>
            </a:br>
            <a:r>
              <a:rPr lang="en-US" sz="2400">
                <a:cs typeface="Arial"/>
              </a:rPr>
              <a:t>Harness PCN</a:t>
            </a:r>
            <a:br>
              <a:rPr lang="en-US" sz="2400"/>
            </a:br>
            <a:endParaRPr lang="en-US"/>
          </a:p>
        </p:txBody>
      </p:sp>
    </p:spTree>
    <p:extLst>
      <p:ext uri="{BB962C8B-B14F-4D97-AF65-F5344CB8AC3E}">
        <p14:creationId xmlns:p14="http://schemas.microsoft.com/office/powerpoint/2010/main" val="1968623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90436A-5F8B-CE15-1213-69C078E5412C}"/>
              </a:ext>
            </a:extLst>
          </p:cNvPr>
          <p:cNvSpPr>
            <a:spLocks noGrp="1"/>
          </p:cNvSpPr>
          <p:nvPr>
            <p:ph idx="1"/>
          </p:nvPr>
        </p:nvSpPr>
        <p:spPr>
          <a:xfrm>
            <a:off x="342904" y="1397238"/>
            <a:ext cx="11616159" cy="4480034"/>
          </a:xfrm>
        </p:spPr>
        <p:txBody>
          <a:bodyPr lIns="91440" tIns="45720" rIns="91440" bIns="45720" anchor="t"/>
          <a:lstStyle/>
          <a:p>
            <a:r>
              <a:rPr lang="en-US" sz="2400"/>
              <a:t>Hypertension: NHS cost £2.1bn annually with wide-ranging CVD / non-CVD complications; a significant asymptomatic and undiagnosed population</a:t>
            </a:r>
            <a:endParaRPr lang="en-US" sz="2400">
              <a:cs typeface="Arial"/>
            </a:endParaRPr>
          </a:p>
          <a:p>
            <a:r>
              <a:rPr lang="en-US" sz="2400"/>
              <a:t>Primary Care: Multiple face-to-face appointments are needed to safely titrate patient's BP to achieve target; </a:t>
            </a:r>
            <a:r>
              <a:rPr lang="en-US" sz="2400" b="1"/>
              <a:t>accounts for ~12% of all GP appointments</a:t>
            </a:r>
            <a:endParaRPr lang="en-US" sz="2400" b="1">
              <a:cs typeface="Arial"/>
            </a:endParaRPr>
          </a:p>
          <a:p>
            <a:r>
              <a:rPr lang="en-US" sz="2400">
                <a:cs typeface="Arial"/>
              </a:rPr>
              <a:t>National Priority: QOF; IIF; CORE20PLUS5 </a:t>
            </a:r>
            <a:r>
              <a:rPr lang="en-US" sz="2400" i="1">
                <a:cs typeface="Arial"/>
              </a:rPr>
              <a:t>(Reducing Health Inequalities)</a:t>
            </a:r>
            <a:endParaRPr lang="en-US" sz="2400" b="1" i="1">
              <a:cs typeface="Arial"/>
            </a:endParaRPr>
          </a:p>
          <a:p>
            <a:r>
              <a:rPr lang="en-US" sz="2400">
                <a:cs typeface="Arial"/>
              </a:rPr>
              <a:t>Local Population: Harness (PCN North and PCN South, Brent, NWL): </a:t>
            </a:r>
            <a:r>
              <a:rPr lang="en-US" sz="2400" b="1">
                <a:cs typeface="Arial"/>
              </a:rPr>
              <a:t>18,151 patients QOF Hypertension Register </a:t>
            </a:r>
            <a:r>
              <a:rPr lang="en-US" sz="2400">
                <a:cs typeface="Arial"/>
              </a:rPr>
              <a:t>2022/23</a:t>
            </a:r>
          </a:p>
          <a:p>
            <a:r>
              <a:rPr lang="en-US" sz="2400">
                <a:cs typeface="Arial"/>
              </a:rPr>
              <a:t>Harness South: 2 of top 10 most deprived London zones: Harlesden &amp; Stonebridge</a:t>
            </a:r>
          </a:p>
          <a:p>
            <a:r>
              <a:rPr lang="en-US" sz="2400">
                <a:cs typeface="Arial"/>
              </a:rPr>
              <a:t>Focus: </a:t>
            </a:r>
            <a:r>
              <a:rPr lang="en-US" sz="2400" b="1">
                <a:cs typeface="Arial"/>
              </a:rPr>
              <a:t>Case Finding (Prevalence)</a:t>
            </a:r>
            <a:r>
              <a:rPr lang="en-US" sz="2400">
                <a:cs typeface="Arial"/>
              </a:rPr>
              <a:t> and </a:t>
            </a:r>
            <a:r>
              <a:rPr lang="en-US" sz="2400" b="1">
                <a:cs typeface="Arial"/>
              </a:rPr>
              <a:t>Optimisation (Target BP improvement)</a:t>
            </a:r>
          </a:p>
          <a:p>
            <a:endParaRPr lang="en-US" sz="2400">
              <a:cs typeface="Arial"/>
            </a:endParaRPr>
          </a:p>
          <a:p>
            <a:endParaRPr lang="en-US" sz="2400">
              <a:cs typeface="Arial"/>
            </a:endParaRPr>
          </a:p>
        </p:txBody>
      </p:sp>
      <p:sp>
        <p:nvSpPr>
          <p:cNvPr id="3" name="Slide Number Placeholder 2">
            <a:extLst>
              <a:ext uri="{FF2B5EF4-FFF2-40B4-BE49-F238E27FC236}">
                <a16:creationId xmlns:a16="http://schemas.microsoft.com/office/drawing/2014/main" id="{03FA9178-DAB9-79B1-CBA9-BDB53EA28095}"/>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740FE107-652C-CBB9-9994-355FA677730B}"/>
              </a:ext>
            </a:extLst>
          </p:cNvPr>
          <p:cNvSpPr>
            <a:spLocks noGrp="1"/>
          </p:cNvSpPr>
          <p:nvPr>
            <p:ph type="title"/>
          </p:nvPr>
        </p:nvSpPr>
        <p:spPr/>
        <p:txBody>
          <a:bodyPr/>
          <a:lstStyle/>
          <a:p>
            <a:r>
              <a:rPr lang="en-US" sz="4000"/>
              <a:t>Background/Context</a:t>
            </a:r>
          </a:p>
        </p:txBody>
      </p:sp>
      <p:sp>
        <p:nvSpPr>
          <p:cNvPr id="5" name="TextBox 4">
            <a:extLst>
              <a:ext uri="{FF2B5EF4-FFF2-40B4-BE49-F238E27FC236}">
                <a16:creationId xmlns:a16="http://schemas.microsoft.com/office/drawing/2014/main" id="{166C4871-E275-21B8-8CC7-58C3A064475A}"/>
              </a:ext>
            </a:extLst>
          </p:cNvPr>
          <p:cNvSpPr txBox="1"/>
          <p:nvPr/>
        </p:nvSpPr>
        <p:spPr>
          <a:xfrm>
            <a:off x="7730647" y="6404975"/>
            <a:ext cx="432982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1. Public Health England, Health matters: combating high blood pressure, (2017) </a:t>
            </a:r>
            <a:endParaRPr lang="en-US" sz="800">
              <a:cs typeface="Arial"/>
            </a:endParaRPr>
          </a:p>
          <a:p>
            <a:r>
              <a:rPr lang="en-US" sz="800"/>
              <a:t>2. Public Health England: New opportunities to tackle high blood pressure in London (2015)</a:t>
            </a:r>
          </a:p>
          <a:p>
            <a:r>
              <a:rPr lang="en-US" sz="800">
                <a:cs typeface="Arial"/>
              </a:rPr>
              <a:t>3. Data.London.gov.uk</a:t>
            </a:r>
          </a:p>
        </p:txBody>
      </p:sp>
    </p:spTree>
    <p:extLst>
      <p:ext uri="{BB962C8B-B14F-4D97-AF65-F5344CB8AC3E}">
        <p14:creationId xmlns:p14="http://schemas.microsoft.com/office/powerpoint/2010/main" val="367279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90436A-5F8B-CE15-1213-69C078E5412C}"/>
              </a:ext>
            </a:extLst>
          </p:cNvPr>
          <p:cNvSpPr>
            <a:spLocks noGrp="1"/>
          </p:cNvSpPr>
          <p:nvPr>
            <p:ph idx="1"/>
          </p:nvPr>
        </p:nvSpPr>
        <p:spPr>
          <a:xfrm>
            <a:off x="407169" y="1397238"/>
            <a:ext cx="11570258" cy="4480034"/>
          </a:xfrm>
        </p:spPr>
        <p:txBody>
          <a:bodyPr lIns="91440" tIns="45720" rIns="91440" bIns="45720" anchor="t"/>
          <a:lstStyle/>
          <a:p>
            <a:r>
              <a:rPr lang="en-US" sz="2400"/>
              <a:t>March 2021: Harness PCNs agreed to pilot an evidence-based digital health platform, </a:t>
            </a:r>
            <a:r>
              <a:rPr lang="en-US" sz="2400" b="1"/>
              <a:t>Hypertension Plus</a:t>
            </a:r>
            <a:r>
              <a:rPr lang="en-US" sz="2400"/>
              <a:t>, </a:t>
            </a:r>
            <a:r>
              <a:rPr lang="en-US" sz="2400" i="1"/>
              <a:t>design shaped by the TASMIN studies</a:t>
            </a:r>
            <a:r>
              <a:rPr lang="en-US" sz="2400"/>
              <a:t> to manage hypertensive patients remotely </a:t>
            </a:r>
            <a:endParaRPr lang="en-US" sz="2400">
              <a:cs typeface="Arial"/>
            </a:endParaRPr>
          </a:p>
          <a:p>
            <a:r>
              <a:rPr lang="en-US" sz="2400"/>
              <a:t>The </a:t>
            </a:r>
            <a:r>
              <a:rPr lang="en-US" sz="2400" b="1"/>
              <a:t>OMRON digital health platform was </a:t>
            </a:r>
            <a:r>
              <a:rPr lang="en-US" sz="2400"/>
              <a:t>used – a global leader in BP monitors</a:t>
            </a:r>
            <a:endParaRPr lang="en-US" sz="2400">
              <a:cs typeface="Arial"/>
            </a:endParaRPr>
          </a:p>
          <a:p>
            <a:r>
              <a:rPr lang="en-US" sz="2400"/>
              <a:t>Practices: 10 practices initially involved in the rollout across the PCNs</a:t>
            </a:r>
            <a:endParaRPr lang="en-US" sz="2400">
              <a:cs typeface="Arial"/>
            </a:endParaRPr>
          </a:p>
          <a:p>
            <a:r>
              <a:rPr lang="en-US" sz="2400"/>
              <a:t>Staff involved: GP’s; pharmacists; pharmacy technicians; nurses; HCA’s; social prescribing link workers; PCN administrative staff; practice administrators</a:t>
            </a:r>
            <a:endParaRPr lang="en-US" sz="2400">
              <a:cs typeface="Arial"/>
            </a:endParaRPr>
          </a:p>
          <a:p>
            <a:r>
              <a:rPr lang="en-US" sz="2400">
                <a:cs typeface="Arial"/>
              </a:rPr>
              <a:t>Patients initially onboarded, risk stratified and managed via practice teams and Clinical Pharmacists</a:t>
            </a:r>
          </a:p>
        </p:txBody>
      </p:sp>
      <p:sp>
        <p:nvSpPr>
          <p:cNvPr id="3" name="Slide Number Placeholder 2">
            <a:extLst>
              <a:ext uri="{FF2B5EF4-FFF2-40B4-BE49-F238E27FC236}">
                <a16:creationId xmlns:a16="http://schemas.microsoft.com/office/drawing/2014/main" id="{03FA9178-DAB9-79B1-CBA9-BDB53EA28095}"/>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740FE107-652C-CBB9-9994-355FA677730B}"/>
              </a:ext>
            </a:extLst>
          </p:cNvPr>
          <p:cNvSpPr>
            <a:spLocks noGrp="1"/>
          </p:cNvSpPr>
          <p:nvPr>
            <p:ph type="title"/>
          </p:nvPr>
        </p:nvSpPr>
        <p:spPr/>
        <p:txBody>
          <a:bodyPr/>
          <a:lstStyle/>
          <a:p>
            <a:r>
              <a:rPr lang="en-US" sz="4000"/>
              <a:t>What we did</a:t>
            </a:r>
          </a:p>
        </p:txBody>
      </p:sp>
    </p:spTree>
    <p:extLst>
      <p:ext uri="{BB962C8B-B14F-4D97-AF65-F5344CB8AC3E}">
        <p14:creationId xmlns:p14="http://schemas.microsoft.com/office/powerpoint/2010/main" val="1733472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 name="Diagram 136">
            <a:extLst>
              <a:ext uri="{FF2B5EF4-FFF2-40B4-BE49-F238E27FC236}">
                <a16:creationId xmlns:a16="http://schemas.microsoft.com/office/drawing/2014/main" id="{F0A44B11-4165-0809-D5E3-10EC9D320CE6}"/>
              </a:ext>
            </a:extLst>
          </p:cNvPr>
          <p:cNvGraphicFramePr/>
          <p:nvPr/>
        </p:nvGraphicFramePr>
        <p:xfrm>
          <a:off x="1189943" y="368113"/>
          <a:ext cx="9818792" cy="6333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5" name="TextBox 604">
            <a:extLst>
              <a:ext uri="{FF2B5EF4-FFF2-40B4-BE49-F238E27FC236}">
                <a16:creationId xmlns:a16="http://schemas.microsoft.com/office/drawing/2014/main" id="{C255F2FB-DB62-1B9D-420D-41FC587314E2}"/>
              </a:ext>
            </a:extLst>
          </p:cNvPr>
          <p:cNvSpPr txBox="1"/>
          <p:nvPr/>
        </p:nvSpPr>
        <p:spPr>
          <a:xfrm>
            <a:off x="4669896" y="3348742"/>
            <a:ext cx="31009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What we did: Case finding</a:t>
            </a:r>
          </a:p>
        </p:txBody>
      </p:sp>
    </p:spTree>
    <p:extLst>
      <p:ext uri="{BB962C8B-B14F-4D97-AF65-F5344CB8AC3E}">
        <p14:creationId xmlns:p14="http://schemas.microsoft.com/office/powerpoint/2010/main" val="102521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FA9178-DAB9-79B1-CBA9-BDB53EA28095}"/>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740FE107-652C-CBB9-9994-355FA677730B}"/>
              </a:ext>
            </a:extLst>
          </p:cNvPr>
          <p:cNvSpPr>
            <a:spLocks noGrp="1"/>
          </p:cNvSpPr>
          <p:nvPr>
            <p:ph type="title"/>
          </p:nvPr>
        </p:nvSpPr>
        <p:spPr>
          <a:xfrm>
            <a:off x="407368" y="312205"/>
            <a:ext cx="11377264" cy="543595"/>
          </a:xfrm>
        </p:spPr>
        <p:txBody>
          <a:bodyPr/>
          <a:lstStyle/>
          <a:p>
            <a:r>
              <a:rPr lang="en-US" sz="4000"/>
              <a:t>Outcomes</a:t>
            </a:r>
          </a:p>
        </p:txBody>
      </p:sp>
      <p:sp>
        <p:nvSpPr>
          <p:cNvPr id="6" name="Content Placeholder 1">
            <a:extLst>
              <a:ext uri="{FF2B5EF4-FFF2-40B4-BE49-F238E27FC236}">
                <a16:creationId xmlns:a16="http://schemas.microsoft.com/office/drawing/2014/main" id="{38C5603A-C849-9BA5-FEE8-88E97ADEC82B}"/>
              </a:ext>
            </a:extLst>
          </p:cNvPr>
          <p:cNvSpPr>
            <a:spLocks noGrp="1"/>
          </p:cNvSpPr>
          <p:nvPr>
            <p:ph idx="1"/>
          </p:nvPr>
        </p:nvSpPr>
        <p:spPr>
          <a:xfrm>
            <a:off x="282970" y="1308376"/>
            <a:ext cx="11386643" cy="4342001"/>
          </a:xfrm>
        </p:spPr>
        <p:txBody>
          <a:bodyPr lIns="91440" tIns="45720" rIns="91440" bIns="45720" anchor="t"/>
          <a:lstStyle/>
          <a:p>
            <a:r>
              <a:rPr lang="en-GB" sz="2000"/>
              <a:t>Over the last 12 months:</a:t>
            </a:r>
            <a:br>
              <a:rPr lang="en-GB" sz="2000"/>
            </a:br>
            <a:endParaRPr lang="en-GB" sz="2000">
              <a:cs typeface="Arial"/>
            </a:endParaRPr>
          </a:p>
          <a:p>
            <a:pPr lvl="1"/>
            <a:r>
              <a:rPr lang="en-GB" sz="1800"/>
              <a:t>9% of all hypertensive patients from the signed-up surgeries were registered for Hypertension Plus, </a:t>
            </a:r>
            <a:r>
              <a:rPr lang="en-GB" sz="1800" u="sng"/>
              <a:t>the current NWL target is 20%.</a:t>
            </a:r>
            <a:endParaRPr lang="en-GB" sz="1800" u="sng">
              <a:cs typeface="Arial"/>
            </a:endParaRPr>
          </a:p>
          <a:p>
            <a:pPr lvl="1"/>
            <a:r>
              <a:rPr lang="en-GB" sz="1800"/>
              <a:t>58% of all patients enrolled are active on the platform, </a:t>
            </a:r>
            <a:r>
              <a:rPr lang="en-GB" sz="1800" u="sng"/>
              <a:t>our aim is to increase engagement to &gt;90%.</a:t>
            </a:r>
            <a:endParaRPr lang="en-GB" sz="1800" u="sng">
              <a:cs typeface="Arial"/>
            </a:endParaRPr>
          </a:p>
          <a:p>
            <a:pPr marL="457200" lvl="1" indent="0">
              <a:buNone/>
            </a:pPr>
            <a:endParaRPr lang="en-GB" sz="1800">
              <a:cs typeface="Arial"/>
            </a:endParaRPr>
          </a:p>
          <a:p>
            <a:pPr lvl="1"/>
            <a:r>
              <a:rPr lang="en-GB" sz="1800"/>
              <a:t>-10.13 mmHg average systolic BP reduction in 16 months for patients enrolled on the platform*</a:t>
            </a:r>
            <a:endParaRPr lang="en-GB" sz="1800">
              <a:cs typeface="Arial"/>
            </a:endParaRPr>
          </a:p>
          <a:p>
            <a:pPr lvl="1"/>
            <a:r>
              <a:rPr lang="en-GB" sz="1800"/>
              <a:t>- 7.71 mmHg average diastolic BP reduction in 16 months for patients enrolled on the platform*</a:t>
            </a:r>
            <a:endParaRPr lang="en-GB" sz="1800">
              <a:cs typeface="Arial" panose="020B0604020202020204"/>
            </a:endParaRPr>
          </a:p>
          <a:p>
            <a:pPr marL="457200" lvl="1" indent="0">
              <a:buNone/>
            </a:pPr>
            <a:endParaRPr lang="en-GB" sz="1800">
              <a:ea typeface="+mn-lt"/>
              <a:cs typeface="+mn-lt"/>
            </a:endParaRPr>
          </a:p>
          <a:p>
            <a:r>
              <a:rPr lang="en-GB" sz="2000" b="1">
                <a:ea typeface="+mn-lt"/>
                <a:cs typeface="+mn-lt"/>
              </a:rPr>
              <a:t>Patient Satisfaction</a:t>
            </a:r>
            <a:r>
              <a:rPr lang="en-GB" sz="2000">
                <a:ea typeface="+mn-lt"/>
                <a:cs typeface="+mn-lt"/>
              </a:rPr>
              <a:t> - On a scale of 1-10 (1 being absolutely-not and 10 being definitely), we asked users if they would recommend Hypertension Plus to other patients with hypertension? n=25 gave an average score of 9.61 for recommending Hypertension Plus. </a:t>
            </a:r>
            <a:endParaRPr lang="en-GB" sz="2000">
              <a:cs typeface="Arial"/>
            </a:endParaRPr>
          </a:p>
          <a:p>
            <a:endParaRPr lang="en-GB" sz="2000">
              <a:cs typeface="Arial"/>
            </a:endParaRPr>
          </a:p>
          <a:p>
            <a:endParaRPr lang="en-GB" sz="2400">
              <a:cs typeface="Arial" panose="020B0604020202020204"/>
            </a:endParaRPr>
          </a:p>
        </p:txBody>
      </p:sp>
      <p:sp>
        <p:nvSpPr>
          <p:cNvPr id="7" name="TextBox 6"/>
          <p:cNvSpPr txBox="1"/>
          <p:nvPr/>
        </p:nvSpPr>
        <p:spPr>
          <a:xfrm>
            <a:off x="8485094" y="6488668"/>
            <a:ext cx="3706906" cy="369332"/>
          </a:xfrm>
          <a:prstGeom prst="rect">
            <a:avLst/>
          </a:prstGeom>
          <a:noFill/>
        </p:spPr>
        <p:txBody>
          <a:bodyPr wrap="square" rtlCol="0">
            <a:spAutoFit/>
          </a:bodyPr>
          <a:lstStyle/>
          <a:p>
            <a:r>
              <a:rPr lang="en-GB"/>
              <a:t>* - Taken from patients at the start</a:t>
            </a:r>
          </a:p>
        </p:txBody>
      </p:sp>
    </p:spTree>
    <p:extLst>
      <p:ext uri="{BB962C8B-B14F-4D97-AF65-F5344CB8AC3E}">
        <p14:creationId xmlns:p14="http://schemas.microsoft.com/office/powerpoint/2010/main" val="310208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FA9178-DAB9-79B1-CBA9-BDB53EA28095}"/>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740FE107-652C-CBB9-9994-355FA677730B}"/>
              </a:ext>
            </a:extLst>
          </p:cNvPr>
          <p:cNvSpPr>
            <a:spLocks noGrp="1"/>
          </p:cNvSpPr>
          <p:nvPr>
            <p:ph type="title"/>
          </p:nvPr>
        </p:nvSpPr>
        <p:spPr/>
        <p:txBody>
          <a:bodyPr/>
          <a:lstStyle/>
          <a:p>
            <a:r>
              <a:rPr lang="en-US" sz="4000"/>
              <a:t>Challenges</a:t>
            </a:r>
          </a:p>
        </p:txBody>
      </p:sp>
      <p:sp>
        <p:nvSpPr>
          <p:cNvPr id="6" name="Content Placeholder 1">
            <a:extLst>
              <a:ext uri="{FF2B5EF4-FFF2-40B4-BE49-F238E27FC236}">
                <a16:creationId xmlns:a16="http://schemas.microsoft.com/office/drawing/2014/main" id="{38C5603A-C849-9BA5-FEE8-88E97ADEC82B}"/>
              </a:ext>
            </a:extLst>
          </p:cNvPr>
          <p:cNvSpPr>
            <a:spLocks noGrp="1"/>
          </p:cNvSpPr>
          <p:nvPr>
            <p:ph idx="1"/>
          </p:nvPr>
        </p:nvSpPr>
        <p:spPr>
          <a:xfrm>
            <a:off x="131747" y="1216578"/>
            <a:ext cx="11763053" cy="4689830"/>
          </a:xfrm>
        </p:spPr>
        <p:txBody>
          <a:bodyPr lIns="91440" tIns="45720" rIns="91440" bIns="45720" anchor="t"/>
          <a:lstStyle/>
          <a:p>
            <a:r>
              <a:rPr lang="en-GB" sz="1600">
                <a:cs typeface="Arial"/>
              </a:rPr>
              <a:t>Case finding</a:t>
            </a:r>
          </a:p>
          <a:p>
            <a:pPr lvl="1">
              <a:buFont typeface="Calibri" panose="020B0604020202020204" pitchFamily="34" charset="0"/>
              <a:buChar char="-"/>
            </a:pPr>
            <a:r>
              <a:rPr lang="en-GB" sz="1600">
                <a:cs typeface="Arial"/>
              </a:rPr>
              <a:t>Identifying "digitally engaged" patients, data extracted based on patient's use of practice technology such as online consultations, </a:t>
            </a:r>
            <a:r>
              <a:rPr lang="en-GB" sz="1600" err="1">
                <a:cs typeface="Arial"/>
              </a:rPr>
              <a:t>AccuRx</a:t>
            </a:r>
            <a:r>
              <a:rPr lang="en-GB" sz="1600">
                <a:cs typeface="Arial"/>
              </a:rPr>
              <a:t> and triaging platforms</a:t>
            </a:r>
          </a:p>
          <a:p>
            <a:pPr lvl="1"/>
            <a:r>
              <a:rPr lang="en-GB" sz="1600">
                <a:cs typeface="Arial"/>
              </a:rPr>
              <a:t>On boarding of clinically appropriate patients, for example not appropriate for complex HF patients</a:t>
            </a:r>
          </a:p>
          <a:p>
            <a:r>
              <a:rPr lang="en-GB" sz="1600">
                <a:cs typeface="Arial"/>
              </a:rPr>
              <a:t>App Use and Digital Platform</a:t>
            </a:r>
            <a:endParaRPr lang="en-US" sz="1600">
              <a:cs typeface="Arial"/>
            </a:endParaRPr>
          </a:p>
          <a:p>
            <a:pPr lvl="1">
              <a:buFont typeface="Calibri" panose="020B0604020202020204" pitchFamily="34" charset="0"/>
              <a:buChar char="-"/>
            </a:pPr>
            <a:r>
              <a:rPr lang="en-GB" sz="1600">
                <a:cs typeface="Arial"/>
              </a:rPr>
              <a:t>Intergration into EMIS</a:t>
            </a:r>
            <a:endParaRPr lang="en-US" sz="1600">
              <a:cs typeface="Arial"/>
            </a:endParaRPr>
          </a:p>
          <a:p>
            <a:pPr lvl="1">
              <a:buFont typeface="Calibri" panose="020B0604020202020204" pitchFamily="34" charset="0"/>
              <a:buChar char="-"/>
            </a:pPr>
            <a:r>
              <a:rPr lang="en-GB" sz="1600">
                <a:cs typeface="Arial"/>
              </a:rPr>
              <a:t>Updating of drug formulary in line with NICE /BNF guidelines</a:t>
            </a:r>
            <a:endParaRPr lang="en-US" sz="1600">
              <a:cs typeface="Arial"/>
            </a:endParaRPr>
          </a:p>
          <a:p>
            <a:r>
              <a:rPr lang="en-GB" sz="1600">
                <a:cs typeface="Arial"/>
              </a:rPr>
              <a:t>Patient</a:t>
            </a:r>
            <a:endParaRPr lang="en-US" sz="1600">
              <a:cs typeface="Arial"/>
            </a:endParaRPr>
          </a:p>
          <a:p>
            <a:pPr lvl="1">
              <a:buFont typeface="Calibri" panose="020B0604020202020204" pitchFamily="34" charset="0"/>
              <a:buChar char="-"/>
            </a:pPr>
            <a:r>
              <a:rPr lang="en-GB" sz="1600">
                <a:cs typeface="Arial"/>
              </a:rPr>
              <a:t>Challenges with patient demographics: language, education, lack of access to technology and BP machines</a:t>
            </a:r>
          </a:p>
          <a:p>
            <a:pPr lvl="1">
              <a:buFont typeface="Calibri,Sans-Serif" panose="020B0604020202020204" pitchFamily="34" charset="0"/>
              <a:buChar char="-"/>
            </a:pPr>
            <a:r>
              <a:rPr lang="en-GB" sz="1600">
                <a:cs typeface="Arial"/>
              </a:rPr>
              <a:t>App usability and navigation</a:t>
            </a:r>
            <a:endParaRPr lang="en-US" sz="1600">
              <a:cs typeface="Arial"/>
            </a:endParaRPr>
          </a:p>
          <a:p>
            <a:pPr lvl="1">
              <a:buFont typeface="Calibri,Sans-Serif" panose="020B0604020202020204" pitchFamily="34" charset="0"/>
              <a:buChar char="-"/>
            </a:pPr>
            <a:r>
              <a:rPr lang="en-GB" sz="1600">
                <a:cs typeface="Arial"/>
              </a:rPr>
              <a:t>On-boarding, ongoing training and support for the use of the app</a:t>
            </a:r>
            <a:endParaRPr lang="en-US" sz="1600">
              <a:cs typeface="Arial"/>
            </a:endParaRPr>
          </a:p>
          <a:p>
            <a:pPr lvl="1">
              <a:buFont typeface="Calibri,Sans-Serif" panose="020B0604020202020204" pitchFamily="34" charset="0"/>
              <a:buChar char="-"/>
            </a:pPr>
            <a:r>
              <a:rPr lang="en-GB" sz="1600">
                <a:cs typeface="Arial"/>
              </a:rPr>
              <a:t>Agreeing and approval of treatment plans</a:t>
            </a:r>
            <a:endParaRPr lang="en-US" sz="1600">
              <a:cs typeface="Arial"/>
            </a:endParaRPr>
          </a:p>
          <a:p>
            <a:r>
              <a:rPr lang="en-GB" sz="1600">
                <a:cs typeface="Arial"/>
              </a:rPr>
              <a:t>Practice/PCN</a:t>
            </a:r>
          </a:p>
          <a:p>
            <a:pPr lvl="1">
              <a:buFont typeface="Calibri" panose="020B0604020202020204" pitchFamily="34" charset="0"/>
              <a:buChar char="-"/>
            </a:pPr>
            <a:r>
              <a:rPr lang="en-GB" sz="1600">
                <a:cs typeface="Arial"/>
              </a:rPr>
              <a:t>Training and familiarity of existing staff and new staff joiners</a:t>
            </a:r>
          </a:p>
          <a:p>
            <a:pPr lvl="1">
              <a:buFont typeface="Calibri" panose="020B0604020202020204" pitchFamily="34" charset="0"/>
              <a:buChar char="-"/>
            </a:pPr>
            <a:r>
              <a:rPr lang="en-GB" sz="1600">
                <a:cs typeface="Arial"/>
              </a:rPr>
              <a:t>Accountability and management of alerts</a:t>
            </a:r>
          </a:p>
          <a:p>
            <a:pPr lvl="1">
              <a:buFont typeface="Calibri" panose="020B0604020202020204" pitchFamily="34" charset="0"/>
              <a:buChar char="-"/>
            </a:pPr>
            <a:r>
              <a:rPr lang="en-GB" sz="1600">
                <a:cs typeface="Arial"/>
              </a:rPr>
              <a:t>Workload prioritisation and "target overload"</a:t>
            </a:r>
          </a:p>
        </p:txBody>
      </p:sp>
    </p:spTree>
    <p:extLst>
      <p:ext uri="{BB962C8B-B14F-4D97-AF65-F5344CB8AC3E}">
        <p14:creationId xmlns:p14="http://schemas.microsoft.com/office/powerpoint/2010/main" val="331421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FA9178-DAB9-79B1-CBA9-BDB53EA28095}"/>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740FE107-652C-CBB9-9994-355FA677730B}"/>
              </a:ext>
            </a:extLst>
          </p:cNvPr>
          <p:cNvSpPr>
            <a:spLocks noGrp="1"/>
          </p:cNvSpPr>
          <p:nvPr>
            <p:ph type="title"/>
          </p:nvPr>
        </p:nvSpPr>
        <p:spPr/>
        <p:txBody>
          <a:bodyPr/>
          <a:lstStyle/>
          <a:p>
            <a:r>
              <a:rPr lang="en-US" sz="4000"/>
              <a:t>Practical tips</a:t>
            </a:r>
          </a:p>
        </p:txBody>
      </p:sp>
      <p:sp>
        <p:nvSpPr>
          <p:cNvPr id="6" name="Content Placeholder 1">
            <a:extLst>
              <a:ext uri="{FF2B5EF4-FFF2-40B4-BE49-F238E27FC236}">
                <a16:creationId xmlns:a16="http://schemas.microsoft.com/office/drawing/2014/main" id="{38C5603A-C849-9BA5-FEE8-88E97ADEC82B}"/>
              </a:ext>
            </a:extLst>
          </p:cNvPr>
          <p:cNvSpPr>
            <a:spLocks noGrp="1"/>
          </p:cNvSpPr>
          <p:nvPr>
            <p:ph idx="1"/>
          </p:nvPr>
        </p:nvSpPr>
        <p:spPr>
          <a:xfrm>
            <a:off x="397989" y="1397238"/>
            <a:ext cx="11386643" cy="4562513"/>
          </a:xfrm>
        </p:spPr>
        <p:txBody>
          <a:bodyPr lIns="91440" tIns="45720" rIns="91440" bIns="45720" anchor="t"/>
          <a:lstStyle/>
          <a:p>
            <a:r>
              <a:rPr lang="en-GB" sz="2000">
                <a:cs typeface="Arial"/>
              </a:rPr>
              <a:t>Capacity assessment – is there sufficient workforce at practice/PCN level to implement a roll out and maintain this?</a:t>
            </a:r>
          </a:p>
          <a:p>
            <a:r>
              <a:rPr lang="en-GB" sz="2000">
                <a:cs typeface="Arial"/>
              </a:rPr>
              <a:t>Pilot your initial roll out with a small cohort of patients and practices</a:t>
            </a:r>
          </a:p>
          <a:p>
            <a:r>
              <a:rPr lang="en-GB" sz="2000">
                <a:cs typeface="Arial"/>
              </a:rPr>
              <a:t>Ensure all staff members (clinical and non-clinical) are aware of their respective roles and responsibilities and utilise bespoke training sessions</a:t>
            </a:r>
          </a:p>
          <a:p>
            <a:r>
              <a:rPr lang="en-GB" sz="2000">
                <a:cs typeface="Arial"/>
              </a:rPr>
              <a:t>Utilise Social Prescribers to support the non-engaged patients </a:t>
            </a:r>
          </a:p>
          <a:p>
            <a:r>
              <a:rPr lang="en-GB" sz="2000">
                <a:cs typeface="Arial"/>
              </a:rPr>
              <a:t>Utilise the Hypertension Plus query log to feedback teething issues</a:t>
            </a:r>
          </a:p>
          <a:p>
            <a:r>
              <a:rPr lang="en-GB" sz="2000"/>
              <a:t>Implement a workflow process and ensure all staff read the SOP’s</a:t>
            </a:r>
            <a:endParaRPr lang="en-GB" sz="2000">
              <a:cs typeface="Arial"/>
            </a:endParaRPr>
          </a:p>
          <a:p>
            <a:r>
              <a:rPr lang="en-GB" sz="2000">
                <a:cs typeface="Arial"/>
              </a:rPr>
              <a:t>Promote the platform via your practice website, </a:t>
            </a:r>
            <a:r>
              <a:rPr lang="en-GB" sz="2000" err="1">
                <a:cs typeface="Arial"/>
              </a:rPr>
              <a:t>AccuRx</a:t>
            </a:r>
            <a:r>
              <a:rPr lang="en-GB" sz="2000">
                <a:cs typeface="Arial"/>
              </a:rPr>
              <a:t> SMS and target engagement at your Patient Participation Groups</a:t>
            </a:r>
          </a:p>
          <a:p>
            <a:r>
              <a:rPr lang="en-GB" sz="2000"/>
              <a:t>Nominate a lead at a Practice/PCN level and ensure regular meetings to discuss important cases/collaborate/discuss solutions to any issues identified </a:t>
            </a:r>
            <a:endParaRPr lang="en-GB" sz="2000">
              <a:cs typeface="Arial"/>
            </a:endParaRPr>
          </a:p>
          <a:p>
            <a:r>
              <a:rPr lang="en-GB" sz="2000"/>
              <a:t>Review data periodically with the Hypertension Plus team</a:t>
            </a:r>
            <a:endParaRPr lang="en-GB" sz="2000">
              <a:cs typeface="Arial"/>
            </a:endParaRPr>
          </a:p>
          <a:p>
            <a:pPr marL="0" indent="0">
              <a:buNone/>
            </a:pPr>
            <a:endParaRPr lang="en-GB" sz="2400">
              <a:cs typeface="Arial"/>
            </a:endParaRPr>
          </a:p>
          <a:p>
            <a:endParaRPr lang="en-GB" sz="2400">
              <a:cs typeface="Arial"/>
            </a:endParaRPr>
          </a:p>
          <a:p>
            <a:endParaRPr lang="en-US" sz="2400">
              <a:cs typeface="Arial"/>
            </a:endParaRPr>
          </a:p>
        </p:txBody>
      </p:sp>
    </p:spTree>
    <p:extLst>
      <p:ext uri="{BB962C8B-B14F-4D97-AF65-F5344CB8AC3E}">
        <p14:creationId xmlns:p14="http://schemas.microsoft.com/office/powerpoint/2010/main" val="3341021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68F110-4418-44BE-9BEE-2A94627DD59B}"/>
              </a:ext>
            </a:extLst>
          </p:cNvPr>
          <p:cNvSpPr>
            <a:spLocks noGrp="1"/>
          </p:cNvSpPr>
          <p:nvPr>
            <p:ph type="sldNum" sz="quarter" idx="12"/>
          </p:nvPr>
        </p:nvSpPr>
        <p:spPr/>
        <p:txBody>
          <a:bodyPr/>
          <a:lstStyle/>
          <a:p>
            <a:r>
              <a:rPr lang="en-GB"/>
              <a:t> </a:t>
            </a:r>
          </a:p>
        </p:txBody>
      </p:sp>
      <p:sp>
        <p:nvSpPr>
          <p:cNvPr id="5" name="Title 4">
            <a:extLst>
              <a:ext uri="{FF2B5EF4-FFF2-40B4-BE49-F238E27FC236}">
                <a16:creationId xmlns:a16="http://schemas.microsoft.com/office/drawing/2014/main" id="{B116F2B8-FD01-474F-9EEF-B95FC0CB92F1}"/>
              </a:ext>
            </a:extLst>
          </p:cNvPr>
          <p:cNvSpPr>
            <a:spLocks noGrp="1"/>
          </p:cNvSpPr>
          <p:nvPr>
            <p:ph type="title"/>
          </p:nvPr>
        </p:nvSpPr>
        <p:spPr>
          <a:xfrm>
            <a:off x="407368" y="1529791"/>
            <a:ext cx="11377264" cy="2687166"/>
          </a:xfrm>
        </p:spPr>
        <p:txBody>
          <a:bodyPr/>
          <a:lstStyle/>
          <a:p>
            <a:pPr algn="ctr"/>
            <a:r>
              <a:rPr lang="en-GB" err="1">
                <a:latin typeface="+mn-lt"/>
                <a:ea typeface="+mn-ea"/>
                <a:cs typeface="+mn-cs"/>
              </a:rPr>
              <a:t>NeoHealth</a:t>
            </a:r>
            <a:r>
              <a:rPr lang="en-GB">
                <a:latin typeface="+mn-lt"/>
                <a:ea typeface="+mn-ea"/>
                <a:cs typeface="+mn-cs"/>
              </a:rPr>
              <a:t> C</a:t>
            </a:r>
            <a:r>
              <a:rPr lang="en-GB" sz="4400" i="0" kern="1200">
                <a:effectLst/>
                <a:latin typeface="+mn-lt"/>
                <a:ea typeface="+mn-ea"/>
                <a:cs typeface="+mn-cs"/>
              </a:rPr>
              <a:t>ase Study </a:t>
            </a:r>
            <a:br>
              <a:rPr lang="en-US">
                <a:latin typeface="+mn-lt"/>
              </a:rPr>
            </a:br>
            <a:br>
              <a:rPr lang="en-US">
                <a:latin typeface="+mn-lt"/>
              </a:rPr>
            </a:br>
            <a:r>
              <a:rPr lang="en-US" b="1">
                <a:latin typeface="+mn-lt"/>
              </a:rPr>
              <a:t>Dr </a:t>
            </a:r>
            <a:r>
              <a:rPr lang="en-US" sz="4400" b="1" kern="1200"/>
              <a:t>Yasmin Razak</a:t>
            </a:r>
            <a:br>
              <a:rPr lang="en-US" b="1"/>
            </a:br>
            <a:r>
              <a:rPr lang="en-US" sz="3200" kern="1200"/>
              <a:t>Clinical Lead </a:t>
            </a:r>
            <a:r>
              <a:rPr lang="en-US" sz="3200" kern="1200" err="1"/>
              <a:t>NeoHealth</a:t>
            </a:r>
            <a:r>
              <a:rPr lang="en-US" sz="3200" kern="1200"/>
              <a:t> PCN, GP Trainer Imperial, RIPEN Training Hub Lead, West London</a:t>
            </a:r>
            <a:br>
              <a:rPr lang="en-US" sz="3200" kern="1200"/>
            </a:br>
            <a:r>
              <a:rPr lang="en-US" sz="3200"/>
              <a:t>GP Partner </a:t>
            </a:r>
            <a:r>
              <a:rPr lang="en-US" sz="3200" kern="1200"/>
              <a:t>West10 GPs - </a:t>
            </a:r>
            <a:r>
              <a:rPr lang="en-US" sz="3200" kern="1200" err="1"/>
              <a:t>Golborne</a:t>
            </a:r>
            <a:br>
              <a:rPr lang="en-US" sz="3200" kern="1200"/>
            </a:br>
            <a:endParaRPr lang="en-US" sz="32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9576" y="71718"/>
            <a:ext cx="3295056" cy="1098352"/>
          </a:xfrm>
          <a:prstGeom prst="rect">
            <a:avLst/>
          </a:prstGeom>
        </p:spPr>
      </p:pic>
    </p:spTree>
    <p:extLst>
      <p:ext uri="{BB962C8B-B14F-4D97-AF65-F5344CB8AC3E}">
        <p14:creationId xmlns:p14="http://schemas.microsoft.com/office/powerpoint/2010/main" val="821374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90436A-5F8B-CE15-1213-69C078E5412C}"/>
              </a:ext>
            </a:extLst>
          </p:cNvPr>
          <p:cNvSpPr>
            <a:spLocks noGrp="1"/>
          </p:cNvSpPr>
          <p:nvPr>
            <p:ph idx="1"/>
          </p:nvPr>
        </p:nvSpPr>
        <p:spPr/>
        <p:txBody>
          <a:bodyPr/>
          <a:lstStyle/>
          <a:p>
            <a:r>
              <a:rPr lang="en-GB" sz="2400"/>
              <a:t>Worked with Dr Neil Chapman on updated hypertension guidelines </a:t>
            </a:r>
          </a:p>
          <a:p>
            <a:pPr marL="0" indent="0">
              <a:buNone/>
            </a:pPr>
            <a:r>
              <a:rPr lang="en-GB" sz="2400"/>
              <a:t>   “</a:t>
            </a:r>
            <a:r>
              <a:rPr lang="en-GB" sz="2400" b="1"/>
              <a:t>Hypertension in Lockdown</a:t>
            </a:r>
            <a:r>
              <a:rPr lang="en-GB" sz="2400"/>
              <a:t>”</a:t>
            </a:r>
          </a:p>
          <a:p>
            <a:endParaRPr lang="en-GB" sz="2400"/>
          </a:p>
          <a:p>
            <a:r>
              <a:rPr lang="en-GB" sz="2400" b="1"/>
              <a:t>2DO2DAY</a:t>
            </a:r>
            <a:r>
              <a:rPr lang="en-GB" sz="2400"/>
              <a:t> – online access for patients starting with hypertension</a:t>
            </a:r>
          </a:p>
          <a:p>
            <a:pPr marL="0" indent="0">
              <a:buNone/>
            </a:pPr>
            <a:endParaRPr lang="en-GB" sz="2400"/>
          </a:p>
          <a:p>
            <a:r>
              <a:rPr lang="en-US" sz="2400" b="1"/>
              <a:t>WSIC</a:t>
            </a:r>
            <a:r>
              <a:rPr lang="en-US" sz="2400"/>
              <a:t> Data set – high prevalence of Hypertension within PCN (deprivation related) plus need to case find (core 20 plus 5)</a:t>
            </a:r>
          </a:p>
          <a:p>
            <a:endParaRPr lang="en-US" sz="2400"/>
          </a:p>
          <a:p>
            <a:r>
              <a:rPr lang="en-GB" sz="2400"/>
              <a:t>Noticing increasing number of </a:t>
            </a:r>
            <a:r>
              <a:rPr lang="en-GB" sz="2400" b="1"/>
              <a:t>CVAs</a:t>
            </a:r>
          </a:p>
          <a:p>
            <a:endParaRPr lang="en-US" sz="2400"/>
          </a:p>
          <a:p>
            <a:endParaRPr lang="en-GB" sz="2400"/>
          </a:p>
          <a:p>
            <a:endParaRPr lang="en-US" sz="2400"/>
          </a:p>
        </p:txBody>
      </p:sp>
      <p:sp>
        <p:nvSpPr>
          <p:cNvPr id="3" name="Slide Number Placeholder 2">
            <a:extLst>
              <a:ext uri="{FF2B5EF4-FFF2-40B4-BE49-F238E27FC236}">
                <a16:creationId xmlns:a16="http://schemas.microsoft.com/office/drawing/2014/main" id="{03FA9178-DAB9-79B1-CBA9-BDB53EA28095}"/>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740FE107-652C-CBB9-9994-355FA677730B}"/>
              </a:ext>
            </a:extLst>
          </p:cNvPr>
          <p:cNvSpPr>
            <a:spLocks noGrp="1"/>
          </p:cNvSpPr>
          <p:nvPr>
            <p:ph type="title"/>
          </p:nvPr>
        </p:nvSpPr>
        <p:spPr/>
        <p:txBody>
          <a:bodyPr/>
          <a:lstStyle/>
          <a:p>
            <a:r>
              <a:rPr lang="en-US" sz="4000"/>
              <a:t>Background</a:t>
            </a:r>
          </a:p>
        </p:txBody>
      </p:sp>
      <p:sp>
        <p:nvSpPr>
          <p:cNvPr id="5" name="Rounded Rectangular Callout 4"/>
          <p:cNvSpPr/>
          <p:nvPr/>
        </p:nvSpPr>
        <p:spPr>
          <a:xfrm>
            <a:off x="9918943" y="1152924"/>
            <a:ext cx="2066891" cy="2415029"/>
          </a:xfrm>
          <a:prstGeom prst="wedgeRoundRectCallout">
            <a:avLst>
              <a:gd name="adj1" fmla="val -112347"/>
              <a:gd name="adj2" fmla="val 3544"/>
              <a:gd name="adj3" fmla="val 16667"/>
            </a:avLst>
          </a:prstGeom>
          <a:solidFill>
            <a:srgbClr val="FF00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a:t>Q: Patients forgetting to take BP meds - is there anything that we can do?</a:t>
            </a:r>
            <a:endParaRPr lang="en-GB" sz="1200"/>
          </a:p>
          <a:p>
            <a:r>
              <a:rPr lang="en-GB" sz="1200" i="1"/>
              <a:t>A:  Adherence may be better during this time. Ensuring they are ordering and giving online access important. Remote monitoring of blood pressures very helpful</a:t>
            </a:r>
            <a:endParaRPr lang="en-GB" sz="1200"/>
          </a:p>
        </p:txBody>
      </p:sp>
      <p:pic>
        <p:nvPicPr>
          <p:cNvPr id="6" name="Content Placeholder 3">
            <a:extLst>
              <a:ext uri="{FF2B5EF4-FFF2-40B4-BE49-F238E27FC236}">
                <a16:creationId xmlns:a16="http://schemas.microsoft.com/office/drawing/2014/main" id="{7DB631EE-A005-504D-921B-AF780BD2C8C9}"/>
              </a:ext>
            </a:extLst>
          </p:cNvPr>
          <p:cNvPicPr>
            <a:picLocks noChangeAspect="1"/>
          </p:cNvPicPr>
          <p:nvPr/>
        </p:nvPicPr>
        <p:blipFill>
          <a:blip r:embed="rId3"/>
          <a:stretch>
            <a:fillRect/>
          </a:stretch>
        </p:blipFill>
        <p:spPr>
          <a:xfrm>
            <a:off x="8165498" y="4435154"/>
            <a:ext cx="3255926" cy="139070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8943" y="6169037"/>
            <a:ext cx="2066891" cy="688963"/>
          </a:xfrm>
          <a:prstGeom prst="rect">
            <a:avLst/>
          </a:prstGeom>
        </p:spPr>
      </p:pic>
    </p:spTree>
    <p:extLst>
      <p:ext uri="{BB962C8B-B14F-4D97-AF65-F5344CB8AC3E}">
        <p14:creationId xmlns:p14="http://schemas.microsoft.com/office/powerpoint/2010/main" val="421477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16F2B8-FD01-474F-9EEF-B95FC0CB92F1}"/>
              </a:ext>
            </a:extLst>
          </p:cNvPr>
          <p:cNvSpPr>
            <a:spLocks noGrp="1"/>
          </p:cNvSpPr>
          <p:nvPr>
            <p:ph type="title"/>
          </p:nvPr>
        </p:nvSpPr>
        <p:spPr>
          <a:xfrm>
            <a:off x="248872" y="1508420"/>
            <a:ext cx="11377264" cy="1824059"/>
          </a:xfrm>
        </p:spPr>
        <p:txBody>
          <a:bodyPr lIns="91440" tIns="45720" rIns="91440" bIns="45720" anchor="t"/>
          <a:lstStyle/>
          <a:p>
            <a:r>
              <a:rPr lang="en-GB" sz="4000" b="1"/>
              <a:t>Hypertension Case Finding</a:t>
            </a:r>
            <a:br>
              <a:rPr lang="en-GB" sz="4000"/>
            </a:br>
            <a:r>
              <a:rPr lang="en-GB" sz="4000"/>
              <a:t> </a:t>
            </a:r>
            <a:br>
              <a:rPr lang="en-GB" sz="4000"/>
            </a:br>
            <a:r>
              <a:rPr lang="en-GB" sz="3600"/>
              <a:t>Tuesday 26</a:t>
            </a:r>
            <a:r>
              <a:rPr lang="en-GB" sz="3600" baseline="30000"/>
              <a:t>th</a:t>
            </a:r>
            <a:r>
              <a:rPr lang="en-GB" sz="3600"/>
              <a:t> April 2023</a:t>
            </a:r>
            <a:br>
              <a:rPr lang="en-GB" sz="3600"/>
            </a:br>
            <a:r>
              <a:rPr lang="en-GB" sz="3600"/>
              <a:t>13:00 – 14:00</a:t>
            </a:r>
            <a:endParaRPr lang="en-GB" sz="4000" b="1" i="1"/>
          </a:p>
        </p:txBody>
      </p:sp>
    </p:spTree>
    <p:extLst>
      <p:ext uri="{BB962C8B-B14F-4D97-AF65-F5344CB8AC3E}">
        <p14:creationId xmlns:p14="http://schemas.microsoft.com/office/powerpoint/2010/main" val="3620990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20</a:t>
            </a:fld>
            <a:endParaRPr lang="en-GB"/>
          </a:p>
        </p:txBody>
      </p:sp>
      <p:sp>
        <p:nvSpPr>
          <p:cNvPr id="4" name="Title 3"/>
          <p:cNvSpPr>
            <a:spLocks noGrp="1"/>
          </p:cNvSpPr>
          <p:nvPr>
            <p:ph type="title"/>
          </p:nvPr>
        </p:nvSpPr>
        <p:spPr/>
        <p:txBody>
          <a:bodyPr/>
          <a:lstStyle/>
          <a:p>
            <a:r>
              <a:rPr lang="en-GB"/>
              <a:t>Outcomes</a:t>
            </a:r>
          </a:p>
        </p:txBody>
      </p:sp>
      <p:pic>
        <p:nvPicPr>
          <p:cNvPr id="6" name="Picture 5"/>
          <p:cNvPicPr>
            <a:picLocks noChangeAspect="1"/>
          </p:cNvPicPr>
          <p:nvPr/>
        </p:nvPicPr>
        <p:blipFill>
          <a:blip r:embed="rId3"/>
          <a:stretch>
            <a:fillRect/>
          </a:stretch>
        </p:blipFill>
        <p:spPr>
          <a:xfrm>
            <a:off x="9023146" y="1256575"/>
            <a:ext cx="2962688" cy="23625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8943" y="6169037"/>
            <a:ext cx="2066891" cy="688963"/>
          </a:xfrm>
          <a:prstGeom prst="rect">
            <a:avLst/>
          </a:prstGeom>
        </p:spPr>
      </p:pic>
      <p:sp>
        <p:nvSpPr>
          <p:cNvPr id="8" name="TextBox 7"/>
          <p:cNvSpPr txBox="1"/>
          <p:nvPr/>
        </p:nvSpPr>
        <p:spPr>
          <a:xfrm>
            <a:off x="510988" y="1532965"/>
            <a:ext cx="8964706" cy="1477328"/>
          </a:xfrm>
          <a:prstGeom prst="rect">
            <a:avLst/>
          </a:prstGeom>
          <a:noFill/>
        </p:spPr>
        <p:txBody>
          <a:bodyPr wrap="square" rtlCol="0">
            <a:spAutoFit/>
          </a:bodyPr>
          <a:lstStyle/>
          <a:p>
            <a:pPr marL="285750" indent="-285750">
              <a:buFont typeface="Arial" panose="020B0604020202020204" pitchFamily="34" charset="0"/>
              <a:buChar char="•"/>
            </a:pPr>
            <a:r>
              <a:rPr lang="en-GB"/>
              <a:t>More patients getting their BP checked</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Highest increase in point prevalence for Hypertension in Borough</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Very high clinical outcomes with optimised BPs to match</a:t>
            </a:r>
          </a:p>
        </p:txBody>
      </p:sp>
      <p:pic>
        <p:nvPicPr>
          <p:cNvPr id="9" name="Content Placeholder 4"/>
          <p:cNvPicPr>
            <a:picLocks noChangeAspect="1"/>
          </p:cNvPicPr>
          <p:nvPr/>
        </p:nvPicPr>
        <p:blipFill rotWithShape="1">
          <a:blip r:embed="rId5"/>
          <a:srcRect l="53723" t="61998" r="16718" b="8315"/>
          <a:stretch/>
        </p:blipFill>
        <p:spPr>
          <a:xfrm>
            <a:off x="510988" y="3146020"/>
            <a:ext cx="7214466" cy="2832100"/>
          </a:xfrm>
          <a:prstGeom prst="rect">
            <a:avLst/>
          </a:prstGeom>
        </p:spPr>
      </p:pic>
    </p:spTree>
    <p:extLst>
      <p:ext uri="{BB962C8B-B14F-4D97-AF65-F5344CB8AC3E}">
        <p14:creationId xmlns:p14="http://schemas.microsoft.com/office/powerpoint/2010/main" val="4089207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1350489" y="1019175"/>
          <a:ext cx="12032136" cy="48199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03FA9178-DAB9-79B1-CBA9-BDB53EA28095}"/>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740FE107-652C-CBB9-9994-355FA677730B}"/>
              </a:ext>
            </a:extLst>
          </p:cNvPr>
          <p:cNvSpPr>
            <a:spLocks noGrp="1"/>
          </p:cNvSpPr>
          <p:nvPr>
            <p:ph type="title"/>
          </p:nvPr>
        </p:nvSpPr>
        <p:spPr/>
        <p:txBody>
          <a:bodyPr/>
          <a:lstStyle/>
          <a:p>
            <a:r>
              <a:rPr lang="en-US" sz="4000"/>
              <a:t>Neohealth PCN Plan: Better Blood Pressure</a:t>
            </a: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8943" y="6169037"/>
            <a:ext cx="2066891" cy="688963"/>
          </a:xfrm>
          <a:prstGeom prst="rect">
            <a:avLst/>
          </a:prstGeom>
        </p:spPr>
      </p:pic>
      <p:sp>
        <p:nvSpPr>
          <p:cNvPr id="2" name="TextBox 1"/>
          <p:cNvSpPr txBox="1"/>
          <p:nvPr/>
        </p:nvSpPr>
        <p:spPr>
          <a:xfrm>
            <a:off x="9179881" y="5450107"/>
            <a:ext cx="2604751" cy="36933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a:t>Data &amp; IT</a:t>
            </a:r>
          </a:p>
        </p:txBody>
      </p:sp>
    </p:spTree>
    <p:extLst>
      <p:ext uri="{BB962C8B-B14F-4D97-AF65-F5344CB8AC3E}">
        <p14:creationId xmlns:p14="http://schemas.microsoft.com/office/powerpoint/2010/main" val="184301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2488" y="2836862"/>
            <a:ext cx="2857500" cy="1600200"/>
          </a:xfrm>
        </p:spPr>
      </p:pic>
      <p:sp>
        <p:nvSpPr>
          <p:cNvPr id="3" name="Slide Number Placeholder 2"/>
          <p:cNvSpPr>
            <a:spLocks noGrp="1"/>
          </p:cNvSpPr>
          <p:nvPr>
            <p:ph type="sldNum" sz="quarter" idx="12"/>
          </p:nvPr>
        </p:nvSpPr>
        <p:spPr/>
        <p:txBody>
          <a:bodyPr/>
          <a:lstStyle/>
          <a:p>
            <a:fld id="{E76F84FA-B8EB-462F-97BA-032CB76B4E3A}" type="slidenum">
              <a:rPr lang="en-GB" smtClean="0"/>
              <a:t>22</a:t>
            </a:fld>
            <a:endParaRPr lang="en-GB"/>
          </a:p>
        </p:txBody>
      </p:sp>
      <p:sp>
        <p:nvSpPr>
          <p:cNvPr id="4" name="Title 3"/>
          <p:cNvSpPr>
            <a:spLocks noGrp="1"/>
          </p:cNvSpPr>
          <p:nvPr>
            <p:ph type="title"/>
          </p:nvPr>
        </p:nvSpPr>
        <p:spPr/>
        <p:txBody>
          <a:bodyPr/>
          <a:lstStyle/>
          <a:p>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638" y="172015"/>
            <a:ext cx="11726314" cy="6566735"/>
          </a:xfrm>
          <a:prstGeom prst="rect">
            <a:avLst/>
          </a:prstGeom>
        </p:spPr>
      </p:pic>
    </p:spTree>
    <p:extLst>
      <p:ext uri="{BB962C8B-B14F-4D97-AF65-F5344CB8AC3E}">
        <p14:creationId xmlns:p14="http://schemas.microsoft.com/office/powerpoint/2010/main" val="352434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70199" y="1279590"/>
          <a:ext cx="11386643" cy="4480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E76F84FA-B8EB-462F-97BA-032CB76B4E3A}" type="slidenum">
              <a:rPr lang="en-GB" smtClean="0"/>
              <a:t>23</a:t>
            </a:fld>
            <a:endParaRPr lang="en-GB"/>
          </a:p>
        </p:txBody>
      </p:sp>
      <p:sp>
        <p:nvSpPr>
          <p:cNvPr id="4" name="Title 3"/>
          <p:cNvSpPr>
            <a:spLocks noGrp="1"/>
          </p:cNvSpPr>
          <p:nvPr>
            <p:ph type="title"/>
          </p:nvPr>
        </p:nvSpPr>
        <p:spPr/>
        <p:txBody>
          <a:bodyPr/>
          <a:lstStyle/>
          <a:p>
            <a:r>
              <a:rPr lang="en-GB"/>
              <a:t>PCN Level MDT Team – Weekly </a:t>
            </a:r>
            <a:r>
              <a:rPr lang="en-GB" err="1"/>
              <a:t>Wardround</a:t>
            </a:r>
            <a:endParaRPr lang="en-GB"/>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8943" y="6169037"/>
            <a:ext cx="2066891" cy="688963"/>
          </a:xfrm>
          <a:prstGeom prst="rect">
            <a:avLst/>
          </a:prstGeom>
        </p:spPr>
      </p:pic>
    </p:spTree>
    <p:extLst>
      <p:ext uri="{BB962C8B-B14F-4D97-AF65-F5344CB8AC3E}">
        <p14:creationId xmlns:p14="http://schemas.microsoft.com/office/powerpoint/2010/main" val="1815513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graphicEl>
                                              <a:dgm id="{7FC92EF1-57F8-485A-810F-56E452A2EC69}"/>
                                            </p:graphicEl>
                                          </p:spTgt>
                                        </p:tgtEl>
                                        <p:attrNameLst>
                                          <p:attrName>style.visibility</p:attrName>
                                        </p:attrNameLst>
                                      </p:cBhvr>
                                      <p:to>
                                        <p:strVal val="visible"/>
                                      </p:to>
                                    </p:set>
                                    <p:anim calcmode="lin" valueType="num">
                                      <p:cBhvr>
                                        <p:cTn id="7" dur="3000" fill="hold"/>
                                        <p:tgtEl>
                                          <p:spTgt spid="6">
                                            <p:graphicEl>
                                              <a:dgm id="{7FC92EF1-57F8-485A-810F-56E452A2EC69}"/>
                                            </p:graphicEl>
                                          </p:spTgt>
                                        </p:tgtEl>
                                        <p:attrNameLst>
                                          <p:attrName>ppt_w</p:attrName>
                                        </p:attrNameLst>
                                      </p:cBhvr>
                                      <p:tavLst>
                                        <p:tav tm="0">
                                          <p:val>
                                            <p:fltVal val="0"/>
                                          </p:val>
                                        </p:tav>
                                        <p:tav tm="100000">
                                          <p:val>
                                            <p:strVal val="#ppt_w"/>
                                          </p:val>
                                        </p:tav>
                                      </p:tavLst>
                                    </p:anim>
                                    <p:anim calcmode="lin" valueType="num">
                                      <p:cBhvr>
                                        <p:cTn id="8" dur="3000" fill="hold"/>
                                        <p:tgtEl>
                                          <p:spTgt spid="6">
                                            <p:graphicEl>
                                              <a:dgm id="{7FC92EF1-57F8-485A-810F-56E452A2EC69}"/>
                                            </p:graphicEl>
                                          </p:spTgt>
                                        </p:tgtEl>
                                        <p:attrNameLst>
                                          <p:attrName>ppt_h</p:attrName>
                                        </p:attrNameLst>
                                      </p:cBhvr>
                                      <p:tavLst>
                                        <p:tav tm="0">
                                          <p:val>
                                            <p:fltVal val="0"/>
                                          </p:val>
                                        </p:tav>
                                        <p:tav tm="100000">
                                          <p:val>
                                            <p:strVal val="#ppt_h"/>
                                          </p:val>
                                        </p:tav>
                                      </p:tavLst>
                                    </p:anim>
                                    <p:anim calcmode="lin" valueType="num">
                                      <p:cBhvr>
                                        <p:cTn id="9" dur="3000" fill="hold"/>
                                        <p:tgtEl>
                                          <p:spTgt spid="6">
                                            <p:graphicEl>
                                              <a:dgm id="{7FC92EF1-57F8-485A-810F-56E452A2EC69}"/>
                                            </p:graphicEl>
                                          </p:spTgt>
                                        </p:tgtEl>
                                        <p:attrNameLst>
                                          <p:attrName>style.rotation</p:attrName>
                                        </p:attrNameLst>
                                      </p:cBhvr>
                                      <p:tavLst>
                                        <p:tav tm="0">
                                          <p:val>
                                            <p:fltVal val="90"/>
                                          </p:val>
                                        </p:tav>
                                        <p:tav tm="100000">
                                          <p:val>
                                            <p:fltVal val="0"/>
                                          </p:val>
                                        </p:tav>
                                      </p:tavLst>
                                    </p:anim>
                                    <p:animEffect transition="in" filter="fade">
                                      <p:cBhvr>
                                        <p:cTn id="10" dur="3000"/>
                                        <p:tgtEl>
                                          <p:spTgt spid="6">
                                            <p:graphicEl>
                                              <a:dgm id="{7FC92EF1-57F8-485A-810F-56E452A2EC6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graphicEl>
                                              <a:dgm id="{8041FEBB-543D-4A15-85DF-AF25019B00C5}"/>
                                            </p:graphicEl>
                                          </p:spTgt>
                                        </p:tgtEl>
                                        <p:attrNameLst>
                                          <p:attrName>style.visibility</p:attrName>
                                        </p:attrNameLst>
                                      </p:cBhvr>
                                      <p:to>
                                        <p:strVal val="visible"/>
                                      </p:to>
                                    </p:set>
                                    <p:anim calcmode="lin" valueType="num">
                                      <p:cBhvr>
                                        <p:cTn id="15" dur="3000" fill="hold"/>
                                        <p:tgtEl>
                                          <p:spTgt spid="6">
                                            <p:graphicEl>
                                              <a:dgm id="{8041FEBB-543D-4A15-85DF-AF25019B00C5}"/>
                                            </p:graphicEl>
                                          </p:spTgt>
                                        </p:tgtEl>
                                        <p:attrNameLst>
                                          <p:attrName>ppt_w</p:attrName>
                                        </p:attrNameLst>
                                      </p:cBhvr>
                                      <p:tavLst>
                                        <p:tav tm="0">
                                          <p:val>
                                            <p:fltVal val="0"/>
                                          </p:val>
                                        </p:tav>
                                        <p:tav tm="100000">
                                          <p:val>
                                            <p:strVal val="#ppt_w"/>
                                          </p:val>
                                        </p:tav>
                                      </p:tavLst>
                                    </p:anim>
                                    <p:anim calcmode="lin" valueType="num">
                                      <p:cBhvr>
                                        <p:cTn id="16" dur="3000" fill="hold"/>
                                        <p:tgtEl>
                                          <p:spTgt spid="6">
                                            <p:graphicEl>
                                              <a:dgm id="{8041FEBB-543D-4A15-85DF-AF25019B00C5}"/>
                                            </p:graphicEl>
                                          </p:spTgt>
                                        </p:tgtEl>
                                        <p:attrNameLst>
                                          <p:attrName>ppt_h</p:attrName>
                                        </p:attrNameLst>
                                      </p:cBhvr>
                                      <p:tavLst>
                                        <p:tav tm="0">
                                          <p:val>
                                            <p:fltVal val="0"/>
                                          </p:val>
                                        </p:tav>
                                        <p:tav tm="100000">
                                          <p:val>
                                            <p:strVal val="#ppt_h"/>
                                          </p:val>
                                        </p:tav>
                                      </p:tavLst>
                                    </p:anim>
                                    <p:anim calcmode="lin" valueType="num">
                                      <p:cBhvr>
                                        <p:cTn id="17" dur="3000" fill="hold"/>
                                        <p:tgtEl>
                                          <p:spTgt spid="6">
                                            <p:graphicEl>
                                              <a:dgm id="{8041FEBB-543D-4A15-85DF-AF25019B00C5}"/>
                                            </p:graphicEl>
                                          </p:spTgt>
                                        </p:tgtEl>
                                        <p:attrNameLst>
                                          <p:attrName>style.rotation</p:attrName>
                                        </p:attrNameLst>
                                      </p:cBhvr>
                                      <p:tavLst>
                                        <p:tav tm="0">
                                          <p:val>
                                            <p:fltVal val="90"/>
                                          </p:val>
                                        </p:tav>
                                        <p:tav tm="100000">
                                          <p:val>
                                            <p:fltVal val="0"/>
                                          </p:val>
                                        </p:tav>
                                      </p:tavLst>
                                    </p:anim>
                                    <p:animEffect transition="in" filter="fade">
                                      <p:cBhvr>
                                        <p:cTn id="18" dur="3000"/>
                                        <p:tgtEl>
                                          <p:spTgt spid="6">
                                            <p:graphicEl>
                                              <a:dgm id="{8041FEBB-543D-4A15-85DF-AF25019B00C5}"/>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graphicEl>
                                              <a:dgm id="{D9C35087-BCE2-4423-8961-17E6B39F8AF0}"/>
                                            </p:graphicEl>
                                          </p:spTgt>
                                        </p:tgtEl>
                                        <p:attrNameLst>
                                          <p:attrName>style.visibility</p:attrName>
                                        </p:attrNameLst>
                                      </p:cBhvr>
                                      <p:to>
                                        <p:strVal val="visible"/>
                                      </p:to>
                                    </p:set>
                                    <p:anim calcmode="lin" valueType="num">
                                      <p:cBhvr>
                                        <p:cTn id="21" dur="3000" fill="hold"/>
                                        <p:tgtEl>
                                          <p:spTgt spid="6">
                                            <p:graphicEl>
                                              <a:dgm id="{D9C35087-BCE2-4423-8961-17E6B39F8AF0}"/>
                                            </p:graphicEl>
                                          </p:spTgt>
                                        </p:tgtEl>
                                        <p:attrNameLst>
                                          <p:attrName>ppt_w</p:attrName>
                                        </p:attrNameLst>
                                      </p:cBhvr>
                                      <p:tavLst>
                                        <p:tav tm="0">
                                          <p:val>
                                            <p:fltVal val="0"/>
                                          </p:val>
                                        </p:tav>
                                        <p:tav tm="100000">
                                          <p:val>
                                            <p:strVal val="#ppt_w"/>
                                          </p:val>
                                        </p:tav>
                                      </p:tavLst>
                                    </p:anim>
                                    <p:anim calcmode="lin" valueType="num">
                                      <p:cBhvr>
                                        <p:cTn id="22" dur="3000" fill="hold"/>
                                        <p:tgtEl>
                                          <p:spTgt spid="6">
                                            <p:graphicEl>
                                              <a:dgm id="{D9C35087-BCE2-4423-8961-17E6B39F8AF0}"/>
                                            </p:graphicEl>
                                          </p:spTgt>
                                        </p:tgtEl>
                                        <p:attrNameLst>
                                          <p:attrName>ppt_h</p:attrName>
                                        </p:attrNameLst>
                                      </p:cBhvr>
                                      <p:tavLst>
                                        <p:tav tm="0">
                                          <p:val>
                                            <p:fltVal val="0"/>
                                          </p:val>
                                        </p:tav>
                                        <p:tav tm="100000">
                                          <p:val>
                                            <p:strVal val="#ppt_h"/>
                                          </p:val>
                                        </p:tav>
                                      </p:tavLst>
                                    </p:anim>
                                    <p:anim calcmode="lin" valueType="num">
                                      <p:cBhvr>
                                        <p:cTn id="23" dur="3000" fill="hold"/>
                                        <p:tgtEl>
                                          <p:spTgt spid="6">
                                            <p:graphicEl>
                                              <a:dgm id="{D9C35087-BCE2-4423-8961-17E6B39F8AF0}"/>
                                            </p:graphicEl>
                                          </p:spTgt>
                                        </p:tgtEl>
                                        <p:attrNameLst>
                                          <p:attrName>style.rotation</p:attrName>
                                        </p:attrNameLst>
                                      </p:cBhvr>
                                      <p:tavLst>
                                        <p:tav tm="0">
                                          <p:val>
                                            <p:fltVal val="90"/>
                                          </p:val>
                                        </p:tav>
                                        <p:tav tm="100000">
                                          <p:val>
                                            <p:fltVal val="0"/>
                                          </p:val>
                                        </p:tav>
                                      </p:tavLst>
                                    </p:anim>
                                    <p:animEffect transition="in" filter="fade">
                                      <p:cBhvr>
                                        <p:cTn id="24" dur="3000"/>
                                        <p:tgtEl>
                                          <p:spTgt spid="6">
                                            <p:graphicEl>
                                              <a:dgm id="{D9C35087-BCE2-4423-8961-17E6B39F8AF0}"/>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graphicEl>
                                              <a:dgm id="{4646A0AE-E01D-4C7F-9FA3-1847D3CF719C}"/>
                                            </p:graphicEl>
                                          </p:spTgt>
                                        </p:tgtEl>
                                        <p:attrNameLst>
                                          <p:attrName>style.visibility</p:attrName>
                                        </p:attrNameLst>
                                      </p:cBhvr>
                                      <p:to>
                                        <p:strVal val="visible"/>
                                      </p:to>
                                    </p:set>
                                    <p:anim calcmode="lin" valueType="num">
                                      <p:cBhvr>
                                        <p:cTn id="29" dur="3000" fill="hold"/>
                                        <p:tgtEl>
                                          <p:spTgt spid="6">
                                            <p:graphicEl>
                                              <a:dgm id="{4646A0AE-E01D-4C7F-9FA3-1847D3CF719C}"/>
                                            </p:graphicEl>
                                          </p:spTgt>
                                        </p:tgtEl>
                                        <p:attrNameLst>
                                          <p:attrName>ppt_w</p:attrName>
                                        </p:attrNameLst>
                                      </p:cBhvr>
                                      <p:tavLst>
                                        <p:tav tm="0">
                                          <p:val>
                                            <p:fltVal val="0"/>
                                          </p:val>
                                        </p:tav>
                                        <p:tav tm="100000">
                                          <p:val>
                                            <p:strVal val="#ppt_w"/>
                                          </p:val>
                                        </p:tav>
                                      </p:tavLst>
                                    </p:anim>
                                    <p:anim calcmode="lin" valueType="num">
                                      <p:cBhvr>
                                        <p:cTn id="30" dur="3000" fill="hold"/>
                                        <p:tgtEl>
                                          <p:spTgt spid="6">
                                            <p:graphicEl>
                                              <a:dgm id="{4646A0AE-E01D-4C7F-9FA3-1847D3CF719C}"/>
                                            </p:graphicEl>
                                          </p:spTgt>
                                        </p:tgtEl>
                                        <p:attrNameLst>
                                          <p:attrName>ppt_h</p:attrName>
                                        </p:attrNameLst>
                                      </p:cBhvr>
                                      <p:tavLst>
                                        <p:tav tm="0">
                                          <p:val>
                                            <p:fltVal val="0"/>
                                          </p:val>
                                        </p:tav>
                                        <p:tav tm="100000">
                                          <p:val>
                                            <p:strVal val="#ppt_h"/>
                                          </p:val>
                                        </p:tav>
                                      </p:tavLst>
                                    </p:anim>
                                    <p:anim calcmode="lin" valueType="num">
                                      <p:cBhvr>
                                        <p:cTn id="31" dur="3000" fill="hold"/>
                                        <p:tgtEl>
                                          <p:spTgt spid="6">
                                            <p:graphicEl>
                                              <a:dgm id="{4646A0AE-E01D-4C7F-9FA3-1847D3CF719C}"/>
                                            </p:graphicEl>
                                          </p:spTgt>
                                        </p:tgtEl>
                                        <p:attrNameLst>
                                          <p:attrName>style.rotation</p:attrName>
                                        </p:attrNameLst>
                                      </p:cBhvr>
                                      <p:tavLst>
                                        <p:tav tm="0">
                                          <p:val>
                                            <p:fltVal val="90"/>
                                          </p:val>
                                        </p:tav>
                                        <p:tav tm="100000">
                                          <p:val>
                                            <p:fltVal val="0"/>
                                          </p:val>
                                        </p:tav>
                                      </p:tavLst>
                                    </p:anim>
                                    <p:animEffect transition="in" filter="fade">
                                      <p:cBhvr>
                                        <p:cTn id="32" dur="3000"/>
                                        <p:tgtEl>
                                          <p:spTgt spid="6">
                                            <p:graphicEl>
                                              <a:dgm id="{4646A0AE-E01D-4C7F-9FA3-1847D3CF719C}"/>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6">
                                            <p:graphicEl>
                                              <a:dgm id="{3688ED10-931D-4B48-A41E-A2A54AF62347}"/>
                                            </p:graphicEl>
                                          </p:spTgt>
                                        </p:tgtEl>
                                        <p:attrNameLst>
                                          <p:attrName>style.visibility</p:attrName>
                                        </p:attrNameLst>
                                      </p:cBhvr>
                                      <p:to>
                                        <p:strVal val="visible"/>
                                      </p:to>
                                    </p:set>
                                    <p:anim calcmode="lin" valueType="num">
                                      <p:cBhvr>
                                        <p:cTn id="35" dur="3000" fill="hold"/>
                                        <p:tgtEl>
                                          <p:spTgt spid="6">
                                            <p:graphicEl>
                                              <a:dgm id="{3688ED10-931D-4B48-A41E-A2A54AF62347}"/>
                                            </p:graphicEl>
                                          </p:spTgt>
                                        </p:tgtEl>
                                        <p:attrNameLst>
                                          <p:attrName>ppt_w</p:attrName>
                                        </p:attrNameLst>
                                      </p:cBhvr>
                                      <p:tavLst>
                                        <p:tav tm="0">
                                          <p:val>
                                            <p:fltVal val="0"/>
                                          </p:val>
                                        </p:tav>
                                        <p:tav tm="100000">
                                          <p:val>
                                            <p:strVal val="#ppt_w"/>
                                          </p:val>
                                        </p:tav>
                                      </p:tavLst>
                                    </p:anim>
                                    <p:anim calcmode="lin" valueType="num">
                                      <p:cBhvr>
                                        <p:cTn id="36" dur="3000" fill="hold"/>
                                        <p:tgtEl>
                                          <p:spTgt spid="6">
                                            <p:graphicEl>
                                              <a:dgm id="{3688ED10-931D-4B48-A41E-A2A54AF62347}"/>
                                            </p:graphicEl>
                                          </p:spTgt>
                                        </p:tgtEl>
                                        <p:attrNameLst>
                                          <p:attrName>ppt_h</p:attrName>
                                        </p:attrNameLst>
                                      </p:cBhvr>
                                      <p:tavLst>
                                        <p:tav tm="0">
                                          <p:val>
                                            <p:fltVal val="0"/>
                                          </p:val>
                                        </p:tav>
                                        <p:tav tm="100000">
                                          <p:val>
                                            <p:strVal val="#ppt_h"/>
                                          </p:val>
                                        </p:tav>
                                      </p:tavLst>
                                    </p:anim>
                                    <p:anim calcmode="lin" valueType="num">
                                      <p:cBhvr>
                                        <p:cTn id="37" dur="3000" fill="hold"/>
                                        <p:tgtEl>
                                          <p:spTgt spid="6">
                                            <p:graphicEl>
                                              <a:dgm id="{3688ED10-931D-4B48-A41E-A2A54AF62347}"/>
                                            </p:graphicEl>
                                          </p:spTgt>
                                        </p:tgtEl>
                                        <p:attrNameLst>
                                          <p:attrName>style.rotation</p:attrName>
                                        </p:attrNameLst>
                                      </p:cBhvr>
                                      <p:tavLst>
                                        <p:tav tm="0">
                                          <p:val>
                                            <p:fltVal val="90"/>
                                          </p:val>
                                        </p:tav>
                                        <p:tav tm="100000">
                                          <p:val>
                                            <p:fltVal val="0"/>
                                          </p:val>
                                        </p:tav>
                                      </p:tavLst>
                                    </p:anim>
                                    <p:animEffect transition="in" filter="fade">
                                      <p:cBhvr>
                                        <p:cTn id="38" dur="3000"/>
                                        <p:tgtEl>
                                          <p:spTgt spid="6">
                                            <p:graphicEl>
                                              <a:dgm id="{3688ED10-931D-4B48-A41E-A2A54AF6234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graphicEl>
                                              <a:dgm id="{4033ABCD-E34A-4C9D-BA09-DDC6EBF81BBD}"/>
                                            </p:graphicEl>
                                          </p:spTgt>
                                        </p:tgtEl>
                                        <p:attrNameLst>
                                          <p:attrName>style.visibility</p:attrName>
                                        </p:attrNameLst>
                                      </p:cBhvr>
                                      <p:to>
                                        <p:strVal val="visible"/>
                                      </p:to>
                                    </p:set>
                                    <p:anim calcmode="lin" valueType="num">
                                      <p:cBhvr>
                                        <p:cTn id="43" dur="3000" fill="hold"/>
                                        <p:tgtEl>
                                          <p:spTgt spid="6">
                                            <p:graphicEl>
                                              <a:dgm id="{4033ABCD-E34A-4C9D-BA09-DDC6EBF81BBD}"/>
                                            </p:graphicEl>
                                          </p:spTgt>
                                        </p:tgtEl>
                                        <p:attrNameLst>
                                          <p:attrName>ppt_w</p:attrName>
                                        </p:attrNameLst>
                                      </p:cBhvr>
                                      <p:tavLst>
                                        <p:tav tm="0">
                                          <p:val>
                                            <p:fltVal val="0"/>
                                          </p:val>
                                        </p:tav>
                                        <p:tav tm="100000">
                                          <p:val>
                                            <p:strVal val="#ppt_w"/>
                                          </p:val>
                                        </p:tav>
                                      </p:tavLst>
                                    </p:anim>
                                    <p:anim calcmode="lin" valueType="num">
                                      <p:cBhvr>
                                        <p:cTn id="44" dur="3000" fill="hold"/>
                                        <p:tgtEl>
                                          <p:spTgt spid="6">
                                            <p:graphicEl>
                                              <a:dgm id="{4033ABCD-E34A-4C9D-BA09-DDC6EBF81BBD}"/>
                                            </p:graphicEl>
                                          </p:spTgt>
                                        </p:tgtEl>
                                        <p:attrNameLst>
                                          <p:attrName>ppt_h</p:attrName>
                                        </p:attrNameLst>
                                      </p:cBhvr>
                                      <p:tavLst>
                                        <p:tav tm="0">
                                          <p:val>
                                            <p:fltVal val="0"/>
                                          </p:val>
                                        </p:tav>
                                        <p:tav tm="100000">
                                          <p:val>
                                            <p:strVal val="#ppt_h"/>
                                          </p:val>
                                        </p:tav>
                                      </p:tavLst>
                                    </p:anim>
                                    <p:anim calcmode="lin" valueType="num">
                                      <p:cBhvr>
                                        <p:cTn id="45" dur="3000" fill="hold"/>
                                        <p:tgtEl>
                                          <p:spTgt spid="6">
                                            <p:graphicEl>
                                              <a:dgm id="{4033ABCD-E34A-4C9D-BA09-DDC6EBF81BBD}"/>
                                            </p:graphicEl>
                                          </p:spTgt>
                                        </p:tgtEl>
                                        <p:attrNameLst>
                                          <p:attrName>style.rotation</p:attrName>
                                        </p:attrNameLst>
                                      </p:cBhvr>
                                      <p:tavLst>
                                        <p:tav tm="0">
                                          <p:val>
                                            <p:fltVal val="90"/>
                                          </p:val>
                                        </p:tav>
                                        <p:tav tm="100000">
                                          <p:val>
                                            <p:fltVal val="0"/>
                                          </p:val>
                                        </p:tav>
                                      </p:tavLst>
                                    </p:anim>
                                    <p:animEffect transition="in" filter="fade">
                                      <p:cBhvr>
                                        <p:cTn id="46" dur="3000"/>
                                        <p:tgtEl>
                                          <p:spTgt spid="6">
                                            <p:graphicEl>
                                              <a:dgm id="{4033ABCD-E34A-4C9D-BA09-DDC6EBF81BBD}"/>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graphicEl>
                                              <a:dgm id="{0DC8231B-7898-427E-8DFF-74C24216847D}"/>
                                            </p:graphicEl>
                                          </p:spTgt>
                                        </p:tgtEl>
                                        <p:attrNameLst>
                                          <p:attrName>style.visibility</p:attrName>
                                        </p:attrNameLst>
                                      </p:cBhvr>
                                      <p:to>
                                        <p:strVal val="visible"/>
                                      </p:to>
                                    </p:set>
                                    <p:anim calcmode="lin" valueType="num">
                                      <p:cBhvr>
                                        <p:cTn id="49" dur="3000" fill="hold"/>
                                        <p:tgtEl>
                                          <p:spTgt spid="6">
                                            <p:graphicEl>
                                              <a:dgm id="{0DC8231B-7898-427E-8DFF-74C24216847D}"/>
                                            </p:graphicEl>
                                          </p:spTgt>
                                        </p:tgtEl>
                                        <p:attrNameLst>
                                          <p:attrName>ppt_w</p:attrName>
                                        </p:attrNameLst>
                                      </p:cBhvr>
                                      <p:tavLst>
                                        <p:tav tm="0">
                                          <p:val>
                                            <p:fltVal val="0"/>
                                          </p:val>
                                        </p:tav>
                                        <p:tav tm="100000">
                                          <p:val>
                                            <p:strVal val="#ppt_w"/>
                                          </p:val>
                                        </p:tav>
                                      </p:tavLst>
                                    </p:anim>
                                    <p:anim calcmode="lin" valueType="num">
                                      <p:cBhvr>
                                        <p:cTn id="50" dur="3000" fill="hold"/>
                                        <p:tgtEl>
                                          <p:spTgt spid="6">
                                            <p:graphicEl>
                                              <a:dgm id="{0DC8231B-7898-427E-8DFF-74C24216847D}"/>
                                            </p:graphicEl>
                                          </p:spTgt>
                                        </p:tgtEl>
                                        <p:attrNameLst>
                                          <p:attrName>ppt_h</p:attrName>
                                        </p:attrNameLst>
                                      </p:cBhvr>
                                      <p:tavLst>
                                        <p:tav tm="0">
                                          <p:val>
                                            <p:fltVal val="0"/>
                                          </p:val>
                                        </p:tav>
                                        <p:tav tm="100000">
                                          <p:val>
                                            <p:strVal val="#ppt_h"/>
                                          </p:val>
                                        </p:tav>
                                      </p:tavLst>
                                    </p:anim>
                                    <p:anim calcmode="lin" valueType="num">
                                      <p:cBhvr>
                                        <p:cTn id="51" dur="3000" fill="hold"/>
                                        <p:tgtEl>
                                          <p:spTgt spid="6">
                                            <p:graphicEl>
                                              <a:dgm id="{0DC8231B-7898-427E-8DFF-74C24216847D}"/>
                                            </p:graphicEl>
                                          </p:spTgt>
                                        </p:tgtEl>
                                        <p:attrNameLst>
                                          <p:attrName>style.rotation</p:attrName>
                                        </p:attrNameLst>
                                      </p:cBhvr>
                                      <p:tavLst>
                                        <p:tav tm="0">
                                          <p:val>
                                            <p:fltVal val="90"/>
                                          </p:val>
                                        </p:tav>
                                        <p:tav tm="100000">
                                          <p:val>
                                            <p:fltVal val="0"/>
                                          </p:val>
                                        </p:tav>
                                      </p:tavLst>
                                    </p:anim>
                                    <p:animEffect transition="in" filter="fade">
                                      <p:cBhvr>
                                        <p:cTn id="52" dur="3000"/>
                                        <p:tgtEl>
                                          <p:spTgt spid="6">
                                            <p:graphicEl>
                                              <a:dgm id="{0DC8231B-7898-427E-8DFF-74C24216847D}"/>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6">
                                            <p:graphicEl>
                                              <a:dgm id="{CF4E677E-AF68-4919-92BC-0E7503A7E384}"/>
                                            </p:graphicEl>
                                          </p:spTgt>
                                        </p:tgtEl>
                                        <p:attrNameLst>
                                          <p:attrName>style.visibility</p:attrName>
                                        </p:attrNameLst>
                                      </p:cBhvr>
                                      <p:to>
                                        <p:strVal val="visible"/>
                                      </p:to>
                                    </p:set>
                                    <p:anim calcmode="lin" valueType="num">
                                      <p:cBhvr>
                                        <p:cTn id="57" dur="3000" fill="hold"/>
                                        <p:tgtEl>
                                          <p:spTgt spid="6">
                                            <p:graphicEl>
                                              <a:dgm id="{CF4E677E-AF68-4919-92BC-0E7503A7E384}"/>
                                            </p:graphicEl>
                                          </p:spTgt>
                                        </p:tgtEl>
                                        <p:attrNameLst>
                                          <p:attrName>ppt_w</p:attrName>
                                        </p:attrNameLst>
                                      </p:cBhvr>
                                      <p:tavLst>
                                        <p:tav tm="0">
                                          <p:val>
                                            <p:fltVal val="0"/>
                                          </p:val>
                                        </p:tav>
                                        <p:tav tm="100000">
                                          <p:val>
                                            <p:strVal val="#ppt_w"/>
                                          </p:val>
                                        </p:tav>
                                      </p:tavLst>
                                    </p:anim>
                                    <p:anim calcmode="lin" valueType="num">
                                      <p:cBhvr>
                                        <p:cTn id="58" dur="3000" fill="hold"/>
                                        <p:tgtEl>
                                          <p:spTgt spid="6">
                                            <p:graphicEl>
                                              <a:dgm id="{CF4E677E-AF68-4919-92BC-0E7503A7E384}"/>
                                            </p:graphicEl>
                                          </p:spTgt>
                                        </p:tgtEl>
                                        <p:attrNameLst>
                                          <p:attrName>ppt_h</p:attrName>
                                        </p:attrNameLst>
                                      </p:cBhvr>
                                      <p:tavLst>
                                        <p:tav tm="0">
                                          <p:val>
                                            <p:fltVal val="0"/>
                                          </p:val>
                                        </p:tav>
                                        <p:tav tm="100000">
                                          <p:val>
                                            <p:strVal val="#ppt_h"/>
                                          </p:val>
                                        </p:tav>
                                      </p:tavLst>
                                    </p:anim>
                                    <p:anim calcmode="lin" valueType="num">
                                      <p:cBhvr>
                                        <p:cTn id="59" dur="3000" fill="hold"/>
                                        <p:tgtEl>
                                          <p:spTgt spid="6">
                                            <p:graphicEl>
                                              <a:dgm id="{CF4E677E-AF68-4919-92BC-0E7503A7E384}"/>
                                            </p:graphicEl>
                                          </p:spTgt>
                                        </p:tgtEl>
                                        <p:attrNameLst>
                                          <p:attrName>style.rotation</p:attrName>
                                        </p:attrNameLst>
                                      </p:cBhvr>
                                      <p:tavLst>
                                        <p:tav tm="0">
                                          <p:val>
                                            <p:fltVal val="90"/>
                                          </p:val>
                                        </p:tav>
                                        <p:tav tm="100000">
                                          <p:val>
                                            <p:fltVal val="0"/>
                                          </p:val>
                                        </p:tav>
                                      </p:tavLst>
                                    </p:anim>
                                    <p:animEffect transition="in" filter="fade">
                                      <p:cBhvr>
                                        <p:cTn id="60" dur="3000"/>
                                        <p:tgtEl>
                                          <p:spTgt spid="6">
                                            <p:graphicEl>
                                              <a:dgm id="{CF4E677E-AF68-4919-92BC-0E7503A7E384}"/>
                                            </p:graphicEl>
                                          </p:spTgt>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6">
                                            <p:graphicEl>
                                              <a:dgm id="{FC623C97-B764-4D5D-BDD2-EEAA5E9DE26F}"/>
                                            </p:graphicEl>
                                          </p:spTgt>
                                        </p:tgtEl>
                                        <p:attrNameLst>
                                          <p:attrName>style.visibility</p:attrName>
                                        </p:attrNameLst>
                                      </p:cBhvr>
                                      <p:to>
                                        <p:strVal val="visible"/>
                                      </p:to>
                                    </p:set>
                                    <p:anim calcmode="lin" valueType="num">
                                      <p:cBhvr>
                                        <p:cTn id="63" dur="3000" fill="hold"/>
                                        <p:tgtEl>
                                          <p:spTgt spid="6">
                                            <p:graphicEl>
                                              <a:dgm id="{FC623C97-B764-4D5D-BDD2-EEAA5E9DE26F}"/>
                                            </p:graphicEl>
                                          </p:spTgt>
                                        </p:tgtEl>
                                        <p:attrNameLst>
                                          <p:attrName>ppt_w</p:attrName>
                                        </p:attrNameLst>
                                      </p:cBhvr>
                                      <p:tavLst>
                                        <p:tav tm="0">
                                          <p:val>
                                            <p:fltVal val="0"/>
                                          </p:val>
                                        </p:tav>
                                        <p:tav tm="100000">
                                          <p:val>
                                            <p:strVal val="#ppt_w"/>
                                          </p:val>
                                        </p:tav>
                                      </p:tavLst>
                                    </p:anim>
                                    <p:anim calcmode="lin" valueType="num">
                                      <p:cBhvr>
                                        <p:cTn id="64" dur="3000" fill="hold"/>
                                        <p:tgtEl>
                                          <p:spTgt spid="6">
                                            <p:graphicEl>
                                              <a:dgm id="{FC623C97-B764-4D5D-BDD2-EEAA5E9DE26F}"/>
                                            </p:graphicEl>
                                          </p:spTgt>
                                        </p:tgtEl>
                                        <p:attrNameLst>
                                          <p:attrName>ppt_h</p:attrName>
                                        </p:attrNameLst>
                                      </p:cBhvr>
                                      <p:tavLst>
                                        <p:tav tm="0">
                                          <p:val>
                                            <p:fltVal val="0"/>
                                          </p:val>
                                        </p:tav>
                                        <p:tav tm="100000">
                                          <p:val>
                                            <p:strVal val="#ppt_h"/>
                                          </p:val>
                                        </p:tav>
                                      </p:tavLst>
                                    </p:anim>
                                    <p:anim calcmode="lin" valueType="num">
                                      <p:cBhvr>
                                        <p:cTn id="65" dur="3000" fill="hold"/>
                                        <p:tgtEl>
                                          <p:spTgt spid="6">
                                            <p:graphicEl>
                                              <a:dgm id="{FC623C97-B764-4D5D-BDD2-EEAA5E9DE26F}"/>
                                            </p:graphicEl>
                                          </p:spTgt>
                                        </p:tgtEl>
                                        <p:attrNameLst>
                                          <p:attrName>style.rotation</p:attrName>
                                        </p:attrNameLst>
                                      </p:cBhvr>
                                      <p:tavLst>
                                        <p:tav tm="0">
                                          <p:val>
                                            <p:fltVal val="90"/>
                                          </p:val>
                                        </p:tav>
                                        <p:tav tm="100000">
                                          <p:val>
                                            <p:fltVal val="0"/>
                                          </p:val>
                                        </p:tav>
                                      </p:tavLst>
                                    </p:anim>
                                    <p:animEffect transition="in" filter="fade">
                                      <p:cBhvr>
                                        <p:cTn id="66" dur="3000"/>
                                        <p:tgtEl>
                                          <p:spTgt spid="6">
                                            <p:graphicEl>
                                              <a:dgm id="{FC623C97-B764-4D5D-BDD2-EEAA5E9DE26F}"/>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6">
                                            <p:graphicEl>
                                              <a:dgm id="{C96CC9E9-5C06-46E4-81B0-121950EAE082}"/>
                                            </p:graphicEl>
                                          </p:spTgt>
                                        </p:tgtEl>
                                        <p:attrNameLst>
                                          <p:attrName>style.visibility</p:attrName>
                                        </p:attrNameLst>
                                      </p:cBhvr>
                                      <p:to>
                                        <p:strVal val="visible"/>
                                      </p:to>
                                    </p:set>
                                    <p:anim calcmode="lin" valueType="num">
                                      <p:cBhvr>
                                        <p:cTn id="71" dur="3000" fill="hold"/>
                                        <p:tgtEl>
                                          <p:spTgt spid="6">
                                            <p:graphicEl>
                                              <a:dgm id="{C96CC9E9-5C06-46E4-81B0-121950EAE082}"/>
                                            </p:graphicEl>
                                          </p:spTgt>
                                        </p:tgtEl>
                                        <p:attrNameLst>
                                          <p:attrName>ppt_w</p:attrName>
                                        </p:attrNameLst>
                                      </p:cBhvr>
                                      <p:tavLst>
                                        <p:tav tm="0">
                                          <p:val>
                                            <p:fltVal val="0"/>
                                          </p:val>
                                        </p:tav>
                                        <p:tav tm="100000">
                                          <p:val>
                                            <p:strVal val="#ppt_w"/>
                                          </p:val>
                                        </p:tav>
                                      </p:tavLst>
                                    </p:anim>
                                    <p:anim calcmode="lin" valueType="num">
                                      <p:cBhvr>
                                        <p:cTn id="72" dur="3000" fill="hold"/>
                                        <p:tgtEl>
                                          <p:spTgt spid="6">
                                            <p:graphicEl>
                                              <a:dgm id="{C96CC9E9-5C06-46E4-81B0-121950EAE082}"/>
                                            </p:graphicEl>
                                          </p:spTgt>
                                        </p:tgtEl>
                                        <p:attrNameLst>
                                          <p:attrName>ppt_h</p:attrName>
                                        </p:attrNameLst>
                                      </p:cBhvr>
                                      <p:tavLst>
                                        <p:tav tm="0">
                                          <p:val>
                                            <p:fltVal val="0"/>
                                          </p:val>
                                        </p:tav>
                                        <p:tav tm="100000">
                                          <p:val>
                                            <p:strVal val="#ppt_h"/>
                                          </p:val>
                                        </p:tav>
                                      </p:tavLst>
                                    </p:anim>
                                    <p:anim calcmode="lin" valueType="num">
                                      <p:cBhvr>
                                        <p:cTn id="73" dur="3000" fill="hold"/>
                                        <p:tgtEl>
                                          <p:spTgt spid="6">
                                            <p:graphicEl>
                                              <a:dgm id="{C96CC9E9-5C06-46E4-81B0-121950EAE082}"/>
                                            </p:graphicEl>
                                          </p:spTgt>
                                        </p:tgtEl>
                                        <p:attrNameLst>
                                          <p:attrName>style.rotation</p:attrName>
                                        </p:attrNameLst>
                                      </p:cBhvr>
                                      <p:tavLst>
                                        <p:tav tm="0">
                                          <p:val>
                                            <p:fltVal val="90"/>
                                          </p:val>
                                        </p:tav>
                                        <p:tav tm="100000">
                                          <p:val>
                                            <p:fltVal val="0"/>
                                          </p:val>
                                        </p:tav>
                                      </p:tavLst>
                                    </p:anim>
                                    <p:animEffect transition="in" filter="fade">
                                      <p:cBhvr>
                                        <p:cTn id="74" dur="3000"/>
                                        <p:tgtEl>
                                          <p:spTgt spid="6">
                                            <p:graphicEl>
                                              <a:dgm id="{C96CC9E9-5C06-46E4-81B0-121950EAE082}"/>
                                            </p:graphicEl>
                                          </p:spTgt>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
                                            <p:graphicEl>
                                              <a:dgm id="{DA58566B-1D49-40B1-ABF1-87C2A3221327}"/>
                                            </p:graphicEl>
                                          </p:spTgt>
                                        </p:tgtEl>
                                        <p:attrNameLst>
                                          <p:attrName>style.visibility</p:attrName>
                                        </p:attrNameLst>
                                      </p:cBhvr>
                                      <p:to>
                                        <p:strVal val="visible"/>
                                      </p:to>
                                    </p:set>
                                    <p:anim calcmode="lin" valueType="num">
                                      <p:cBhvr>
                                        <p:cTn id="77" dur="3000" fill="hold"/>
                                        <p:tgtEl>
                                          <p:spTgt spid="6">
                                            <p:graphicEl>
                                              <a:dgm id="{DA58566B-1D49-40B1-ABF1-87C2A3221327}"/>
                                            </p:graphicEl>
                                          </p:spTgt>
                                        </p:tgtEl>
                                        <p:attrNameLst>
                                          <p:attrName>ppt_w</p:attrName>
                                        </p:attrNameLst>
                                      </p:cBhvr>
                                      <p:tavLst>
                                        <p:tav tm="0">
                                          <p:val>
                                            <p:fltVal val="0"/>
                                          </p:val>
                                        </p:tav>
                                        <p:tav tm="100000">
                                          <p:val>
                                            <p:strVal val="#ppt_w"/>
                                          </p:val>
                                        </p:tav>
                                      </p:tavLst>
                                    </p:anim>
                                    <p:anim calcmode="lin" valueType="num">
                                      <p:cBhvr>
                                        <p:cTn id="78" dur="3000" fill="hold"/>
                                        <p:tgtEl>
                                          <p:spTgt spid="6">
                                            <p:graphicEl>
                                              <a:dgm id="{DA58566B-1D49-40B1-ABF1-87C2A3221327}"/>
                                            </p:graphicEl>
                                          </p:spTgt>
                                        </p:tgtEl>
                                        <p:attrNameLst>
                                          <p:attrName>ppt_h</p:attrName>
                                        </p:attrNameLst>
                                      </p:cBhvr>
                                      <p:tavLst>
                                        <p:tav tm="0">
                                          <p:val>
                                            <p:fltVal val="0"/>
                                          </p:val>
                                        </p:tav>
                                        <p:tav tm="100000">
                                          <p:val>
                                            <p:strVal val="#ppt_h"/>
                                          </p:val>
                                        </p:tav>
                                      </p:tavLst>
                                    </p:anim>
                                    <p:anim calcmode="lin" valueType="num">
                                      <p:cBhvr>
                                        <p:cTn id="79" dur="3000" fill="hold"/>
                                        <p:tgtEl>
                                          <p:spTgt spid="6">
                                            <p:graphicEl>
                                              <a:dgm id="{DA58566B-1D49-40B1-ABF1-87C2A3221327}"/>
                                            </p:graphicEl>
                                          </p:spTgt>
                                        </p:tgtEl>
                                        <p:attrNameLst>
                                          <p:attrName>style.rotation</p:attrName>
                                        </p:attrNameLst>
                                      </p:cBhvr>
                                      <p:tavLst>
                                        <p:tav tm="0">
                                          <p:val>
                                            <p:fltVal val="90"/>
                                          </p:val>
                                        </p:tav>
                                        <p:tav tm="100000">
                                          <p:val>
                                            <p:fltVal val="0"/>
                                          </p:val>
                                        </p:tav>
                                      </p:tavLst>
                                    </p:anim>
                                    <p:animEffect transition="in" filter="fade">
                                      <p:cBhvr>
                                        <p:cTn id="80" dur="3000"/>
                                        <p:tgtEl>
                                          <p:spTgt spid="6">
                                            <p:graphicEl>
                                              <a:dgm id="{DA58566B-1D49-40B1-ABF1-87C2A322132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31" presetClass="entr" presetSubtype="0" fill="hold" grpId="0" nodeType="clickEffect">
                                  <p:stCondLst>
                                    <p:cond delay="0"/>
                                  </p:stCondLst>
                                  <p:childTnLst>
                                    <p:set>
                                      <p:cBhvr>
                                        <p:cTn id="84" dur="1" fill="hold">
                                          <p:stCondLst>
                                            <p:cond delay="0"/>
                                          </p:stCondLst>
                                        </p:cTn>
                                        <p:tgtEl>
                                          <p:spTgt spid="6">
                                            <p:graphicEl>
                                              <a:dgm id="{21FDCD7E-FDE8-443A-B23D-3553F0F39EA0}"/>
                                            </p:graphicEl>
                                          </p:spTgt>
                                        </p:tgtEl>
                                        <p:attrNameLst>
                                          <p:attrName>style.visibility</p:attrName>
                                        </p:attrNameLst>
                                      </p:cBhvr>
                                      <p:to>
                                        <p:strVal val="visible"/>
                                      </p:to>
                                    </p:set>
                                    <p:anim calcmode="lin" valueType="num">
                                      <p:cBhvr>
                                        <p:cTn id="85" dur="3000" fill="hold"/>
                                        <p:tgtEl>
                                          <p:spTgt spid="6">
                                            <p:graphicEl>
                                              <a:dgm id="{21FDCD7E-FDE8-443A-B23D-3553F0F39EA0}"/>
                                            </p:graphicEl>
                                          </p:spTgt>
                                        </p:tgtEl>
                                        <p:attrNameLst>
                                          <p:attrName>ppt_w</p:attrName>
                                        </p:attrNameLst>
                                      </p:cBhvr>
                                      <p:tavLst>
                                        <p:tav tm="0">
                                          <p:val>
                                            <p:fltVal val="0"/>
                                          </p:val>
                                        </p:tav>
                                        <p:tav tm="100000">
                                          <p:val>
                                            <p:strVal val="#ppt_w"/>
                                          </p:val>
                                        </p:tav>
                                      </p:tavLst>
                                    </p:anim>
                                    <p:anim calcmode="lin" valueType="num">
                                      <p:cBhvr>
                                        <p:cTn id="86" dur="3000" fill="hold"/>
                                        <p:tgtEl>
                                          <p:spTgt spid="6">
                                            <p:graphicEl>
                                              <a:dgm id="{21FDCD7E-FDE8-443A-B23D-3553F0F39EA0}"/>
                                            </p:graphicEl>
                                          </p:spTgt>
                                        </p:tgtEl>
                                        <p:attrNameLst>
                                          <p:attrName>ppt_h</p:attrName>
                                        </p:attrNameLst>
                                      </p:cBhvr>
                                      <p:tavLst>
                                        <p:tav tm="0">
                                          <p:val>
                                            <p:fltVal val="0"/>
                                          </p:val>
                                        </p:tav>
                                        <p:tav tm="100000">
                                          <p:val>
                                            <p:strVal val="#ppt_h"/>
                                          </p:val>
                                        </p:tav>
                                      </p:tavLst>
                                    </p:anim>
                                    <p:anim calcmode="lin" valueType="num">
                                      <p:cBhvr>
                                        <p:cTn id="87" dur="3000" fill="hold"/>
                                        <p:tgtEl>
                                          <p:spTgt spid="6">
                                            <p:graphicEl>
                                              <a:dgm id="{21FDCD7E-FDE8-443A-B23D-3553F0F39EA0}"/>
                                            </p:graphicEl>
                                          </p:spTgt>
                                        </p:tgtEl>
                                        <p:attrNameLst>
                                          <p:attrName>style.rotation</p:attrName>
                                        </p:attrNameLst>
                                      </p:cBhvr>
                                      <p:tavLst>
                                        <p:tav tm="0">
                                          <p:val>
                                            <p:fltVal val="90"/>
                                          </p:val>
                                        </p:tav>
                                        <p:tav tm="100000">
                                          <p:val>
                                            <p:fltVal val="0"/>
                                          </p:val>
                                        </p:tav>
                                      </p:tavLst>
                                    </p:anim>
                                    <p:animEffect transition="in" filter="fade">
                                      <p:cBhvr>
                                        <p:cTn id="88" dur="3000"/>
                                        <p:tgtEl>
                                          <p:spTgt spid="6">
                                            <p:graphicEl>
                                              <a:dgm id="{21FDCD7E-FDE8-443A-B23D-3553F0F39EA0}"/>
                                            </p:graphic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6">
                                            <p:graphicEl>
                                              <a:dgm id="{DBC3C88E-A86A-49FC-A785-5E547F5AF749}"/>
                                            </p:graphicEl>
                                          </p:spTgt>
                                        </p:tgtEl>
                                        <p:attrNameLst>
                                          <p:attrName>style.visibility</p:attrName>
                                        </p:attrNameLst>
                                      </p:cBhvr>
                                      <p:to>
                                        <p:strVal val="visible"/>
                                      </p:to>
                                    </p:set>
                                    <p:anim calcmode="lin" valueType="num">
                                      <p:cBhvr>
                                        <p:cTn id="91" dur="3000" fill="hold"/>
                                        <p:tgtEl>
                                          <p:spTgt spid="6">
                                            <p:graphicEl>
                                              <a:dgm id="{DBC3C88E-A86A-49FC-A785-5E547F5AF749}"/>
                                            </p:graphicEl>
                                          </p:spTgt>
                                        </p:tgtEl>
                                        <p:attrNameLst>
                                          <p:attrName>ppt_w</p:attrName>
                                        </p:attrNameLst>
                                      </p:cBhvr>
                                      <p:tavLst>
                                        <p:tav tm="0">
                                          <p:val>
                                            <p:fltVal val="0"/>
                                          </p:val>
                                        </p:tav>
                                        <p:tav tm="100000">
                                          <p:val>
                                            <p:strVal val="#ppt_w"/>
                                          </p:val>
                                        </p:tav>
                                      </p:tavLst>
                                    </p:anim>
                                    <p:anim calcmode="lin" valueType="num">
                                      <p:cBhvr>
                                        <p:cTn id="92" dur="3000" fill="hold"/>
                                        <p:tgtEl>
                                          <p:spTgt spid="6">
                                            <p:graphicEl>
                                              <a:dgm id="{DBC3C88E-A86A-49FC-A785-5E547F5AF749}"/>
                                            </p:graphicEl>
                                          </p:spTgt>
                                        </p:tgtEl>
                                        <p:attrNameLst>
                                          <p:attrName>ppt_h</p:attrName>
                                        </p:attrNameLst>
                                      </p:cBhvr>
                                      <p:tavLst>
                                        <p:tav tm="0">
                                          <p:val>
                                            <p:fltVal val="0"/>
                                          </p:val>
                                        </p:tav>
                                        <p:tav tm="100000">
                                          <p:val>
                                            <p:strVal val="#ppt_h"/>
                                          </p:val>
                                        </p:tav>
                                      </p:tavLst>
                                    </p:anim>
                                    <p:anim calcmode="lin" valueType="num">
                                      <p:cBhvr>
                                        <p:cTn id="93" dur="3000" fill="hold"/>
                                        <p:tgtEl>
                                          <p:spTgt spid="6">
                                            <p:graphicEl>
                                              <a:dgm id="{DBC3C88E-A86A-49FC-A785-5E547F5AF749}"/>
                                            </p:graphicEl>
                                          </p:spTgt>
                                        </p:tgtEl>
                                        <p:attrNameLst>
                                          <p:attrName>style.rotation</p:attrName>
                                        </p:attrNameLst>
                                      </p:cBhvr>
                                      <p:tavLst>
                                        <p:tav tm="0">
                                          <p:val>
                                            <p:fltVal val="90"/>
                                          </p:val>
                                        </p:tav>
                                        <p:tav tm="100000">
                                          <p:val>
                                            <p:fltVal val="0"/>
                                          </p:val>
                                        </p:tav>
                                      </p:tavLst>
                                    </p:anim>
                                    <p:animEffect transition="in" filter="fade">
                                      <p:cBhvr>
                                        <p:cTn id="94" dur="3000"/>
                                        <p:tgtEl>
                                          <p:spTgt spid="6">
                                            <p:graphicEl>
                                              <a:dgm id="{DBC3C88E-A86A-49FC-A785-5E547F5AF749}"/>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6">
                                            <p:graphicEl>
                                              <a:dgm id="{CBE036D0-FEF5-4846-B9E7-9F3F97A2BA96}"/>
                                            </p:graphicEl>
                                          </p:spTgt>
                                        </p:tgtEl>
                                        <p:attrNameLst>
                                          <p:attrName>style.visibility</p:attrName>
                                        </p:attrNameLst>
                                      </p:cBhvr>
                                      <p:to>
                                        <p:strVal val="visible"/>
                                      </p:to>
                                    </p:set>
                                    <p:anim calcmode="lin" valueType="num">
                                      <p:cBhvr>
                                        <p:cTn id="99" dur="3000" fill="hold"/>
                                        <p:tgtEl>
                                          <p:spTgt spid="6">
                                            <p:graphicEl>
                                              <a:dgm id="{CBE036D0-FEF5-4846-B9E7-9F3F97A2BA96}"/>
                                            </p:graphicEl>
                                          </p:spTgt>
                                        </p:tgtEl>
                                        <p:attrNameLst>
                                          <p:attrName>ppt_w</p:attrName>
                                        </p:attrNameLst>
                                      </p:cBhvr>
                                      <p:tavLst>
                                        <p:tav tm="0">
                                          <p:val>
                                            <p:fltVal val="0"/>
                                          </p:val>
                                        </p:tav>
                                        <p:tav tm="100000">
                                          <p:val>
                                            <p:strVal val="#ppt_w"/>
                                          </p:val>
                                        </p:tav>
                                      </p:tavLst>
                                    </p:anim>
                                    <p:anim calcmode="lin" valueType="num">
                                      <p:cBhvr>
                                        <p:cTn id="100" dur="3000" fill="hold"/>
                                        <p:tgtEl>
                                          <p:spTgt spid="6">
                                            <p:graphicEl>
                                              <a:dgm id="{CBE036D0-FEF5-4846-B9E7-9F3F97A2BA96}"/>
                                            </p:graphicEl>
                                          </p:spTgt>
                                        </p:tgtEl>
                                        <p:attrNameLst>
                                          <p:attrName>ppt_h</p:attrName>
                                        </p:attrNameLst>
                                      </p:cBhvr>
                                      <p:tavLst>
                                        <p:tav tm="0">
                                          <p:val>
                                            <p:fltVal val="0"/>
                                          </p:val>
                                        </p:tav>
                                        <p:tav tm="100000">
                                          <p:val>
                                            <p:strVal val="#ppt_h"/>
                                          </p:val>
                                        </p:tav>
                                      </p:tavLst>
                                    </p:anim>
                                    <p:anim calcmode="lin" valueType="num">
                                      <p:cBhvr>
                                        <p:cTn id="101" dur="3000" fill="hold"/>
                                        <p:tgtEl>
                                          <p:spTgt spid="6">
                                            <p:graphicEl>
                                              <a:dgm id="{CBE036D0-FEF5-4846-B9E7-9F3F97A2BA96}"/>
                                            </p:graphicEl>
                                          </p:spTgt>
                                        </p:tgtEl>
                                        <p:attrNameLst>
                                          <p:attrName>style.rotation</p:attrName>
                                        </p:attrNameLst>
                                      </p:cBhvr>
                                      <p:tavLst>
                                        <p:tav tm="0">
                                          <p:val>
                                            <p:fltVal val="90"/>
                                          </p:val>
                                        </p:tav>
                                        <p:tav tm="100000">
                                          <p:val>
                                            <p:fltVal val="0"/>
                                          </p:val>
                                        </p:tav>
                                      </p:tavLst>
                                    </p:anim>
                                    <p:animEffect transition="in" filter="fade">
                                      <p:cBhvr>
                                        <p:cTn id="102" dur="3000"/>
                                        <p:tgtEl>
                                          <p:spTgt spid="6">
                                            <p:graphicEl>
                                              <a:dgm id="{CBE036D0-FEF5-4846-B9E7-9F3F97A2BA96}"/>
                                            </p:graphicEl>
                                          </p:spTgt>
                                        </p:tgtEl>
                                      </p:cBhvr>
                                    </p:animEffect>
                                  </p:childTnLst>
                                </p:cTn>
                              </p:par>
                              <p:par>
                                <p:cTn id="103" presetID="31" presetClass="entr" presetSubtype="0" fill="hold" grpId="0" nodeType="withEffect">
                                  <p:stCondLst>
                                    <p:cond delay="0"/>
                                  </p:stCondLst>
                                  <p:childTnLst>
                                    <p:set>
                                      <p:cBhvr>
                                        <p:cTn id="104" dur="1" fill="hold">
                                          <p:stCondLst>
                                            <p:cond delay="0"/>
                                          </p:stCondLst>
                                        </p:cTn>
                                        <p:tgtEl>
                                          <p:spTgt spid="6">
                                            <p:graphicEl>
                                              <a:dgm id="{68724B61-53A3-4601-B486-2DFD12D44B8C}"/>
                                            </p:graphicEl>
                                          </p:spTgt>
                                        </p:tgtEl>
                                        <p:attrNameLst>
                                          <p:attrName>style.visibility</p:attrName>
                                        </p:attrNameLst>
                                      </p:cBhvr>
                                      <p:to>
                                        <p:strVal val="visible"/>
                                      </p:to>
                                    </p:set>
                                    <p:anim calcmode="lin" valueType="num">
                                      <p:cBhvr>
                                        <p:cTn id="105" dur="3000" fill="hold"/>
                                        <p:tgtEl>
                                          <p:spTgt spid="6">
                                            <p:graphicEl>
                                              <a:dgm id="{68724B61-53A3-4601-B486-2DFD12D44B8C}"/>
                                            </p:graphicEl>
                                          </p:spTgt>
                                        </p:tgtEl>
                                        <p:attrNameLst>
                                          <p:attrName>ppt_w</p:attrName>
                                        </p:attrNameLst>
                                      </p:cBhvr>
                                      <p:tavLst>
                                        <p:tav tm="0">
                                          <p:val>
                                            <p:fltVal val="0"/>
                                          </p:val>
                                        </p:tav>
                                        <p:tav tm="100000">
                                          <p:val>
                                            <p:strVal val="#ppt_w"/>
                                          </p:val>
                                        </p:tav>
                                      </p:tavLst>
                                    </p:anim>
                                    <p:anim calcmode="lin" valueType="num">
                                      <p:cBhvr>
                                        <p:cTn id="106" dur="3000" fill="hold"/>
                                        <p:tgtEl>
                                          <p:spTgt spid="6">
                                            <p:graphicEl>
                                              <a:dgm id="{68724B61-53A3-4601-B486-2DFD12D44B8C}"/>
                                            </p:graphicEl>
                                          </p:spTgt>
                                        </p:tgtEl>
                                        <p:attrNameLst>
                                          <p:attrName>ppt_h</p:attrName>
                                        </p:attrNameLst>
                                      </p:cBhvr>
                                      <p:tavLst>
                                        <p:tav tm="0">
                                          <p:val>
                                            <p:fltVal val="0"/>
                                          </p:val>
                                        </p:tav>
                                        <p:tav tm="100000">
                                          <p:val>
                                            <p:strVal val="#ppt_h"/>
                                          </p:val>
                                        </p:tav>
                                      </p:tavLst>
                                    </p:anim>
                                    <p:anim calcmode="lin" valueType="num">
                                      <p:cBhvr>
                                        <p:cTn id="107" dur="3000" fill="hold"/>
                                        <p:tgtEl>
                                          <p:spTgt spid="6">
                                            <p:graphicEl>
                                              <a:dgm id="{68724B61-53A3-4601-B486-2DFD12D44B8C}"/>
                                            </p:graphicEl>
                                          </p:spTgt>
                                        </p:tgtEl>
                                        <p:attrNameLst>
                                          <p:attrName>style.rotation</p:attrName>
                                        </p:attrNameLst>
                                      </p:cBhvr>
                                      <p:tavLst>
                                        <p:tav tm="0">
                                          <p:val>
                                            <p:fltVal val="90"/>
                                          </p:val>
                                        </p:tav>
                                        <p:tav tm="100000">
                                          <p:val>
                                            <p:fltVal val="0"/>
                                          </p:val>
                                        </p:tav>
                                      </p:tavLst>
                                    </p:anim>
                                    <p:animEffect transition="in" filter="fade">
                                      <p:cBhvr>
                                        <p:cTn id="108" dur="3000"/>
                                        <p:tgtEl>
                                          <p:spTgt spid="6">
                                            <p:graphicEl>
                                              <a:dgm id="{68724B61-53A3-4601-B486-2DFD12D44B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24</a:t>
            </a:fld>
            <a:endParaRPr lang="en-GB"/>
          </a:p>
        </p:txBody>
      </p:sp>
      <p:sp>
        <p:nvSpPr>
          <p:cNvPr id="4" name="Title 3"/>
          <p:cNvSpPr>
            <a:spLocks noGrp="1"/>
          </p:cNvSpPr>
          <p:nvPr>
            <p:ph type="title"/>
          </p:nvPr>
        </p:nvSpPr>
        <p:spPr/>
        <p:txBody>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943" y="6169037"/>
            <a:ext cx="2066891" cy="688963"/>
          </a:xfrm>
          <a:prstGeom prst="rect">
            <a:avLst/>
          </a:prstGeom>
        </p:spPr>
      </p:pic>
      <p:sp>
        <p:nvSpPr>
          <p:cNvPr id="6" name="Rectangle 5">
            <a:extLst>
              <a:ext uri="{FF2B5EF4-FFF2-40B4-BE49-F238E27FC236}">
                <a16:creationId xmlns:a16="http://schemas.microsoft.com/office/drawing/2014/main" id="{10E75EE4-5F41-41A7-B475-2F6B5DDFEF44}"/>
              </a:ext>
            </a:extLst>
          </p:cNvPr>
          <p:cNvSpPr/>
          <p:nvPr/>
        </p:nvSpPr>
        <p:spPr>
          <a:xfrm>
            <a:off x="-8035" y="-19980"/>
            <a:ext cx="12192000" cy="410400"/>
          </a:xfrm>
          <a:prstGeom prst="rect">
            <a:avLst/>
          </a:prstGeom>
          <a:solidFill>
            <a:srgbClr val="15375D"/>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Calibri" panose="020F0502020204030204"/>
                <a:ea typeface="+mn-ea"/>
                <a:cs typeface="+mn-cs"/>
              </a:rPr>
              <a:t>UCLP Searches - High Blood Pressure Stratification and Management   </a:t>
            </a:r>
          </a:p>
        </p:txBody>
      </p:sp>
      <p:pic>
        <p:nvPicPr>
          <p:cNvPr id="7" name="Picture 6" descr="A close up of a logo&#10;&#10;Description automatically generated">
            <a:extLst>
              <a:ext uri="{FF2B5EF4-FFF2-40B4-BE49-F238E27FC236}">
                <a16:creationId xmlns:a16="http://schemas.microsoft.com/office/drawing/2014/main" id="{363BC963-B832-4492-A1F2-A4DDFAA38B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17306" y="55696"/>
            <a:ext cx="820707" cy="207208"/>
          </a:xfrm>
          <a:prstGeom prst="rect">
            <a:avLst/>
          </a:prstGeom>
        </p:spPr>
      </p:pic>
      <p:sp>
        <p:nvSpPr>
          <p:cNvPr id="8" name="TextBox 7">
            <a:extLst>
              <a:ext uri="{FF2B5EF4-FFF2-40B4-BE49-F238E27FC236}">
                <a16:creationId xmlns:a16="http://schemas.microsoft.com/office/drawing/2014/main" id="{3757B53E-2FE7-4821-B90E-D7F0D6B29ADA}"/>
              </a:ext>
            </a:extLst>
          </p:cNvPr>
          <p:cNvSpPr txBox="1"/>
          <p:nvPr/>
        </p:nvSpPr>
        <p:spPr>
          <a:xfrm>
            <a:off x="454238" y="5618556"/>
            <a:ext cx="6841040" cy="1200329"/>
          </a:xfrm>
          <a:prstGeom prst="rect">
            <a:avLst/>
          </a:prstGeom>
          <a:solidFill>
            <a:srgbClr val="00B050"/>
          </a:solidFill>
          <a:ln>
            <a:solidFill>
              <a:schemeClr val="tx1"/>
            </a:solidFill>
          </a:ln>
        </p:spPr>
        <p:txBody>
          <a:bodyPr wrap="square">
            <a:spAutoFit/>
          </a:bodyPr>
          <a:lstStyle>
            <a:defPPr>
              <a:defRPr lang="en-US"/>
            </a:defPPr>
            <a:lvl1pPr marL="91440">
              <a:tabLst>
                <a:tab pos="264160" algn="l"/>
                <a:tab pos="264795" algn="l"/>
              </a:tabLst>
              <a:defRPr sz="1050" b="1" spc="-5">
                <a:cs typeface="Calibri"/>
              </a:defRPr>
            </a:lvl1pPr>
          </a:lstStyle>
          <a:p>
            <a:pPr marL="91440" marR="0" lvl="0" indent="0" algn="l" defTabSz="914400" rtl="0" eaLnBrk="1" fontAlgn="auto" latinLnBrk="0" hangingPunct="1">
              <a:lnSpc>
                <a:spcPct val="100000"/>
              </a:lnSpc>
              <a:spcBef>
                <a:spcPts val="0"/>
              </a:spcBef>
              <a:spcAft>
                <a:spcPts val="0"/>
              </a:spcAft>
              <a:buClrTx/>
              <a:buSzTx/>
              <a:buFontTx/>
              <a:buNone/>
              <a:tabLst>
                <a:tab pos="264160" algn="l"/>
                <a:tab pos="264795" algn="l"/>
              </a:tabLst>
              <a:defRPr/>
            </a:pPr>
            <a:r>
              <a:rPr kumimoji="0" lang="en-US" sz="1200" b="1" i="0" u="none" strike="noStrike" kern="1200" cap="none" spc="-5" normalizeH="0" baseline="0" noProof="0">
                <a:ln>
                  <a:noFill/>
                </a:ln>
                <a:solidFill>
                  <a:prstClr val="black"/>
                </a:solidFill>
                <a:effectLst/>
                <a:uLnTx/>
                <a:uFillTx/>
                <a:latin typeface="Calibri" panose="020F0502020204030204"/>
                <a:ea typeface="+mn-ea"/>
                <a:cs typeface="Calibri"/>
              </a:rPr>
              <a:t>Support for self management and </a:t>
            </a:r>
            <a:r>
              <a:rPr kumimoji="0" lang="en-US" sz="1200" b="1" i="0" u="none" strike="noStrike" kern="1200" cap="none" spc="-5" normalizeH="0" baseline="0" noProof="0" err="1">
                <a:ln>
                  <a:noFill/>
                </a:ln>
                <a:solidFill>
                  <a:prstClr val="black"/>
                </a:solidFill>
                <a:effectLst/>
                <a:uLnTx/>
                <a:uFillTx/>
                <a:latin typeface="Calibri" panose="020F0502020204030204"/>
                <a:ea typeface="+mn-ea"/>
                <a:cs typeface="Calibri"/>
              </a:rPr>
              <a:t>behaviour</a:t>
            </a:r>
            <a:r>
              <a:rPr kumimoji="0" lang="en-US" sz="1200" b="1" i="0" u="none" strike="noStrike" kern="1200" cap="none" spc="-5" normalizeH="0" baseline="0" noProof="0">
                <a:ln>
                  <a:noFill/>
                </a:ln>
                <a:solidFill>
                  <a:prstClr val="black"/>
                </a:solidFill>
                <a:effectLst/>
                <a:uLnTx/>
                <a:uFillTx/>
                <a:latin typeface="Calibri" panose="020F0502020204030204"/>
                <a:ea typeface="+mn-ea"/>
                <a:cs typeface="Calibri"/>
              </a:rPr>
              <a:t> change </a:t>
            </a:r>
          </a:p>
          <a:p>
            <a:pPr marL="26289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4160" algn="l"/>
                <a:tab pos="264795"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Check BP taking technique</a:t>
            </a:r>
          </a:p>
          <a:p>
            <a:pPr marL="26289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4160" algn="l"/>
                <a:tab pos="264795" algn="l"/>
              </a:tabLst>
              <a:defRPr/>
            </a:pPr>
            <a:r>
              <a:rPr kumimoji="0" lang="en-US" sz="1200" b="0" i="0" u="none" strike="noStrike" kern="1200" cap="none" spc="-5" normalizeH="0" baseline="0" noProof="0">
                <a:ln>
                  <a:noFill/>
                </a:ln>
                <a:solidFill>
                  <a:prstClr val="black"/>
                </a:solidFill>
                <a:effectLst/>
                <a:uLnTx/>
                <a:uFillTx/>
                <a:latin typeface="Calibri" panose="020F0502020204030204"/>
                <a:ea typeface="+mn-ea"/>
                <a:cs typeface="Calibri"/>
              </a:rPr>
              <a:t>Check if existing CVD or </a:t>
            </a:r>
            <a:r>
              <a:rPr kumimoji="0" lang="en-US" sz="1200" b="0" i="0" u="none" strike="noStrike" kern="1200" cap="none" spc="-5" normalizeH="0" baseline="0" noProof="0" err="1">
                <a:ln>
                  <a:noFill/>
                </a:ln>
                <a:solidFill>
                  <a:prstClr val="black"/>
                </a:solidFill>
                <a:effectLst/>
                <a:uLnTx/>
                <a:uFillTx/>
                <a:latin typeface="Calibri" panose="020F0502020204030204"/>
                <a:ea typeface="+mn-ea"/>
                <a:cs typeface="Calibri"/>
              </a:rPr>
              <a:t>QRisk</a:t>
            </a:r>
            <a:r>
              <a:rPr kumimoji="0" lang="en-US" sz="1200" b="0" i="0" u="none" strike="noStrike" kern="1200" cap="none" spc="-5" normalizeH="0" baseline="0" noProof="0">
                <a:ln>
                  <a:noFill/>
                </a:ln>
                <a:solidFill>
                  <a:prstClr val="black"/>
                </a:solidFill>
                <a:effectLst/>
                <a:uLnTx/>
                <a:uFillTx/>
                <a:latin typeface="Calibri" panose="020F0502020204030204"/>
                <a:ea typeface="+mn-ea"/>
                <a:cs typeface="Calibri"/>
              </a:rPr>
              <a:t> &gt;10% and not on statin (refer to prescribing clinician)</a:t>
            </a:r>
          </a:p>
          <a:p>
            <a:pPr marL="26289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4160" algn="l"/>
                <a:tab pos="264795"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Share resources to help understanding of high blood pressure, CVD risk and treatment</a:t>
            </a:r>
          </a:p>
          <a:p>
            <a:pPr marL="26289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4160" algn="l"/>
                <a:tab pos="264795"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CVD prevention brief interventions – diet / exercise / smoking / weight / alcohol</a:t>
            </a:r>
          </a:p>
          <a:p>
            <a:pPr marL="26289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4160" algn="l"/>
                <a:tab pos="264795"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Signpost tools and resources </a:t>
            </a:r>
          </a:p>
        </p:txBody>
      </p:sp>
      <p:sp>
        <p:nvSpPr>
          <p:cNvPr id="9" name="TextBox 8">
            <a:extLst>
              <a:ext uri="{FF2B5EF4-FFF2-40B4-BE49-F238E27FC236}">
                <a16:creationId xmlns:a16="http://schemas.microsoft.com/office/drawing/2014/main" id="{2B8054DA-58DC-4072-A5FA-644F83C943DA}"/>
              </a:ext>
            </a:extLst>
          </p:cNvPr>
          <p:cNvSpPr txBox="1"/>
          <p:nvPr/>
        </p:nvSpPr>
        <p:spPr>
          <a:xfrm>
            <a:off x="423774" y="462867"/>
            <a:ext cx="2002184" cy="969496"/>
          </a:xfrm>
          <a:prstGeom prst="rect">
            <a:avLst/>
          </a:prstGeom>
          <a:solidFill>
            <a:srgbClr val="FF0000"/>
          </a:solidFill>
          <a:ln>
            <a:solidFill>
              <a:schemeClr val="tx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Calibri"/>
              </a:rPr>
              <a:t>PRIORITY ONE: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rPr>
              <a:t>Clinic BP ≥ 180/120mmHg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sp>
        <p:nvSpPr>
          <p:cNvPr id="10" name="TextBox 9">
            <a:extLst>
              <a:ext uri="{FF2B5EF4-FFF2-40B4-BE49-F238E27FC236}">
                <a16:creationId xmlns:a16="http://schemas.microsoft.com/office/drawing/2014/main" id="{D402EB68-2781-44A3-8AE2-EAF8ECD857AF}"/>
              </a:ext>
            </a:extLst>
          </p:cNvPr>
          <p:cNvSpPr txBox="1"/>
          <p:nvPr/>
        </p:nvSpPr>
        <p:spPr>
          <a:xfrm>
            <a:off x="2477315" y="462867"/>
            <a:ext cx="2779225" cy="1015663"/>
          </a:xfrm>
          <a:prstGeom prst="rect">
            <a:avLst/>
          </a:prstGeom>
          <a:solidFill>
            <a:srgbClr val="F6910A"/>
          </a:solidFill>
          <a:ln>
            <a:solidFill>
              <a:schemeClr val="tx1"/>
            </a:solidFill>
          </a:ln>
        </p:spPr>
        <p:txBody>
          <a:bodyPr wrap="square" lIns="91440" tIns="45720" rIns="91440" bIns="45720" rtlCol="0" anchor="t">
            <a:spAutoFit/>
          </a:bodyPr>
          <a:lstStyle/>
          <a:p>
            <a:pPr algn="ctr">
              <a:defRPr/>
            </a:pPr>
            <a:r>
              <a:rPr kumimoji="0" lang="en-GB" sz="1200" b="1" i="0" u="none" strike="noStrike" kern="1200" cap="none" spc="0" normalizeH="0" baseline="0" noProof="0">
                <a:ln>
                  <a:noFill/>
                </a:ln>
                <a:effectLst/>
                <a:uLnTx/>
                <a:uFillTx/>
                <a:latin typeface="Calibri" panose="020F0502020204030204"/>
                <a:ea typeface="+mn-ea"/>
                <a:cs typeface="Calibri"/>
              </a:rPr>
              <a:t>PRIORITY TWO:</a:t>
            </a:r>
            <a:r>
              <a:rPr lang="en-GB" sz="1200" b="1">
                <a:latin typeface="Calibri" panose="020F0502020204030204"/>
                <a:cs typeface="Calibri"/>
              </a:rPr>
              <a:t> </a:t>
            </a:r>
            <a:endParaRPr kumimoji="0" lang="en-GB" sz="1200" b="1" i="0" u="none" strike="noStrike" kern="1200" cap="none" spc="0" normalizeH="0" baseline="0" noProof="0">
              <a:ln>
                <a:noFill/>
              </a:ln>
              <a:solidFill>
                <a:prstClr val="black"/>
              </a:solidFill>
              <a:effectLst/>
              <a:uLnTx/>
              <a:uFillTx/>
              <a:latin typeface="Calibri" panose="020F0502020204030204"/>
              <a:ea typeface="+mn-ea"/>
              <a:cs typeface="Calibri"/>
            </a:endParaRPr>
          </a:p>
          <a:p>
            <a:pPr marL="171450" indent="-171450">
              <a:buSzPct val="150000"/>
              <a:buFont typeface="Arial" panose="020B0604020202020204" pitchFamily="34" charset="0"/>
              <a:buChar char="•"/>
              <a:defRPr/>
            </a:pPr>
            <a:r>
              <a:rPr kumimoji="0" lang="en-GB" sz="1200" b="0" i="0" u="none" strike="noStrike" kern="1200" cap="none" spc="0" normalizeH="0" baseline="0" noProof="0">
                <a:ln>
                  <a:noFill/>
                </a:ln>
                <a:effectLst/>
                <a:uLnTx/>
                <a:uFillTx/>
                <a:latin typeface="Calibri" panose="020F0502020204030204"/>
                <a:ea typeface="+mn-ea"/>
                <a:cs typeface="Calibri"/>
              </a:rPr>
              <a:t>Clinic BP ≥ 160/100mmHg</a:t>
            </a:r>
            <a:r>
              <a:rPr lang="en-GB" sz="1200">
                <a:latin typeface="Calibri" panose="020F0502020204030204"/>
                <a:cs typeface="Calibri"/>
              </a:rPr>
              <a:t> (2a)</a:t>
            </a:r>
            <a:endParaRPr lang="en-GB" sz="1200" b="0" i="0" u="none" strike="noStrike" kern="1200" cap="none" spc="0" normalizeH="0" baseline="0" noProof="0">
              <a:ln>
                <a:noFill/>
              </a:ln>
              <a:effectLst/>
              <a:uLnTx/>
              <a:uFillTx/>
              <a:latin typeface="Calibri" panose="020F0502020204030204"/>
              <a:cs typeface="Calibri"/>
            </a:endParaRPr>
          </a:p>
          <a:p>
            <a:pPr marL="171450" indent="-171450">
              <a:buSzPct val="150000"/>
              <a:buFont typeface="Arial" panose="020B0604020202020204" pitchFamily="34" charset="0"/>
              <a:buChar char="•"/>
              <a:defRPr/>
            </a:pPr>
            <a:r>
              <a:rPr kumimoji="0" lang="en-GB" sz="1200" b="0" i="0" u="none" strike="noStrike" kern="1200" cap="none" spc="0" normalizeH="0" baseline="0" noProof="0">
                <a:ln>
                  <a:noFill/>
                </a:ln>
                <a:effectLst/>
                <a:uLnTx/>
                <a:uFillTx/>
                <a:latin typeface="Calibri" panose="020F0502020204030204"/>
                <a:ea typeface="+mn-ea"/>
                <a:cs typeface="Calibri"/>
              </a:rPr>
              <a:t>Clinic BP ≥ 140/90mmHg if BAME </a:t>
            </a:r>
            <a:r>
              <a:rPr lang="en-GB" sz="1200">
                <a:latin typeface="Calibri" panose="020F0502020204030204"/>
                <a:cs typeface="Calibri"/>
              </a:rPr>
              <a:t>&amp; </a:t>
            </a:r>
            <a:r>
              <a:rPr kumimoji="0" lang="en-GB" sz="1200" b="0" i="0" u="none" strike="noStrike" kern="1200" cap="none" spc="0" normalizeH="0" baseline="0" noProof="0">
                <a:ln>
                  <a:noFill/>
                </a:ln>
                <a:effectLst/>
                <a:uLnTx/>
                <a:uFillTx/>
                <a:latin typeface="Calibri" panose="020F0502020204030204"/>
                <a:ea typeface="+mn-ea"/>
                <a:cs typeface="Calibri"/>
              </a:rPr>
              <a:t>relevant co-morbidity/risk factor*</a:t>
            </a:r>
            <a:r>
              <a:rPr lang="en-GB" sz="1200">
                <a:latin typeface="Calibri" panose="020F0502020204030204"/>
                <a:cs typeface="Calibri"/>
              </a:rPr>
              <a:t> (2b)</a:t>
            </a:r>
            <a:endParaRPr lang="en-GB" sz="1200" b="0" i="0" u="none" strike="noStrike" kern="1200" cap="none" spc="0" normalizeH="0" baseline="0" noProof="0">
              <a:ln>
                <a:noFill/>
              </a:ln>
              <a:effectLst/>
              <a:uLnTx/>
              <a:uFillTx/>
              <a:latin typeface="Calibri" panose="020F0502020204030204"/>
              <a:cs typeface="Calibri"/>
            </a:endParaRPr>
          </a:p>
          <a:p>
            <a:pPr marL="171450" indent="-171450">
              <a:buSzPct val="150000"/>
              <a:buFont typeface="Arial" panose="020B0604020202020204" pitchFamily="34" charset="0"/>
              <a:buChar char="•"/>
              <a:defRPr/>
            </a:pPr>
            <a:r>
              <a:rPr kumimoji="0" lang="en-GB" sz="1200" b="0" i="0" u="none" strike="noStrike" kern="1200" cap="none" spc="0" normalizeH="0" baseline="0" noProof="0">
                <a:ln>
                  <a:noFill/>
                </a:ln>
                <a:effectLst/>
                <a:uLnTx/>
                <a:uFillTx/>
                <a:latin typeface="Calibri" panose="020F0502020204030204"/>
                <a:ea typeface="+mn-ea"/>
                <a:cs typeface="Calibri"/>
              </a:rPr>
              <a:t>No BP reading in 18 months</a:t>
            </a:r>
            <a:r>
              <a:rPr lang="en-GB" sz="1200">
                <a:latin typeface="Calibri" panose="020F0502020204030204"/>
                <a:cs typeface="Calibri"/>
              </a:rPr>
              <a:t> (2c)</a:t>
            </a:r>
            <a:endParaRPr lang="en-GB" sz="1200" b="0" i="0" u="none" strike="noStrike" kern="1200" cap="none" spc="0" normalizeH="0" baseline="0" noProof="0">
              <a:ln>
                <a:noFill/>
              </a:ln>
              <a:effectLst/>
              <a:uLnTx/>
              <a:uFillTx/>
              <a:latin typeface="Calibri" panose="020F0502020204030204"/>
              <a:cs typeface="Calibri"/>
            </a:endParaRPr>
          </a:p>
        </p:txBody>
      </p:sp>
      <p:sp>
        <p:nvSpPr>
          <p:cNvPr id="11" name="TextBox 10">
            <a:extLst>
              <a:ext uri="{FF2B5EF4-FFF2-40B4-BE49-F238E27FC236}">
                <a16:creationId xmlns:a16="http://schemas.microsoft.com/office/drawing/2014/main" id="{66A84D18-262B-4D1A-8AE0-A0098C5E39D4}"/>
              </a:ext>
            </a:extLst>
          </p:cNvPr>
          <p:cNvSpPr txBox="1"/>
          <p:nvPr/>
        </p:nvSpPr>
        <p:spPr>
          <a:xfrm>
            <a:off x="5304353" y="462867"/>
            <a:ext cx="1984127" cy="1015663"/>
          </a:xfrm>
          <a:prstGeom prst="rect">
            <a:avLst/>
          </a:prstGeom>
          <a:solidFill>
            <a:srgbClr val="FFC000"/>
          </a:solidFill>
          <a:ln>
            <a:solidFill>
              <a:schemeClr val="tx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Calibri"/>
              </a:rPr>
              <a:t>PRIORITY THREE: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rPr>
              <a:t>Clinic BP ≥ 140/90mmHg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92744057-466E-4258-A7F4-F6D4CB9E6910}"/>
              </a:ext>
            </a:extLst>
          </p:cNvPr>
          <p:cNvSpPr txBox="1"/>
          <p:nvPr/>
        </p:nvSpPr>
        <p:spPr>
          <a:xfrm>
            <a:off x="466048" y="1742500"/>
            <a:ext cx="11279492" cy="276999"/>
          </a:xfrm>
          <a:prstGeom prst="rect">
            <a:avLst/>
          </a:prstGeom>
          <a:solidFill>
            <a:schemeClr val="accent1">
              <a:alpha val="25098"/>
            </a:schemeClr>
          </a:solidFill>
          <a:ln>
            <a:solidFill>
              <a:schemeClr val="tx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Calibri" panose="020F0502020204030204"/>
                <a:ea typeface="+mn-ea"/>
                <a:cs typeface="+mn-cs"/>
              </a:rPr>
              <a:t>Ask patient for up-to-date home BP if available: adjust priority group if needed (as above)</a:t>
            </a:r>
          </a:p>
        </p:txBody>
      </p:sp>
      <p:sp>
        <p:nvSpPr>
          <p:cNvPr id="13" name="Rectangle 12">
            <a:extLst>
              <a:ext uri="{FF2B5EF4-FFF2-40B4-BE49-F238E27FC236}">
                <a16:creationId xmlns:a16="http://schemas.microsoft.com/office/drawing/2014/main" id="{699B0E33-D37A-4063-8472-15601F31E0E0}"/>
              </a:ext>
            </a:extLst>
          </p:cNvPr>
          <p:cNvSpPr/>
          <p:nvPr/>
        </p:nvSpPr>
        <p:spPr>
          <a:xfrm>
            <a:off x="454238" y="2559406"/>
            <a:ext cx="6841040" cy="2628000"/>
          </a:xfrm>
          <a:prstGeom prst="rect">
            <a:avLst/>
          </a:prstGeom>
          <a:solidFill>
            <a:schemeClr val="bg1">
              <a:lumMod val="75000"/>
              <a:alpha val="25000"/>
            </a:schemeClr>
          </a:solidFill>
          <a:ln>
            <a:solidFill>
              <a:schemeClr val="tx1"/>
            </a:solidFill>
          </a:ln>
        </p:spPr>
        <p:txBody>
          <a:bodyPr wrap="square">
            <a:spAutoFit/>
          </a:bodyPr>
          <a:lstStyle/>
          <a:p>
            <a:pPr marL="90805" marR="0" lvl="0" indent="0" algn="l" defTabSz="914400" rtl="0" eaLnBrk="1" fontAlgn="auto" latinLnBrk="0" hangingPunct="1">
              <a:lnSpc>
                <a:spcPct val="100000"/>
              </a:lnSpc>
              <a:spcBef>
                <a:spcPts val="0"/>
              </a:spcBef>
              <a:spcAft>
                <a:spcPts val="0"/>
              </a:spcAft>
              <a:buClrTx/>
              <a:buSzTx/>
              <a:buFont typeface="Arial"/>
              <a:buNone/>
              <a:tabLst>
                <a:tab pos="263525" algn="l"/>
                <a:tab pos="264160"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Monitor</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63525" marR="0" lvl="0" indent="-172720" algn="l" defTabSz="914400" rtl="0" eaLnBrk="1" fontAlgn="auto" latinLnBrk="0" hangingPunct="1">
              <a:lnSpc>
                <a:spcPct val="100000"/>
              </a:lnSpc>
              <a:spcBef>
                <a:spcPts val="0"/>
              </a:spcBef>
              <a:spcAft>
                <a:spcPts val="0"/>
              </a:spcAft>
              <a:buClrTx/>
              <a:buSzTx/>
              <a:buFont typeface="Arial"/>
              <a:buChar char="•"/>
              <a:tabLst>
                <a:tab pos="720725" algn="l"/>
                <a:tab pos="72136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Investigations, as needed: Renal, lipids, ACR, ECG</a:t>
            </a:r>
          </a:p>
          <a:p>
            <a:pPr marL="263525" marR="0" lvl="0" indent="-172720" algn="l" defTabSz="914400" rtl="0" eaLnBrk="1" fontAlgn="auto" latinLnBrk="0" hangingPunct="1">
              <a:lnSpc>
                <a:spcPct val="100000"/>
              </a:lnSpc>
              <a:spcBef>
                <a:spcPts val="0"/>
              </a:spcBef>
              <a:spcAft>
                <a:spcPts val="0"/>
              </a:spcAft>
              <a:buClrTx/>
              <a:buSzTx/>
              <a:buFont typeface="Arial"/>
              <a:buChar char="•"/>
              <a:tabLst>
                <a:tab pos="720725" algn="l"/>
                <a:tab pos="72136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If no pre-existing CVD - assess </a:t>
            </a:r>
            <a:r>
              <a:rPr kumimoji="0" lang="en-GB" sz="1200" b="0" i="0" u="none" strike="noStrike" kern="1200" cap="none" spc="-5" normalizeH="0" baseline="0" noProof="0" err="1">
                <a:ln>
                  <a:noFill/>
                </a:ln>
                <a:solidFill>
                  <a:prstClr val="black"/>
                </a:solidFill>
                <a:effectLst/>
                <a:uLnTx/>
                <a:uFillTx/>
                <a:latin typeface="Calibri" panose="020F0502020204030204"/>
                <a:ea typeface="+mn-ea"/>
                <a:cs typeface="Calibri"/>
              </a:rPr>
              <a:t>QRisk</a:t>
            </a: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 score and consider lipid lowering therapy if &gt;10% and not on statin</a:t>
            </a:r>
          </a:p>
          <a:p>
            <a:pPr marL="90805" marR="0" lvl="0" indent="0" algn="l" defTabSz="914400" rtl="0" eaLnBrk="1" fontAlgn="auto" latinLnBrk="0" hangingPunct="1">
              <a:lnSpc>
                <a:spcPct val="100000"/>
              </a:lnSpc>
              <a:spcBef>
                <a:spcPts val="0"/>
              </a:spcBef>
              <a:spcAft>
                <a:spcPts val="0"/>
              </a:spcAft>
              <a:buClrTx/>
              <a:buSzTx/>
              <a:buFontTx/>
              <a:buNone/>
              <a:tabLst>
                <a:tab pos="720725" algn="l"/>
                <a:tab pos="721360"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Review medication:</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6225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720725" algn="l"/>
                <a:tab pos="72136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Identify and address adherence issues – refer to practice pharmacist if additional support required</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63525" marR="0" lvl="0" indent="-172720" algn="l" defTabSz="914400" rtl="0" eaLnBrk="1" fontAlgn="auto" latinLnBrk="0" hangingPunct="1">
              <a:lnSpc>
                <a:spcPct val="100000"/>
              </a:lnSpc>
              <a:spcBef>
                <a:spcPts val="0"/>
              </a:spcBef>
              <a:spcAft>
                <a:spcPts val="0"/>
              </a:spcAft>
              <a:buClrTx/>
              <a:buSzTx/>
              <a:buFont typeface="Arial"/>
              <a:buChar char="•"/>
              <a:tabLst>
                <a:tab pos="720725" algn="l"/>
                <a:tab pos="72136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Optimise medications, in line with NICE guidance (see slide 8)</a:t>
            </a:r>
          </a:p>
          <a:p>
            <a:pPr marL="90805" marR="0" lvl="0" indent="0" algn="l" defTabSz="914400" rtl="0" eaLnBrk="1" fontAlgn="auto" latinLnBrk="0" hangingPunct="1">
              <a:lnSpc>
                <a:spcPct val="100000"/>
              </a:lnSpc>
              <a:spcBef>
                <a:spcPts val="0"/>
              </a:spcBef>
              <a:spcAft>
                <a:spcPts val="0"/>
              </a:spcAft>
              <a:buClrTx/>
              <a:buSzTx/>
              <a:buFont typeface="Arial"/>
              <a:buNone/>
              <a:tabLst>
                <a:tab pos="720725" algn="l"/>
                <a:tab pos="721360"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Seek specialist advise</a:t>
            </a:r>
          </a:p>
          <a:p>
            <a:pPr marL="26225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720725" algn="l"/>
                <a:tab pos="72136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If BP uncontrolled on four </a:t>
            </a:r>
            <a:r>
              <a:rPr kumimoji="0" lang="en-GB" sz="1200" b="0" i="0" u="none" strike="noStrike" kern="1200" cap="none" spc="-5" normalizeH="0" baseline="0" noProof="0" err="1">
                <a:ln>
                  <a:noFill/>
                </a:ln>
                <a:solidFill>
                  <a:prstClr val="black"/>
                </a:solidFill>
                <a:effectLst/>
                <a:uLnTx/>
                <a:uFillTx/>
                <a:latin typeface="Calibri" panose="020F0502020204030204"/>
                <a:ea typeface="+mn-ea"/>
                <a:cs typeface="Calibri"/>
              </a:rPr>
              <a:t>antihypertensives</a:t>
            </a: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 and no adherence issues identified</a:t>
            </a:r>
          </a:p>
          <a:p>
            <a:pPr marL="26225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720725" algn="l"/>
                <a:tab pos="72136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Multiple drug intolerances</a:t>
            </a:r>
          </a:p>
          <a:p>
            <a:pPr marL="26225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720725" algn="l"/>
                <a:tab pos="72136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Hypertension in young person requiring investigation of secondary causes</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91440" marR="0" lvl="0" indent="0" algn="l" defTabSz="914400" rtl="0" eaLnBrk="1" fontAlgn="auto" latinLnBrk="0" hangingPunct="1">
              <a:lnSpc>
                <a:spcPct val="100000"/>
              </a:lnSpc>
              <a:spcBef>
                <a:spcPts val="0"/>
              </a:spcBef>
              <a:spcAft>
                <a:spcPts val="0"/>
              </a:spcAft>
              <a:buClrTx/>
              <a:buSzTx/>
              <a:buFont typeface="Arial"/>
              <a:buNone/>
              <a:tabLst>
                <a:tab pos="264160" algn="l"/>
                <a:tab pos="264795"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Advise</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64795" marR="0" lvl="0" indent="-173355" algn="l" defTabSz="914400" rtl="0" eaLnBrk="1" fontAlgn="auto" latinLnBrk="0" hangingPunct="1">
              <a:lnSpc>
                <a:spcPct val="100000"/>
              </a:lnSpc>
              <a:spcBef>
                <a:spcPts val="0"/>
              </a:spcBef>
              <a:spcAft>
                <a:spcPts val="0"/>
              </a:spcAft>
              <a:buClrTx/>
              <a:buSzTx/>
              <a:buFont typeface="Arial"/>
              <a:buChar char="•"/>
              <a:tabLst>
                <a:tab pos="721995" algn="l"/>
                <a:tab pos="72263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When  to check BP and submit readings (</a:t>
            </a:r>
            <a:r>
              <a:rPr kumimoji="0" lang="en-GB" sz="1200" b="0" i="0" u="none" strike="noStrike" kern="1200" cap="none" spc="-5" normalizeH="0" baseline="0" noProof="0" err="1">
                <a:ln>
                  <a:noFill/>
                </a:ln>
                <a:solidFill>
                  <a:prstClr val="black"/>
                </a:solidFill>
                <a:effectLst/>
                <a:uLnTx/>
                <a:uFillTx/>
                <a:latin typeface="Calibri" panose="020F0502020204030204"/>
                <a:ea typeface="+mn-ea"/>
                <a:cs typeface="Calibri"/>
              </a:rPr>
              <a:t>e.g</a:t>
            </a: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 monthly until controlled, then every 3 months)</a:t>
            </a:r>
          </a:p>
          <a:p>
            <a:pPr marL="264795" marR="0" lvl="0" indent="-173355" algn="l" defTabSz="914400" rtl="0" eaLnBrk="1" fontAlgn="auto" latinLnBrk="0" hangingPunct="1">
              <a:lnSpc>
                <a:spcPct val="100000"/>
              </a:lnSpc>
              <a:spcBef>
                <a:spcPts val="0"/>
              </a:spcBef>
              <a:spcAft>
                <a:spcPts val="0"/>
              </a:spcAft>
              <a:buClrTx/>
              <a:buSzTx/>
              <a:buFont typeface="Arial"/>
              <a:buChar char="•"/>
              <a:tabLst>
                <a:tab pos="721995" algn="l"/>
                <a:tab pos="72263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When to seek help based on BP readings</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91440" marR="0" lvl="0" indent="0" algn="l" defTabSz="914400" rtl="0" eaLnBrk="1" fontAlgn="auto" latinLnBrk="0" hangingPunct="1">
              <a:lnSpc>
                <a:spcPct val="100000"/>
              </a:lnSpc>
              <a:spcBef>
                <a:spcPts val="0"/>
              </a:spcBef>
              <a:spcAft>
                <a:spcPts val="0"/>
              </a:spcAft>
              <a:buClrTx/>
              <a:buSzTx/>
              <a:buFont typeface="Arial"/>
              <a:buNone/>
              <a:tabLst>
                <a:tab pos="721995" algn="l"/>
                <a:tab pos="722630"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Book follow up and code</a:t>
            </a:r>
          </a:p>
        </p:txBody>
      </p:sp>
      <p:sp>
        <p:nvSpPr>
          <p:cNvPr id="14" name="Rectangle 13">
            <a:extLst>
              <a:ext uri="{FF2B5EF4-FFF2-40B4-BE49-F238E27FC236}">
                <a16:creationId xmlns:a16="http://schemas.microsoft.com/office/drawing/2014/main" id="{12F65508-F7EE-4EC7-83FF-AEC8FC45E554}"/>
              </a:ext>
            </a:extLst>
          </p:cNvPr>
          <p:cNvSpPr/>
          <p:nvPr/>
        </p:nvSpPr>
        <p:spPr>
          <a:xfrm>
            <a:off x="7425046" y="2554154"/>
            <a:ext cx="4320492" cy="4255200"/>
          </a:xfrm>
          <a:prstGeom prst="rect">
            <a:avLst/>
          </a:prstGeom>
          <a:solidFill>
            <a:srgbClr val="00B050"/>
          </a:solidFill>
          <a:ln>
            <a:solidFill>
              <a:schemeClr val="tx1"/>
            </a:solidFill>
          </a:ln>
        </p:spPr>
        <p:txBody>
          <a:bodyPr wrap="square">
            <a:spAutoFit/>
          </a:bodyPr>
          <a:lstStyle/>
          <a:p>
            <a:pPr marL="91440" marR="0" lvl="0" indent="0" algn="l" defTabSz="914400" rtl="0" eaLnBrk="1" fontAlgn="auto" latinLnBrk="0" hangingPunct="1">
              <a:lnSpc>
                <a:spcPct val="100000"/>
              </a:lnSpc>
              <a:spcBef>
                <a:spcPts val="0"/>
              </a:spcBef>
              <a:spcAft>
                <a:spcPts val="0"/>
              </a:spcAft>
              <a:buClrTx/>
              <a:buSzTx/>
              <a:buFontTx/>
              <a:buNone/>
              <a:tabLst>
                <a:tab pos="264160" algn="l"/>
                <a:tab pos="264795" algn="l"/>
              </a:tabLst>
              <a:defRPr/>
            </a:pPr>
            <a:r>
              <a:rPr kumimoji="0" lang="en-US" sz="1200" b="1" i="0" u="none" strike="noStrike" kern="1200" cap="none" spc="-5" normalizeH="0" baseline="0" noProof="0">
                <a:ln>
                  <a:noFill/>
                </a:ln>
                <a:solidFill>
                  <a:prstClr val="black"/>
                </a:solidFill>
                <a:effectLst/>
                <a:uLnTx/>
                <a:uFillTx/>
                <a:latin typeface="Calibri" panose="020F0502020204030204"/>
                <a:ea typeface="+mn-ea"/>
                <a:cs typeface="Calibri"/>
              </a:rPr>
              <a:t>Self management and </a:t>
            </a:r>
            <a:r>
              <a:rPr kumimoji="0" lang="en-US" sz="1200" b="1" i="0" u="none" strike="noStrike" kern="1200" cap="none" spc="-5" normalizeH="0" baseline="0" noProof="0" err="1">
                <a:ln>
                  <a:noFill/>
                </a:ln>
                <a:solidFill>
                  <a:prstClr val="black"/>
                </a:solidFill>
                <a:effectLst/>
                <a:uLnTx/>
                <a:uFillTx/>
                <a:latin typeface="Calibri" panose="020F0502020204030204"/>
                <a:ea typeface="+mn-ea"/>
                <a:cs typeface="Calibri"/>
              </a:rPr>
              <a:t>behaviour</a:t>
            </a:r>
            <a:r>
              <a:rPr kumimoji="0" lang="en-US" sz="1200" b="1" i="0" u="none" strike="noStrike" kern="1200" cap="none" spc="-5" normalizeH="0" baseline="0" noProof="0">
                <a:ln>
                  <a:noFill/>
                </a:ln>
                <a:solidFill>
                  <a:prstClr val="black"/>
                </a:solidFill>
                <a:effectLst/>
                <a:uLnTx/>
                <a:uFillTx/>
                <a:latin typeface="Calibri" panose="020F0502020204030204"/>
                <a:ea typeface="+mn-ea"/>
                <a:cs typeface="Calibri"/>
              </a:rPr>
              <a:t> change support</a:t>
            </a:r>
          </a:p>
          <a:p>
            <a:pPr marL="26289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64160" algn="l"/>
                <a:tab pos="264795"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Check BP taking technique</a:t>
            </a:r>
          </a:p>
          <a:p>
            <a:pPr marL="264160" marR="0" lvl="0" indent="-172720" algn="l" defTabSz="914400" rtl="0" eaLnBrk="1" fontAlgn="auto" latinLnBrk="0" hangingPunct="1">
              <a:lnSpc>
                <a:spcPct val="100000"/>
              </a:lnSpc>
              <a:spcBef>
                <a:spcPts val="0"/>
              </a:spcBef>
              <a:spcAft>
                <a:spcPts val="0"/>
              </a:spcAft>
              <a:buClrTx/>
              <a:buSzTx/>
              <a:buFont typeface="Arial"/>
              <a:buChar char="•"/>
              <a:tabLst>
                <a:tab pos="264160" algn="l"/>
                <a:tab pos="264795" algn="l"/>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rPr>
              <a:t>Share resources to help understanding of high blood pressure, CVD risk and treatment</a:t>
            </a:r>
          </a:p>
          <a:p>
            <a:pPr marL="264160" marR="0" lvl="0" indent="-172720" algn="l" defTabSz="914400" rtl="0" eaLnBrk="1" fontAlgn="auto" latinLnBrk="0" hangingPunct="1">
              <a:lnSpc>
                <a:spcPct val="100000"/>
              </a:lnSpc>
              <a:spcBef>
                <a:spcPts val="0"/>
              </a:spcBef>
              <a:spcAft>
                <a:spcPts val="0"/>
              </a:spcAft>
              <a:buClrTx/>
              <a:buSzTx/>
              <a:buFont typeface="Arial"/>
              <a:buChar char="•"/>
              <a:tabLst>
                <a:tab pos="264160" algn="l"/>
                <a:tab pos="264795"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CVD prevention brief interventions – diet / exercise / smoking / weight / alcohol</a:t>
            </a:r>
          </a:p>
          <a:p>
            <a:pPr marL="264160" marR="0" lvl="0" indent="-172720" algn="l" defTabSz="914400" rtl="0" eaLnBrk="1" fontAlgn="auto" latinLnBrk="0" hangingPunct="1">
              <a:lnSpc>
                <a:spcPct val="100000"/>
              </a:lnSpc>
              <a:spcBef>
                <a:spcPts val="0"/>
              </a:spcBef>
              <a:spcAft>
                <a:spcPts val="0"/>
              </a:spcAft>
              <a:buClrTx/>
              <a:buSzTx/>
              <a:buFont typeface="Arial"/>
              <a:buChar char="•"/>
              <a:tabLst>
                <a:tab pos="264160" algn="l"/>
                <a:tab pos="264795"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Signpost tools and resources</a:t>
            </a:r>
            <a:endParaRPr kumimoji="0" lang="en-US" sz="1200" b="1" i="0" u="none" strike="noStrike" kern="1200" cap="none" spc="-5" normalizeH="0" baseline="0" noProof="0">
              <a:ln>
                <a:noFill/>
              </a:ln>
              <a:solidFill>
                <a:prstClr val="black"/>
              </a:solidFill>
              <a:effectLst/>
              <a:uLnTx/>
              <a:uFillTx/>
              <a:latin typeface="Calibri" panose="020F0502020204030204"/>
              <a:ea typeface="+mn-ea"/>
              <a:cs typeface="Calibri"/>
            </a:endParaRPr>
          </a:p>
          <a:p>
            <a:pPr marL="91440" marR="0" lvl="0" indent="0" algn="l" defTabSz="914400" rtl="0" eaLnBrk="1" fontAlgn="auto" latinLnBrk="0" hangingPunct="1">
              <a:lnSpc>
                <a:spcPct val="100000"/>
              </a:lnSpc>
              <a:spcBef>
                <a:spcPts val="295"/>
              </a:spcBef>
              <a:spcAft>
                <a:spcPts val="0"/>
              </a:spcAft>
              <a:buClrTx/>
              <a:buSzTx/>
              <a:buFontTx/>
              <a:buNone/>
              <a:tabLst>
                <a:tab pos="264160" algn="l"/>
                <a:tab pos="264795"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Medication:</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64795" marR="0" lvl="0" indent="-173355" algn="l" defTabSz="914400" rtl="0" eaLnBrk="1" fontAlgn="auto" latinLnBrk="0" hangingPunct="1">
              <a:lnSpc>
                <a:spcPct val="100000"/>
              </a:lnSpc>
              <a:spcBef>
                <a:spcPts val="0"/>
              </a:spcBef>
              <a:spcAft>
                <a:spcPts val="0"/>
              </a:spcAft>
              <a:buClrTx/>
              <a:buSzTx/>
              <a:buFont typeface="Arial"/>
              <a:buChar char="•"/>
              <a:tabLst>
                <a:tab pos="721995" algn="l"/>
                <a:tab pos="72263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Check if any issues / concerns  regarding medicines – r</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efer to practice pharmacist for meds review / adherence support, if needed</a:t>
            </a:r>
            <a:endParaRPr kumimoji="0" lang="en-GB" sz="1200" b="0" i="0" u="none" strike="noStrike" kern="1200" cap="none" spc="0" normalizeH="0" baseline="0" noProof="0">
              <a:ln>
                <a:noFill/>
              </a:ln>
              <a:solidFill>
                <a:prstClr val="black"/>
              </a:solidFill>
              <a:effectLst/>
              <a:highlight>
                <a:srgbClr val="FFFF00"/>
              </a:highlight>
              <a:uLnTx/>
              <a:uFillTx/>
              <a:latin typeface="Calibri" panose="020F0502020204030204"/>
              <a:ea typeface="+mn-ea"/>
              <a:cs typeface="Calibri"/>
            </a:endParaRPr>
          </a:p>
          <a:p>
            <a:pPr marL="264795" marR="0" lvl="0" indent="-173355" algn="l" defTabSz="914400" rtl="0" eaLnBrk="1" fontAlgn="auto" latinLnBrk="0" hangingPunct="1">
              <a:lnSpc>
                <a:spcPct val="100000"/>
              </a:lnSpc>
              <a:spcBef>
                <a:spcPts val="0"/>
              </a:spcBef>
              <a:spcAft>
                <a:spcPts val="0"/>
              </a:spcAft>
              <a:buClrTx/>
              <a:buSzTx/>
              <a:buFont typeface="Arial"/>
              <a:buChar char="•"/>
              <a:tabLst>
                <a:tab pos="721995" algn="l"/>
                <a:tab pos="72263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Confirm supply /</a:t>
            </a:r>
            <a:r>
              <a:rPr kumimoji="0" lang="en-GB" sz="1200" b="0" i="0" u="none" strike="noStrike" kern="1200" cap="none" spc="-30" normalizeH="0" baseline="0" noProof="0">
                <a:ln>
                  <a:noFill/>
                </a:ln>
                <a:solidFill>
                  <a:prstClr val="black"/>
                </a:solidFill>
                <a:effectLst/>
                <a:uLnTx/>
                <a:uFillTx/>
                <a:latin typeface="Calibri" panose="020F0502020204030204"/>
                <a:ea typeface="+mn-ea"/>
                <a:cs typeface="Calibri"/>
              </a:rPr>
              <a:t> </a:t>
            </a: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delivery</a:t>
            </a:r>
          </a:p>
          <a:p>
            <a:pPr marL="91440" marR="0" lvl="0" indent="0" algn="l" defTabSz="914400" rtl="0" eaLnBrk="1" fontAlgn="auto" latinLnBrk="0" hangingPunct="1">
              <a:lnSpc>
                <a:spcPct val="100000"/>
              </a:lnSpc>
              <a:spcBef>
                <a:spcPts val="0"/>
              </a:spcBef>
              <a:spcAft>
                <a:spcPts val="0"/>
              </a:spcAft>
              <a:buClrTx/>
              <a:buSzTx/>
              <a:buFontTx/>
              <a:buNone/>
              <a:tabLst>
                <a:tab pos="264160" algn="l"/>
                <a:tab pos="264795"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Advise</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264795" marR="0" lvl="0" indent="-173355" algn="l" defTabSz="914400" rtl="0" eaLnBrk="1" fontAlgn="auto" latinLnBrk="0" hangingPunct="1">
              <a:lnSpc>
                <a:spcPct val="100000"/>
              </a:lnSpc>
              <a:spcBef>
                <a:spcPts val="0"/>
              </a:spcBef>
              <a:spcAft>
                <a:spcPts val="0"/>
              </a:spcAft>
              <a:buClrTx/>
              <a:buSzTx/>
              <a:buFont typeface="Arial"/>
              <a:buChar char="•"/>
              <a:tabLst>
                <a:tab pos="721995" algn="l"/>
                <a:tab pos="72263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When to submit BP readings (e.g. every 3 months)</a:t>
            </a:r>
          </a:p>
          <a:p>
            <a:pPr marL="264795" marR="0" lvl="0" indent="-173355" algn="l" defTabSz="914400" rtl="0" eaLnBrk="1" fontAlgn="auto" latinLnBrk="0" hangingPunct="1">
              <a:lnSpc>
                <a:spcPct val="100000"/>
              </a:lnSpc>
              <a:spcBef>
                <a:spcPts val="0"/>
              </a:spcBef>
              <a:spcAft>
                <a:spcPts val="0"/>
              </a:spcAft>
              <a:buClrTx/>
              <a:buSzTx/>
              <a:buFont typeface="Arial"/>
              <a:buChar char="•"/>
              <a:tabLst>
                <a:tab pos="721995" algn="l"/>
                <a:tab pos="722630" algn="l"/>
              </a:tabLst>
              <a:defRPr/>
            </a:pPr>
            <a:r>
              <a:rPr kumimoji="0" lang="en-GB" sz="1200" b="0" i="0" u="none" strike="noStrike" kern="1200" cap="none" spc="-5" normalizeH="0" baseline="0" noProof="0">
                <a:ln>
                  <a:noFill/>
                </a:ln>
                <a:solidFill>
                  <a:prstClr val="black"/>
                </a:solidFill>
                <a:effectLst/>
                <a:uLnTx/>
                <a:uFillTx/>
                <a:latin typeface="Calibri" panose="020F0502020204030204"/>
                <a:ea typeface="+mn-ea"/>
                <a:cs typeface="Calibri"/>
              </a:rPr>
              <a:t>When to seek help based on BP readings</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91440" marR="0" lvl="0" indent="0" algn="l" defTabSz="914400" rtl="0" eaLnBrk="1" fontAlgn="auto" latinLnBrk="0" hangingPunct="1">
              <a:lnSpc>
                <a:spcPct val="100000"/>
              </a:lnSpc>
              <a:spcBef>
                <a:spcPts val="0"/>
              </a:spcBef>
              <a:spcAft>
                <a:spcPts val="0"/>
              </a:spcAft>
              <a:buClrTx/>
              <a:buSzTx/>
              <a:buFontTx/>
              <a:buNone/>
              <a:tabLst>
                <a:tab pos="721995" algn="l"/>
                <a:tab pos="722630"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Referral </a:t>
            </a:r>
          </a:p>
          <a:p>
            <a:pPr marL="26289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721995" algn="l"/>
                <a:tab pos="722630"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R</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efer to GP if any red flags identified </a:t>
            </a:r>
          </a:p>
          <a:p>
            <a:pPr marL="26289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721995" algn="l"/>
                <a:tab pos="722630" algn="l"/>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If </a:t>
            </a:r>
            <a:r>
              <a:rPr kumimoji="0" lang="en-GB" sz="1200" b="0" i="0" u="none" strike="noStrike" kern="1200" cap="none" spc="0" normalizeH="0" baseline="0" noProof="0" err="1">
                <a:ln>
                  <a:noFill/>
                </a:ln>
                <a:solidFill>
                  <a:prstClr val="black"/>
                </a:solidFill>
                <a:effectLst/>
                <a:uLnTx/>
                <a:uFillTx/>
                <a:latin typeface="Calibri" panose="020F0502020204030204"/>
                <a:ea typeface="+mn-ea"/>
                <a:cs typeface="+mn-cs"/>
              </a:rPr>
              <a:t>QRIsk</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&gt; 10% and no statin – refer to prescribing clinician</a:t>
            </a:r>
          </a:p>
          <a:p>
            <a:pPr marL="91440" marR="0" lvl="0" indent="0" algn="l" defTabSz="914400" rtl="0" eaLnBrk="1" fontAlgn="auto" latinLnBrk="0" hangingPunct="1">
              <a:lnSpc>
                <a:spcPct val="100000"/>
              </a:lnSpc>
              <a:spcBef>
                <a:spcPts val="0"/>
              </a:spcBef>
              <a:spcAft>
                <a:spcPts val="0"/>
              </a:spcAft>
              <a:buClrTx/>
              <a:buSzTx/>
              <a:buFontTx/>
              <a:buNone/>
              <a:tabLst>
                <a:tab pos="721995" algn="l"/>
                <a:tab pos="722630" algn="l"/>
              </a:tabLst>
              <a:defRPr/>
            </a:pPr>
            <a:endPar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endParaRPr>
          </a:p>
          <a:p>
            <a:pPr marL="91440" marR="0" lvl="0" indent="0" algn="l" defTabSz="914400" rtl="0" eaLnBrk="1" fontAlgn="auto" latinLnBrk="0" hangingPunct="1">
              <a:lnSpc>
                <a:spcPct val="100000"/>
              </a:lnSpc>
              <a:spcBef>
                <a:spcPts val="0"/>
              </a:spcBef>
              <a:spcAft>
                <a:spcPts val="0"/>
              </a:spcAft>
              <a:buClrTx/>
              <a:buSzTx/>
              <a:buFontTx/>
              <a:buNone/>
              <a:tabLst>
                <a:tab pos="721995" algn="l"/>
                <a:tab pos="722630"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Recall and code</a:t>
            </a:r>
          </a:p>
          <a:p>
            <a:pPr marL="91440" marR="0" lvl="0" indent="0" algn="l" defTabSz="914400" rtl="0" eaLnBrk="1" fontAlgn="auto" latinLnBrk="0" hangingPunct="1">
              <a:lnSpc>
                <a:spcPct val="100000"/>
              </a:lnSpc>
              <a:spcBef>
                <a:spcPts val="0"/>
              </a:spcBef>
              <a:spcAft>
                <a:spcPts val="0"/>
              </a:spcAft>
              <a:buClrTx/>
              <a:buSzTx/>
              <a:buFontTx/>
              <a:buNone/>
              <a:tabLst>
                <a:tab pos="721995" algn="l"/>
                <a:tab pos="722630" algn="l"/>
              </a:tabLst>
              <a:defRPr/>
            </a:pPr>
            <a:endPar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endParaRPr>
          </a:p>
          <a:p>
            <a:pPr marL="91440" marR="0" lvl="0" indent="0" algn="l" defTabSz="914400" rtl="0" eaLnBrk="1" fontAlgn="auto" latinLnBrk="0" hangingPunct="1">
              <a:lnSpc>
                <a:spcPct val="100000"/>
              </a:lnSpc>
              <a:spcBef>
                <a:spcPts val="0"/>
              </a:spcBef>
              <a:spcAft>
                <a:spcPts val="0"/>
              </a:spcAft>
              <a:buClrTx/>
              <a:buSzTx/>
              <a:buFontTx/>
              <a:buNone/>
              <a:tabLst>
                <a:tab pos="721995" algn="l"/>
                <a:tab pos="722630" algn="l"/>
              </a:tabLst>
              <a:defRPr/>
            </a:pPr>
            <a:endPar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endParaRPr>
          </a:p>
        </p:txBody>
      </p:sp>
      <p:sp>
        <p:nvSpPr>
          <p:cNvPr id="15" name="Rectangle 14">
            <a:extLst>
              <a:ext uri="{FF2B5EF4-FFF2-40B4-BE49-F238E27FC236}">
                <a16:creationId xmlns:a16="http://schemas.microsoft.com/office/drawing/2014/main" id="{A2946E1C-A25C-41AC-B850-F08E1AE8CE27}"/>
              </a:ext>
            </a:extLst>
          </p:cNvPr>
          <p:cNvSpPr/>
          <p:nvPr/>
        </p:nvSpPr>
        <p:spPr>
          <a:xfrm>
            <a:off x="7373574" y="462867"/>
            <a:ext cx="4371964" cy="276999"/>
          </a:xfrm>
          <a:prstGeom prst="rect">
            <a:avLst/>
          </a:prstGeom>
          <a:solidFill>
            <a:srgbClr val="00B05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Calibri"/>
              </a:rPr>
              <a:t>PRIORITY FOUR: </a:t>
            </a:r>
          </a:p>
        </p:txBody>
      </p:sp>
      <p:sp>
        <p:nvSpPr>
          <p:cNvPr id="16" name="Rectangle 15">
            <a:extLst>
              <a:ext uri="{FF2B5EF4-FFF2-40B4-BE49-F238E27FC236}">
                <a16:creationId xmlns:a16="http://schemas.microsoft.com/office/drawing/2014/main" id="{476A0C05-F2C4-47FF-9E28-EF1A8321DC10}"/>
              </a:ext>
            </a:extLst>
          </p:cNvPr>
          <p:cNvSpPr/>
          <p:nvPr/>
        </p:nvSpPr>
        <p:spPr>
          <a:xfrm>
            <a:off x="7386237" y="828660"/>
            <a:ext cx="2160000" cy="646331"/>
          </a:xfrm>
          <a:prstGeom prst="rect">
            <a:avLst/>
          </a:prstGeom>
          <a:solidFill>
            <a:srgbClr val="00B05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rPr>
              <a:t>Under 80 years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Clinic BP &lt; 140/90mmHg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E6AB5A0-C611-4A5E-8AD0-A496C3472B2C}"/>
              </a:ext>
            </a:extLst>
          </p:cNvPr>
          <p:cNvSpPr/>
          <p:nvPr/>
        </p:nvSpPr>
        <p:spPr>
          <a:xfrm>
            <a:off x="9585172" y="828660"/>
            <a:ext cx="2160000" cy="646331"/>
          </a:xfrm>
          <a:prstGeom prst="rect">
            <a:avLst/>
          </a:prstGeom>
          <a:solidFill>
            <a:srgbClr val="00B05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Calibri"/>
              </a:rPr>
              <a:t>80 years and over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Clinic BP &lt; 150/90mmHg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CC218B64-2D59-4711-9AFE-6D8A45E7FFE6}"/>
              </a:ext>
            </a:extLst>
          </p:cNvPr>
          <p:cNvSpPr txBox="1"/>
          <p:nvPr/>
        </p:nvSpPr>
        <p:spPr>
          <a:xfrm>
            <a:off x="454238" y="2246791"/>
            <a:ext cx="6841040" cy="276999"/>
          </a:xfrm>
          <a:prstGeom prst="rect">
            <a:avLst/>
          </a:prstGeom>
          <a:solidFill>
            <a:schemeClr val="bg1">
              <a:lumMod val="75000"/>
              <a:alpha val="25000"/>
            </a:schemeClr>
          </a:solidFill>
          <a:ln>
            <a:solidFill>
              <a:schemeClr val="tx1"/>
            </a:solidFill>
          </a:ln>
        </p:spPr>
        <p:txBody>
          <a:bodyPr wrap="square">
            <a:spAutoFit/>
          </a:bodyPr>
          <a:lstStyle>
            <a:defPPr>
              <a:defRPr lang="en-US"/>
            </a:defPPr>
            <a:lvl1pPr marL="90805" marR="0" lvl="0" indent="0" fontAlgn="auto">
              <a:lnSpc>
                <a:spcPct val="100000"/>
              </a:lnSpc>
              <a:spcBef>
                <a:spcPts val="0"/>
              </a:spcBef>
              <a:spcAft>
                <a:spcPts val="0"/>
              </a:spcAft>
              <a:buClrTx/>
              <a:buSzTx/>
              <a:buFont typeface="Arial"/>
              <a:buNone/>
              <a:tabLst>
                <a:tab pos="263525" algn="l"/>
                <a:tab pos="264160" algn="l"/>
              </a:tabLst>
              <a:defRPr kumimoji="0" sz="1000" b="1" i="0" u="none" strike="noStrike" cap="none" spc="-5" normalizeH="0" baseline="0">
                <a:ln>
                  <a:noFill/>
                </a:ln>
                <a:solidFill>
                  <a:prstClr val="black"/>
                </a:solidFill>
                <a:effectLst/>
                <a:uLnTx/>
                <a:uFillTx/>
                <a:latin typeface="Calibri" panose="020F0502020204030204"/>
                <a:cs typeface="Calibri"/>
              </a:defRPr>
            </a:lvl1pPr>
          </a:lstStyle>
          <a:p>
            <a:pPr marL="90805" marR="0" lvl="0" indent="0" algn="ctr" defTabSz="914400" rtl="0" eaLnBrk="1" fontAlgn="auto" latinLnBrk="0" hangingPunct="1">
              <a:lnSpc>
                <a:spcPct val="100000"/>
              </a:lnSpc>
              <a:spcBef>
                <a:spcPts val="0"/>
              </a:spcBef>
              <a:spcAft>
                <a:spcPts val="0"/>
              </a:spcAft>
              <a:buClrTx/>
              <a:buSzTx/>
              <a:buFont typeface="Arial"/>
              <a:buNone/>
              <a:tabLst>
                <a:tab pos="263525" algn="l"/>
                <a:tab pos="264160"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Review by Prescribing Clinician</a:t>
            </a:r>
          </a:p>
        </p:txBody>
      </p:sp>
      <p:sp>
        <p:nvSpPr>
          <p:cNvPr id="19" name="TextBox 18">
            <a:extLst>
              <a:ext uri="{FF2B5EF4-FFF2-40B4-BE49-F238E27FC236}">
                <a16:creationId xmlns:a16="http://schemas.microsoft.com/office/drawing/2014/main" id="{2975744B-95FE-4952-8D69-FAEF2604C62D}"/>
              </a:ext>
            </a:extLst>
          </p:cNvPr>
          <p:cNvSpPr txBox="1"/>
          <p:nvPr/>
        </p:nvSpPr>
        <p:spPr>
          <a:xfrm>
            <a:off x="7425046" y="2242773"/>
            <a:ext cx="4320493" cy="276999"/>
          </a:xfrm>
          <a:prstGeom prst="rect">
            <a:avLst/>
          </a:prstGeom>
          <a:solidFill>
            <a:srgbClr val="00B050">
              <a:alpha val="25000"/>
            </a:srgbClr>
          </a:solidFill>
          <a:ln>
            <a:solidFill>
              <a:schemeClr val="tx1"/>
            </a:solidFill>
          </a:ln>
        </p:spPr>
        <p:txBody>
          <a:bodyPr wrap="square">
            <a:spAutoFit/>
          </a:bodyPr>
          <a:lstStyle>
            <a:defPPr>
              <a:defRPr lang="en-US"/>
            </a:defPPr>
            <a:lvl1pPr marL="91440">
              <a:tabLst>
                <a:tab pos="264160" algn="l"/>
                <a:tab pos="264795" algn="l"/>
              </a:tabLst>
              <a:defRPr sz="1050" b="1" spc="-5">
                <a:cs typeface="Calibri"/>
              </a:defRPr>
            </a:lvl1pPr>
          </a:lstStyle>
          <a:p>
            <a:pPr marL="91440" marR="0" lvl="0" indent="0" algn="ctr" defTabSz="914400" rtl="0" eaLnBrk="1" fontAlgn="auto" latinLnBrk="0" hangingPunct="1">
              <a:lnSpc>
                <a:spcPct val="100000"/>
              </a:lnSpc>
              <a:spcBef>
                <a:spcPts val="0"/>
              </a:spcBef>
              <a:spcAft>
                <a:spcPts val="0"/>
              </a:spcAft>
              <a:buClrTx/>
              <a:buSzTx/>
              <a:buFontTx/>
              <a:buNone/>
              <a:tabLst>
                <a:tab pos="264160" algn="l"/>
                <a:tab pos="264795"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Review by HCA or other staff role</a:t>
            </a:r>
          </a:p>
        </p:txBody>
      </p:sp>
      <p:cxnSp>
        <p:nvCxnSpPr>
          <p:cNvPr id="20" name="Straight Arrow Connector 19">
            <a:extLst>
              <a:ext uri="{FF2B5EF4-FFF2-40B4-BE49-F238E27FC236}">
                <a16:creationId xmlns:a16="http://schemas.microsoft.com/office/drawing/2014/main" id="{A3396AB5-9EAE-4932-80F7-66030AC9AD68}"/>
              </a:ext>
            </a:extLst>
          </p:cNvPr>
          <p:cNvCxnSpPr>
            <a:cxnSpLocks/>
          </p:cNvCxnSpPr>
          <p:nvPr/>
        </p:nvCxnSpPr>
        <p:spPr>
          <a:xfrm>
            <a:off x="1441468" y="1485515"/>
            <a:ext cx="0" cy="252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4331E69-1C3F-4C3A-9689-583FA807D71F}"/>
              </a:ext>
            </a:extLst>
          </p:cNvPr>
          <p:cNvCxnSpPr>
            <a:cxnSpLocks/>
            <a:stCxn id="17" idx="2"/>
          </p:cNvCxnSpPr>
          <p:nvPr/>
        </p:nvCxnSpPr>
        <p:spPr>
          <a:xfrm>
            <a:off x="10665172" y="1474991"/>
            <a:ext cx="0" cy="2135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56089F2-4810-43E8-8646-9B80BD23A3B4}"/>
              </a:ext>
            </a:extLst>
          </p:cNvPr>
          <p:cNvCxnSpPr>
            <a:cxnSpLocks/>
          </p:cNvCxnSpPr>
          <p:nvPr/>
        </p:nvCxnSpPr>
        <p:spPr>
          <a:xfrm>
            <a:off x="8498187" y="2022126"/>
            <a:ext cx="0" cy="2257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400B98B-6BDD-4CC9-AF1B-93AC5DF843C0}"/>
              </a:ext>
            </a:extLst>
          </p:cNvPr>
          <p:cNvCxnSpPr>
            <a:cxnSpLocks/>
          </p:cNvCxnSpPr>
          <p:nvPr/>
        </p:nvCxnSpPr>
        <p:spPr>
          <a:xfrm>
            <a:off x="1441468" y="2022126"/>
            <a:ext cx="0" cy="2257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F46D937-B72D-4BD4-9FF0-4B80DF21DB5C}"/>
              </a:ext>
            </a:extLst>
          </p:cNvPr>
          <p:cNvCxnSpPr>
            <a:cxnSpLocks/>
          </p:cNvCxnSpPr>
          <p:nvPr/>
        </p:nvCxnSpPr>
        <p:spPr>
          <a:xfrm>
            <a:off x="3939048" y="2022126"/>
            <a:ext cx="0" cy="2257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4C79E18-34E5-4007-BABE-2E479BC82571}"/>
              </a:ext>
            </a:extLst>
          </p:cNvPr>
          <p:cNvCxnSpPr>
            <a:cxnSpLocks/>
          </p:cNvCxnSpPr>
          <p:nvPr/>
        </p:nvCxnSpPr>
        <p:spPr>
          <a:xfrm>
            <a:off x="8498187" y="1492001"/>
            <a:ext cx="0" cy="252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C58B49D-27EA-41E8-9893-1A46E6758184}"/>
              </a:ext>
            </a:extLst>
          </p:cNvPr>
          <p:cNvSpPr txBox="1"/>
          <p:nvPr/>
        </p:nvSpPr>
        <p:spPr>
          <a:xfrm>
            <a:off x="454238" y="5312639"/>
            <a:ext cx="6840000" cy="276999"/>
          </a:xfrm>
          <a:prstGeom prst="rect">
            <a:avLst/>
          </a:prstGeom>
          <a:solidFill>
            <a:srgbClr val="00B050">
              <a:alpha val="25000"/>
            </a:srgbClr>
          </a:solidFill>
          <a:ln>
            <a:solidFill>
              <a:schemeClr val="tx1"/>
            </a:solidFill>
          </a:ln>
        </p:spPr>
        <p:txBody>
          <a:bodyPr wrap="square">
            <a:spAutoFit/>
          </a:bodyPr>
          <a:lstStyle>
            <a:defPPr>
              <a:defRPr lang="en-US"/>
            </a:defPPr>
            <a:lvl1pPr marL="91440">
              <a:tabLst>
                <a:tab pos="264160" algn="l"/>
                <a:tab pos="264795" algn="l"/>
              </a:tabLst>
              <a:defRPr sz="1050" b="1" spc="-5">
                <a:cs typeface="Calibri"/>
              </a:defRPr>
            </a:lvl1pPr>
          </a:lstStyle>
          <a:p>
            <a:pPr marL="91440" marR="0" lvl="0" indent="0" algn="ctr" defTabSz="914400" rtl="0" eaLnBrk="1" fontAlgn="auto" latinLnBrk="0" hangingPunct="1">
              <a:lnSpc>
                <a:spcPct val="100000"/>
              </a:lnSpc>
              <a:spcBef>
                <a:spcPts val="0"/>
              </a:spcBef>
              <a:spcAft>
                <a:spcPts val="0"/>
              </a:spcAft>
              <a:buClrTx/>
              <a:buSzTx/>
              <a:buFontTx/>
              <a:buNone/>
              <a:tabLst>
                <a:tab pos="264160" algn="l"/>
                <a:tab pos="264795" algn="l"/>
              </a:tabLst>
              <a:defRPr/>
            </a:pPr>
            <a:r>
              <a:rPr kumimoji="0" lang="en-GB" sz="1200" b="1" i="0" u="none" strike="noStrike" kern="1200" cap="none" spc="-5" normalizeH="0" baseline="0" noProof="0">
                <a:ln>
                  <a:noFill/>
                </a:ln>
                <a:solidFill>
                  <a:prstClr val="black"/>
                </a:solidFill>
                <a:effectLst/>
                <a:uLnTx/>
                <a:uFillTx/>
                <a:latin typeface="Calibri" panose="020F0502020204030204"/>
                <a:ea typeface="+mn-ea"/>
                <a:cs typeface="Calibri"/>
              </a:rPr>
              <a:t>Review by HCA or other staff role </a:t>
            </a:r>
          </a:p>
        </p:txBody>
      </p:sp>
      <p:cxnSp>
        <p:nvCxnSpPr>
          <p:cNvPr id="27" name="Straight Arrow Connector 26">
            <a:extLst>
              <a:ext uri="{FF2B5EF4-FFF2-40B4-BE49-F238E27FC236}">
                <a16:creationId xmlns:a16="http://schemas.microsoft.com/office/drawing/2014/main" id="{110866CF-3558-41D2-A617-FD4292DDAFCC}"/>
              </a:ext>
            </a:extLst>
          </p:cNvPr>
          <p:cNvCxnSpPr>
            <a:cxnSpLocks/>
          </p:cNvCxnSpPr>
          <p:nvPr/>
        </p:nvCxnSpPr>
        <p:spPr>
          <a:xfrm>
            <a:off x="3939048" y="1485515"/>
            <a:ext cx="0" cy="252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89B1CC2-0A49-415B-A157-2642135A345C}"/>
              </a:ext>
            </a:extLst>
          </p:cNvPr>
          <p:cNvCxnSpPr>
            <a:cxnSpLocks/>
          </p:cNvCxnSpPr>
          <p:nvPr/>
        </p:nvCxnSpPr>
        <p:spPr>
          <a:xfrm flipH="1">
            <a:off x="10665171" y="2022126"/>
            <a:ext cx="1" cy="2257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740A7EC-37B8-4B03-9E78-1648B9CAF43B}"/>
              </a:ext>
            </a:extLst>
          </p:cNvPr>
          <p:cNvCxnSpPr>
            <a:cxnSpLocks/>
          </p:cNvCxnSpPr>
          <p:nvPr/>
        </p:nvCxnSpPr>
        <p:spPr>
          <a:xfrm>
            <a:off x="3678537" y="5186531"/>
            <a:ext cx="0" cy="144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1E14D87-1797-42C5-9D4B-DBDFC993ECCF}"/>
              </a:ext>
            </a:extLst>
          </p:cNvPr>
          <p:cNvCxnSpPr>
            <a:cxnSpLocks/>
          </p:cNvCxnSpPr>
          <p:nvPr/>
        </p:nvCxnSpPr>
        <p:spPr>
          <a:xfrm>
            <a:off x="6075900" y="1492001"/>
            <a:ext cx="0" cy="252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CE3F215-4352-45A1-B1CC-58B30B082224}"/>
              </a:ext>
            </a:extLst>
          </p:cNvPr>
          <p:cNvCxnSpPr>
            <a:cxnSpLocks/>
          </p:cNvCxnSpPr>
          <p:nvPr/>
        </p:nvCxnSpPr>
        <p:spPr>
          <a:xfrm>
            <a:off x="6039764" y="2022126"/>
            <a:ext cx="0" cy="2257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677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25</a:t>
            </a:fld>
            <a:endParaRPr lang="en-GB"/>
          </a:p>
        </p:txBody>
      </p:sp>
      <p:sp>
        <p:nvSpPr>
          <p:cNvPr id="4" name="Title 3"/>
          <p:cNvSpPr>
            <a:spLocks noGrp="1"/>
          </p:cNvSpPr>
          <p:nvPr>
            <p:ph type="title"/>
          </p:nvPr>
        </p:nvSpPr>
        <p:spPr/>
        <p:txBody>
          <a:bodyPr/>
          <a:lstStyle/>
          <a:p>
            <a:r>
              <a:rPr lang="en-GB"/>
              <a:t>Workflow it! </a:t>
            </a:r>
          </a:p>
        </p:txBody>
      </p:sp>
      <p:pic>
        <p:nvPicPr>
          <p:cNvPr id="5" name="Content Placeholder 4" descr="Graphical user interface, text, application&#10;&#10;Description automatically generated">
            <a:extLst>
              <a:ext uri="{FF2B5EF4-FFF2-40B4-BE49-F238E27FC236}">
                <a16:creationId xmlns:a16="http://schemas.microsoft.com/office/drawing/2014/main" id="{4C342E9A-384C-E05F-E65D-7DCFC502A6F0}"/>
              </a:ext>
            </a:extLst>
          </p:cNvPr>
          <p:cNvPicPr>
            <a:picLocks noGrp="1" noChangeAspect="1"/>
          </p:cNvPicPr>
          <p:nvPr>
            <p:ph idx="1"/>
          </p:nvPr>
        </p:nvPicPr>
        <p:blipFill>
          <a:blip r:embed="rId3"/>
          <a:stretch>
            <a:fillRect/>
          </a:stretch>
        </p:blipFill>
        <p:spPr>
          <a:xfrm>
            <a:off x="4152900" y="1626022"/>
            <a:ext cx="3062288" cy="3844503"/>
          </a:xfrm>
          <a:prstGeom prst="rect">
            <a:avLst/>
          </a:prstGeom>
          <a:ln>
            <a:noFill/>
          </a:ln>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8943" y="6169037"/>
            <a:ext cx="2066891" cy="688963"/>
          </a:xfrm>
          <a:prstGeom prst="rect">
            <a:avLst/>
          </a:prstGeom>
        </p:spPr>
      </p:pic>
    </p:spTree>
    <p:extLst>
      <p:ext uri="{BB962C8B-B14F-4D97-AF65-F5344CB8AC3E}">
        <p14:creationId xmlns:p14="http://schemas.microsoft.com/office/powerpoint/2010/main" val="121029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6738"/>
            <a:ext cx="12218894" cy="9164171"/>
          </a:xfrm>
          <a:prstGeom prst="rect">
            <a:avLst/>
          </a:prstGeom>
        </p:spPr>
      </p:pic>
      <p:sp>
        <p:nvSpPr>
          <p:cNvPr id="2" name="Title 1"/>
          <p:cNvSpPr>
            <a:spLocks noGrp="1"/>
          </p:cNvSpPr>
          <p:nvPr>
            <p:ph type="title"/>
          </p:nvPr>
        </p:nvSpPr>
        <p:spPr>
          <a:xfrm>
            <a:off x="407368" y="-85794"/>
            <a:ext cx="11377264" cy="543595"/>
          </a:xfrm>
        </p:spPr>
        <p:txBody>
          <a:bodyPr/>
          <a:lstStyle/>
          <a:p>
            <a:r>
              <a:rPr lang="en-GB">
                <a:solidFill>
                  <a:srgbClr val="0070C0"/>
                </a:solidFill>
              </a:rPr>
              <a:t>Harnessing Community &amp; Collaborative Energy!</a:t>
            </a:r>
          </a:p>
        </p:txBody>
      </p:sp>
      <p:graphicFrame>
        <p:nvGraphicFramePr>
          <p:cNvPr id="8" name="Content Placeholder 7"/>
          <p:cNvGraphicFramePr>
            <a:graphicFrameLocks noGrp="1"/>
          </p:cNvGraphicFramePr>
          <p:nvPr>
            <p:ph idx="1"/>
          </p:nvPr>
        </p:nvGraphicFramePr>
        <p:xfrm>
          <a:off x="397989" y="733425"/>
          <a:ext cx="11794011" cy="51438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18943" y="6169037"/>
            <a:ext cx="2066891" cy="688963"/>
          </a:xfrm>
          <a:prstGeom prst="rect">
            <a:avLst/>
          </a:prstGeom>
        </p:spPr>
      </p:pic>
    </p:spTree>
    <p:extLst>
      <p:ext uri="{BB962C8B-B14F-4D97-AF65-F5344CB8AC3E}">
        <p14:creationId xmlns:p14="http://schemas.microsoft.com/office/powerpoint/2010/main" val="8588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5F63F28F-FD60-4398-BFB3-485E13CE35F9}"/>
                                            </p:graphicEl>
                                          </p:spTgt>
                                        </p:tgtEl>
                                        <p:attrNameLst>
                                          <p:attrName>style.visibility</p:attrName>
                                        </p:attrNameLst>
                                      </p:cBhvr>
                                      <p:to>
                                        <p:strVal val="visible"/>
                                      </p:to>
                                    </p:set>
                                    <p:animEffect transition="in" filter="fade">
                                      <p:cBhvr>
                                        <p:cTn id="7" dur="2000"/>
                                        <p:tgtEl>
                                          <p:spTgt spid="8">
                                            <p:graphicEl>
                                              <a:dgm id="{5F63F28F-FD60-4398-BFB3-485E13CE35F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82C33D04-62A7-490D-9343-C0D6B14ED43B}"/>
                                            </p:graphicEl>
                                          </p:spTgt>
                                        </p:tgtEl>
                                        <p:attrNameLst>
                                          <p:attrName>style.visibility</p:attrName>
                                        </p:attrNameLst>
                                      </p:cBhvr>
                                      <p:to>
                                        <p:strVal val="visible"/>
                                      </p:to>
                                    </p:set>
                                    <p:animEffect transition="in" filter="fade">
                                      <p:cBhvr>
                                        <p:cTn id="12" dur="2000"/>
                                        <p:tgtEl>
                                          <p:spTgt spid="8">
                                            <p:graphicEl>
                                              <a:dgm id="{82C33D04-62A7-490D-9343-C0D6B14ED43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263BB67A-A807-4F6D-B0B4-10CCA91E0E9E}"/>
                                            </p:graphicEl>
                                          </p:spTgt>
                                        </p:tgtEl>
                                        <p:attrNameLst>
                                          <p:attrName>style.visibility</p:attrName>
                                        </p:attrNameLst>
                                      </p:cBhvr>
                                      <p:to>
                                        <p:strVal val="visible"/>
                                      </p:to>
                                    </p:set>
                                    <p:animEffect transition="in" filter="fade">
                                      <p:cBhvr>
                                        <p:cTn id="17" dur="2000"/>
                                        <p:tgtEl>
                                          <p:spTgt spid="8">
                                            <p:graphicEl>
                                              <a:dgm id="{263BB67A-A807-4F6D-B0B4-10CCA91E0E9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D2274494-2228-47AD-9B0C-8A80A1A14EEA}"/>
                                            </p:graphicEl>
                                          </p:spTgt>
                                        </p:tgtEl>
                                        <p:attrNameLst>
                                          <p:attrName>style.visibility</p:attrName>
                                        </p:attrNameLst>
                                      </p:cBhvr>
                                      <p:to>
                                        <p:strVal val="visible"/>
                                      </p:to>
                                    </p:set>
                                    <p:animEffect transition="in" filter="fade">
                                      <p:cBhvr>
                                        <p:cTn id="22" dur="2000"/>
                                        <p:tgtEl>
                                          <p:spTgt spid="8">
                                            <p:graphicEl>
                                              <a:dgm id="{D2274494-2228-47AD-9B0C-8A80A1A14EE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19C91351-63DB-46D2-B0F1-3BF03D51658E}"/>
                                            </p:graphicEl>
                                          </p:spTgt>
                                        </p:tgtEl>
                                        <p:attrNameLst>
                                          <p:attrName>style.visibility</p:attrName>
                                        </p:attrNameLst>
                                      </p:cBhvr>
                                      <p:to>
                                        <p:strVal val="visible"/>
                                      </p:to>
                                    </p:set>
                                    <p:animEffect transition="in" filter="fade">
                                      <p:cBhvr>
                                        <p:cTn id="27" dur="2000"/>
                                        <p:tgtEl>
                                          <p:spTgt spid="8">
                                            <p:graphicEl>
                                              <a:dgm id="{19C91351-63DB-46D2-B0F1-3BF03D51658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43F99EFF-7134-4ED3-901A-799F3419A1FF}"/>
                                            </p:graphicEl>
                                          </p:spTgt>
                                        </p:tgtEl>
                                        <p:attrNameLst>
                                          <p:attrName>style.visibility</p:attrName>
                                        </p:attrNameLst>
                                      </p:cBhvr>
                                      <p:to>
                                        <p:strVal val="visible"/>
                                      </p:to>
                                    </p:set>
                                    <p:animEffect transition="in" filter="fade">
                                      <p:cBhvr>
                                        <p:cTn id="32" dur="2000"/>
                                        <p:tgtEl>
                                          <p:spTgt spid="8">
                                            <p:graphicEl>
                                              <a:dgm id="{43F99EFF-7134-4ED3-901A-799F3419A1F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74A21C22-4B61-47E2-9BAD-1DF53EDCBBE3}"/>
                                            </p:graphicEl>
                                          </p:spTgt>
                                        </p:tgtEl>
                                        <p:attrNameLst>
                                          <p:attrName>style.visibility</p:attrName>
                                        </p:attrNameLst>
                                      </p:cBhvr>
                                      <p:to>
                                        <p:strVal val="visible"/>
                                      </p:to>
                                    </p:set>
                                    <p:animEffect transition="in" filter="fade">
                                      <p:cBhvr>
                                        <p:cTn id="37" dur="2000"/>
                                        <p:tgtEl>
                                          <p:spTgt spid="8">
                                            <p:graphicEl>
                                              <a:dgm id="{74A21C22-4B61-47E2-9BAD-1DF53EDCBBE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graphicEl>
                                              <a:dgm id="{22C1616C-66BD-4043-A4B4-C6F2F25B82AA}"/>
                                            </p:graphicEl>
                                          </p:spTgt>
                                        </p:tgtEl>
                                        <p:attrNameLst>
                                          <p:attrName>style.visibility</p:attrName>
                                        </p:attrNameLst>
                                      </p:cBhvr>
                                      <p:to>
                                        <p:strVal val="visible"/>
                                      </p:to>
                                    </p:set>
                                    <p:animEffect transition="in" filter="fade">
                                      <p:cBhvr>
                                        <p:cTn id="42" dur="2000"/>
                                        <p:tgtEl>
                                          <p:spTgt spid="8">
                                            <p:graphicEl>
                                              <a:dgm id="{22C1616C-66BD-4043-A4B4-C6F2F25B82AA}"/>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graphicEl>
                                              <a:dgm id="{307B59CF-C53F-4325-AA61-70CB07FBB9C7}"/>
                                            </p:graphicEl>
                                          </p:spTgt>
                                        </p:tgtEl>
                                        <p:attrNameLst>
                                          <p:attrName>style.visibility</p:attrName>
                                        </p:attrNameLst>
                                      </p:cBhvr>
                                      <p:to>
                                        <p:strVal val="visible"/>
                                      </p:to>
                                    </p:set>
                                    <p:animEffect transition="in" filter="fade">
                                      <p:cBhvr>
                                        <p:cTn id="47" dur="2000"/>
                                        <p:tgtEl>
                                          <p:spTgt spid="8">
                                            <p:graphicEl>
                                              <a:dgm id="{307B59CF-C53F-4325-AA61-70CB07FBB9C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a:p>
            <a:r>
              <a:rPr lang="en-GB"/>
              <a:t>37.7% of those screened had a raised BP (&gt; 140/90)</a:t>
            </a:r>
          </a:p>
          <a:p>
            <a:r>
              <a:rPr lang="en-GB"/>
              <a:t>60% stage I, 37.8% stage 2, 0.2% stage 3</a:t>
            </a:r>
          </a:p>
          <a:p>
            <a:r>
              <a:rPr lang="en-GB"/>
              <a:t>1/3 were pre-existing diagnoses off target</a:t>
            </a:r>
          </a:p>
          <a:p>
            <a:endParaRPr lang="en-GB"/>
          </a:p>
        </p:txBody>
      </p:sp>
      <p:sp>
        <p:nvSpPr>
          <p:cNvPr id="3" name="Slide Number Placeholder 2"/>
          <p:cNvSpPr>
            <a:spLocks noGrp="1"/>
          </p:cNvSpPr>
          <p:nvPr>
            <p:ph type="sldNum" sz="quarter" idx="12"/>
          </p:nvPr>
        </p:nvSpPr>
        <p:spPr/>
        <p:txBody>
          <a:bodyPr/>
          <a:lstStyle/>
          <a:p>
            <a:fld id="{E76F84FA-B8EB-462F-97BA-032CB76B4E3A}" type="slidenum">
              <a:rPr lang="en-GB" smtClean="0"/>
              <a:t>27</a:t>
            </a:fld>
            <a:endParaRPr lang="en-GB"/>
          </a:p>
        </p:txBody>
      </p:sp>
      <p:sp>
        <p:nvSpPr>
          <p:cNvPr id="4" name="Title 3"/>
          <p:cNvSpPr>
            <a:spLocks noGrp="1"/>
          </p:cNvSpPr>
          <p:nvPr>
            <p:ph type="title"/>
          </p:nvPr>
        </p:nvSpPr>
        <p:spPr/>
        <p:txBody>
          <a:bodyPr/>
          <a:lstStyle/>
          <a:p>
            <a:r>
              <a:rPr lang="en-GB"/>
              <a:t>Video – BP @ </a:t>
            </a:r>
            <a:r>
              <a:rPr lang="en-GB" err="1"/>
              <a:t>PortoBello</a:t>
            </a:r>
            <a:r>
              <a:rPr lang="en-GB"/>
              <a:t> </a:t>
            </a:r>
          </a:p>
        </p:txBody>
      </p:sp>
    </p:spTree>
    <p:extLst>
      <p:ext uri="{BB962C8B-B14F-4D97-AF65-F5344CB8AC3E}">
        <p14:creationId xmlns:p14="http://schemas.microsoft.com/office/powerpoint/2010/main" val="103526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28</a:t>
            </a:fld>
            <a:endParaRPr lang="en-GB"/>
          </a:p>
        </p:txBody>
      </p:sp>
      <p:sp>
        <p:nvSpPr>
          <p:cNvPr id="4" name="Title 3"/>
          <p:cNvSpPr>
            <a:spLocks noGrp="1"/>
          </p:cNvSpPr>
          <p:nvPr>
            <p:ph type="title"/>
          </p:nvPr>
        </p:nvSpPr>
        <p:spPr/>
        <p:txBody>
          <a:bodyPr/>
          <a:lstStyle/>
          <a:p>
            <a:endParaRPr lang="en-GB"/>
          </a:p>
        </p:txBody>
      </p:sp>
      <p:pic>
        <p:nvPicPr>
          <p:cNvPr id="5" name="Picture 4"/>
          <p:cNvPicPr>
            <a:picLocks noChangeAspect="1"/>
          </p:cNvPicPr>
          <p:nvPr/>
        </p:nvPicPr>
        <p:blipFill>
          <a:blip r:embed="rId2"/>
          <a:stretch>
            <a:fillRect/>
          </a:stretch>
        </p:blipFill>
        <p:spPr>
          <a:xfrm>
            <a:off x="80682" y="415851"/>
            <a:ext cx="7118238" cy="5886739"/>
          </a:xfrm>
          <a:prstGeom prst="rect">
            <a:avLst/>
          </a:prstGeom>
        </p:spPr>
      </p:pic>
      <p:pic>
        <p:nvPicPr>
          <p:cNvPr id="6" name="Content Placeholder 5"/>
          <p:cNvPicPr>
            <a:picLocks noGrp="1" noChangeAspect="1"/>
          </p:cNvPicPr>
          <p:nvPr>
            <p:ph idx="1"/>
          </p:nvPr>
        </p:nvPicPr>
        <p:blipFill>
          <a:blip r:embed="rId3"/>
          <a:stretch>
            <a:fillRect/>
          </a:stretch>
        </p:blipFill>
        <p:spPr>
          <a:xfrm>
            <a:off x="1908328" y="3610146"/>
            <a:ext cx="5055632" cy="1375091"/>
          </a:xfrm>
          <a:prstGeom prst="rect">
            <a:avLst/>
          </a:prstGeom>
        </p:spPr>
        <p:style>
          <a:lnRef idx="0">
            <a:schemeClr val="accent1"/>
          </a:lnRef>
          <a:fillRef idx="3">
            <a:schemeClr val="accent1"/>
          </a:fillRef>
          <a:effectRef idx="3">
            <a:schemeClr val="accent1"/>
          </a:effectRef>
          <a:fontRef idx="minor">
            <a:schemeClr val="lt1"/>
          </a:fontRef>
        </p:style>
      </p:pic>
      <p:pic>
        <p:nvPicPr>
          <p:cNvPr id="2" name="Picture 1"/>
          <p:cNvPicPr>
            <a:picLocks noChangeAspect="1"/>
          </p:cNvPicPr>
          <p:nvPr/>
        </p:nvPicPr>
        <p:blipFill>
          <a:blip r:embed="rId4"/>
          <a:stretch>
            <a:fillRect/>
          </a:stretch>
        </p:blipFill>
        <p:spPr>
          <a:xfrm>
            <a:off x="7525606" y="415851"/>
            <a:ext cx="4038252" cy="51920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130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a:t>Clinical Supervision for PA / Pharmacist</a:t>
            </a:r>
          </a:p>
          <a:p>
            <a:r>
              <a:rPr lang="en-GB"/>
              <a:t>Correct diagnoses</a:t>
            </a:r>
          </a:p>
          <a:p>
            <a:r>
              <a:rPr lang="en-GB"/>
              <a:t>Up / Down titrating </a:t>
            </a:r>
            <a:r>
              <a:rPr lang="en-GB" err="1"/>
              <a:t>eg</a:t>
            </a:r>
            <a:r>
              <a:rPr lang="en-GB"/>
              <a:t> 3 agents no improvement</a:t>
            </a:r>
          </a:p>
          <a:p>
            <a:r>
              <a:rPr lang="en-GB"/>
              <a:t>Meds rationalisation</a:t>
            </a:r>
          </a:p>
          <a:p>
            <a:r>
              <a:rPr lang="en-GB"/>
              <a:t>Drugs with extra therapeutic benefit e.g. RAAS blockade</a:t>
            </a:r>
          </a:p>
          <a:p>
            <a:r>
              <a:rPr lang="en-GB"/>
              <a:t>Quick specialist opinion (avoiding referral)</a:t>
            </a:r>
          </a:p>
          <a:p>
            <a:r>
              <a:rPr lang="en-GB"/>
              <a:t>Upskilling of primary care clinical staff</a:t>
            </a:r>
          </a:p>
        </p:txBody>
      </p:sp>
      <p:sp>
        <p:nvSpPr>
          <p:cNvPr id="3" name="Slide Number Placeholder 2"/>
          <p:cNvSpPr>
            <a:spLocks noGrp="1"/>
          </p:cNvSpPr>
          <p:nvPr>
            <p:ph type="sldNum" sz="quarter" idx="12"/>
          </p:nvPr>
        </p:nvSpPr>
        <p:spPr/>
        <p:txBody>
          <a:bodyPr/>
          <a:lstStyle/>
          <a:p>
            <a:fld id="{E76F84FA-B8EB-462F-97BA-032CB76B4E3A}" type="slidenum">
              <a:rPr lang="en-GB" smtClean="0"/>
              <a:t>29</a:t>
            </a:fld>
            <a:endParaRPr lang="en-GB"/>
          </a:p>
        </p:txBody>
      </p:sp>
      <p:sp>
        <p:nvSpPr>
          <p:cNvPr id="4" name="Title 3"/>
          <p:cNvSpPr>
            <a:spLocks noGrp="1"/>
          </p:cNvSpPr>
          <p:nvPr>
            <p:ph type="title"/>
          </p:nvPr>
        </p:nvSpPr>
        <p:spPr/>
        <p:txBody>
          <a:bodyPr/>
          <a:lstStyle/>
          <a:p>
            <a:r>
              <a:rPr lang="en-GB"/>
              <a:t>MDT content</a:t>
            </a:r>
          </a:p>
        </p:txBody>
      </p:sp>
    </p:spTree>
    <p:extLst>
      <p:ext uri="{BB962C8B-B14F-4D97-AF65-F5344CB8AC3E}">
        <p14:creationId xmlns:p14="http://schemas.microsoft.com/office/powerpoint/2010/main" val="7062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2E1FCA-3846-C338-2A81-0AF02133ECBF}"/>
              </a:ext>
            </a:extLst>
          </p:cNvPr>
          <p:cNvSpPr>
            <a:spLocks noGrp="1"/>
          </p:cNvSpPr>
          <p:nvPr>
            <p:ph type="title"/>
          </p:nvPr>
        </p:nvSpPr>
        <p:spPr>
          <a:xfrm>
            <a:off x="402196" y="222318"/>
            <a:ext cx="11387608" cy="621580"/>
          </a:xfrm>
        </p:spPr>
        <p:txBody>
          <a:bodyPr/>
          <a:lstStyle/>
          <a:p>
            <a:r>
              <a:rPr lang="en-GB" sz="2800" b="1"/>
              <a:t>Agenda: </a:t>
            </a:r>
            <a:r>
              <a:rPr lang="en-GB" sz="2800"/>
              <a:t>Hypertension case finding</a:t>
            </a:r>
            <a:endParaRPr lang="en-US" sz="2800"/>
          </a:p>
        </p:txBody>
      </p:sp>
      <p:sp>
        <p:nvSpPr>
          <p:cNvPr id="7" name="TextBox 6">
            <a:extLst>
              <a:ext uri="{FF2B5EF4-FFF2-40B4-BE49-F238E27FC236}">
                <a16:creationId xmlns:a16="http://schemas.microsoft.com/office/drawing/2014/main" id="{E252D522-3F23-EE52-9518-3476534595D3}"/>
              </a:ext>
            </a:extLst>
          </p:cNvPr>
          <p:cNvSpPr txBox="1"/>
          <p:nvPr/>
        </p:nvSpPr>
        <p:spPr>
          <a:xfrm>
            <a:off x="189186" y="252248"/>
            <a:ext cx="184731" cy="369332"/>
          </a:xfrm>
          <a:prstGeom prst="rect">
            <a:avLst/>
          </a:prstGeom>
          <a:noFill/>
        </p:spPr>
        <p:txBody>
          <a:bodyPr wrap="none" rtlCol="0">
            <a:spAutoFit/>
          </a:bodyPr>
          <a:lstStyle/>
          <a:p>
            <a:endParaRPr lang="en-US"/>
          </a:p>
        </p:txBody>
      </p:sp>
      <p:graphicFrame>
        <p:nvGraphicFramePr>
          <p:cNvPr id="10" name="Table 6">
            <a:extLst>
              <a:ext uri="{FF2B5EF4-FFF2-40B4-BE49-F238E27FC236}">
                <a16:creationId xmlns:a16="http://schemas.microsoft.com/office/drawing/2014/main" id="{7D89C34D-65D4-8BA0-860D-3384ACA2B541}"/>
              </a:ext>
            </a:extLst>
          </p:cNvPr>
          <p:cNvGraphicFramePr>
            <a:graphicFrameLocks noGrp="1"/>
          </p:cNvGraphicFramePr>
          <p:nvPr>
            <p:extLst>
              <p:ext uri="{D42A27DB-BD31-4B8C-83A1-F6EECF244321}">
                <p14:modId xmlns:p14="http://schemas.microsoft.com/office/powerpoint/2010/main" val="3570426780"/>
              </p:ext>
            </p:extLst>
          </p:nvPr>
        </p:nvGraphicFramePr>
        <p:xfrm>
          <a:off x="189186" y="1256534"/>
          <a:ext cx="11898311" cy="3358231"/>
        </p:xfrm>
        <a:graphic>
          <a:graphicData uri="http://schemas.openxmlformats.org/drawingml/2006/table">
            <a:tbl>
              <a:tblPr firstRow="1" bandRow="1">
                <a:tableStyleId>{7DF18680-E054-41AD-8BC1-D1AEF772440D}</a:tableStyleId>
              </a:tblPr>
              <a:tblGrid>
                <a:gridCol w="3914981">
                  <a:extLst>
                    <a:ext uri="{9D8B030D-6E8A-4147-A177-3AD203B41FA5}">
                      <a16:colId xmlns:a16="http://schemas.microsoft.com/office/drawing/2014/main" val="71073506"/>
                    </a:ext>
                  </a:extLst>
                </a:gridCol>
                <a:gridCol w="6851216">
                  <a:extLst>
                    <a:ext uri="{9D8B030D-6E8A-4147-A177-3AD203B41FA5}">
                      <a16:colId xmlns:a16="http://schemas.microsoft.com/office/drawing/2014/main" val="2929938894"/>
                    </a:ext>
                  </a:extLst>
                </a:gridCol>
                <a:gridCol w="1132114">
                  <a:extLst>
                    <a:ext uri="{9D8B030D-6E8A-4147-A177-3AD203B41FA5}">
                      <a16:colId xmlns:a16="http://schemas.microsoft.com/office/drawing/2014/main" val="3393990142"/>
                    </a:ext>
                  </a:extLst>
                </a:gridCol>
              </a:tblGrid>
              <a:tr h="346147">
                <a:tc>
                  <a:txBody>
                    <a:bodyPr/>
                    <a:lstStyle/>
                    <a:p>
                      <a:pPr algn="ctr"/>
                      <a:r>
                        <a:rPr lang="en-US" sz="1800"/>
                        <a:t>Agenda Item</a:t>
                      </a:r>
                    </a:p>
                  </a:txBody>
                  <a:tcPr marL="99500" marR="99500" marT="49750" marB="49750"/>
                </a:tc>
                <a:tc>
                  <a:txBody>
                    <a:bodyPr/>
                    <a:lstStyle/>
                    <a:p>
                      <a:pPr algn="ctr"/>
                      <a:r>
                        <a:rPr lang="en-US" sz="1800"/>
                        <a:t>Speaker</a:t>
                      </a:r>
                    </a:p>
                  </a:txBody>
                  <a:tcPr marL="99500" marR="99500" marT="49750" marB="49750"/>
                </a:tc>
                <a:tc>
                  <a:txBody>
                    <a:bodyPr/>
                    <a:lstStyle/>
                    <a:p>
                      <a:pPr algn="ctr"/>
                      <a:r>
                        <a:rPr lang="en-US" sz="1800"/>
                        <a:t>Time</a:t>
                      </a:r>
                    </a:p>
                  </a:txBody>
                  <a:tcPr marL="99500" marR="99500" marT="49750" marB="49750"/>
                </a:tc>
                <a:extLst>
                  <a:ext uri="{0D108BD9-81ED-4DB2-BD59-A6C34878D82A}">
                    <a16:rowId xmlns:a16="http://schemas.microsoft.com/office/drawing/2014/main" val="525432560"/>
                  </a:ext>
                </a:extLst>
              </a:tr>
              <a:tr h="614506">
                <a:tc>
                  <a:txBody>
                    <a:bodyPr/>
                    <a:lstStyle/>
                    <a:p>
                      <a:pPr algn="l"/>
                      <a:r>
                        <a:rPr lang="en-GB" sz="1400" b="1" i="0" kern="1200">
                          <a:solidFill>
                            <a:schemeClr val="dk1"/>
                          </a:solidFill>
                          <a:effectLst/>
                          <a:latin typeface="+mn-lt"/>
                          <a:ea typeface="+mn-ea"/>
                          <a:cs typeface="+mn-cs"/>
                        </a:rPr>
                        <a:t>Context and background</a:t>
                      </a:r>
                      <a:endParaRPr lang="en-US" sz="1400" b="1"/>
                    </a:p>
                  </a:txBody>
                  <a:tcPr marL="99500" marR="99500" marT="49750" marB="4975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kern="1200">
                          <a:solidFill>
                            <a:schemeClr val="dk1"/>
                          </a:solidFill>
                        </a:rPr>
                        <a:t>Dr Neville Purssell</a:t>
                      </a:r>
                      <a:r>
                        <a:rPr lang="en-GB" sz="1200" kern="1200">
                          <a:solidFill>
                            <a:schemeClr val="dk1"/>
                          </a:solidFill>
                        </a:rPr>
                        <a:t>, </a:t>
                      </a:r>
                      <a:r>
                        <a:rPr lang="en-GB" sz="1200" kern="1200">
                          <a:solidFill>
                            <a:schemeClr val="dk1"/>
                          </a:solidFill>
                          <a:effectLst/>
                        </a:rPr>
                        <a:t>Co-Chair, NWL Cardiovascular Clinical Reference Group</a:t>
                      </a:r>
                      <a:endParaRPr lang="en-GB" sz="1200" kern="1200">
                        <a:solidFill>
                          <a:schemeClr val="dk1"/>
                        </a:solidFill>
                        <a:latin typeface="+mn-lt"/>
                        <a:ea typeface="+mn-ea"/>
                        <a:cs typeface="+mn-cs"/>
                      </a:endParaRPr>
                    </a:p>
                  </a:txBody>
                  <a:tcPr marL="99500" marR="99500" marT="49750" marB="49750"/>
                </a:tc>
                <a:tc>
                  <a:txBody>
                    <a:bodyPr/>
                    <a:lstStyle/>
                    <a:p>
                      <a:pPr algn="l"/>
                      <a:r>
                        <a:rPr lang="en-US" sz="1400"/>
                        <a:t>5 mins</a:t>
                      </a:r>
                    </a:p>
                  </a:txBody>
                  <a:tcPr marL="99500" marR="99500" marT="49750" marB="49750"/>
                </a:tc>
                <a:extLst>
                  <a:ext uri="{0D108BD9-81ED-4DB2-BD59-A6C34878D82A}">
                    <a16:rowId xmlns:a16="http://schemas.microsoft.com/office/drawing/2014/main" val="458680347"/>
                  </a:ext>
                </a:extLst>
              </a:tr>
              <a:tr h="51131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a:solidFill>
                            <a:schemeClr val="dk1"/>
                          </a:solidFill>
                        </a:rPr>
                        <a:t>Harness Case Study</a:t>
                      </a:r>
                      <a:endParaRPr lang="en-US" sz="1400" b="1" kern="1200">
                        <a:solidFill>
                          <a:schemeClr val="dk1"/>
                        </a:solidFill>
                        <a:latin typeface="+mn-lt"/>
                        <a:ea typeface="+mn-ea"/>
                        <a:cs typeface="+mn-cs"/>
                      </a:endParaRPr>
                    </a:p>
                  </a:txBody>
                  <a:tcPr marL="99500" marR="99500" marT="49750" marB="49750"/>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a:solidFill>
                            <a:schemeClr val="dk1"/>
                          </a:solidFill>
                        </a:rPr>
                        <a:t>Dr Subash Jayakumar</a:t>
                      </a:r>
                      <a:r>
                        <a:rPr lang="en-US" sz="1200" kern="1200">
                          <a:solidFill>
                            <a:schemeClr val="dk1"/>
                          </a:solidFill>
                        </a:rPr>
                        <a:t>, Clinical Director Harness South PCN, GP Partner The Stonebridge Practice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a:solidFill>
                          <a:schemeClr val="dk1"/>
                        </a:solidFill>
                        <a:latin typeface="+mn-lt"/>
                        <a:ea typeface="+mn-ea"/>
                        <a:cs typeface="+mn-cs"/>
                      </a:endParaRPr>
                    </a:p>
                  </a:txBody>
                  <a:tcPr marL="99500" marR="99500" marT="49750" marB="497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15 mins</a:t>
                      </a:r>
                    </a:p>
                  </a:txBody>
                  <a:tcPr marL="99500" marR="99500" marT="49750" marB="49750"/>
                </a:tc>
                <a:extLst>
                  <a:ext uri="{0D108BD9-81ED-4DB2-BD59-A6C34878D82A}">
                    <a16:rowId xmlns:a16="http://schemas.microsoft.com/office/drawing/2014/main" val="1808830587"/>
                  </a:ext>
                </a:extLst>
              </a:tr>
              <a:tr h="469463">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400" b="1" kern="1200">
                          <a:solidFill>
                            <a:schemeClr val="dk1"/>
                          </a:solidFill>
                        </a:rPr>
                        <a:t>Neo Health Case Study</a:t>
                      </a:r>
                      <a:endParaRPr lang="en-US" sz="1400" b="1" kern="1200">
                        <a:solidFill>
                          <a:schemeClr val="dk1"/>
                        </a:solidFill>
                        <a:latin typeface="+mn-lt"/>
                        <a:ea typeface="+mn-ea"/>
                        <a:cs typeface="+mn-cs"/>
                      </a:endParaRPr>
                    </a:p>
                  </a:txBody>
                  <a:tcPr marL="99500" marR="99500" marT="49750" marB="49750"/>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200" b="1" kern="1200">
                          <a:solidFill>
                            <a:schemeClr val="dk1"/>
                          </a:solidFill>
                        </a:rPr>
                        <a:t>Dr Yasmin Razak</a:t>
                      </a:r>
                      <a:r>
                        <a:rPr lang="en-US" sz="1200" kern="1200">
                          <a:solidFill>
                            <a:schemeClr val="dk1"/>
                          </a:solidFill>
                        </a:rPr>
                        <a:t>, Clinical Director Neo Health PCN, GP Partner The Golborne Medical Centre</a:t>
                      </a:r>
                    </a:p>
                  </a:txBody>
                  <a:tcPr marL="99500" marR="99500" marT="49750" marB="4975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15 mins</a:t>
                      </a:r>
                    </a:p>
                  </a:txBody>
                  <a:tcPr marL="99500" marR="99500" marT="49750" marB="49750"/>
                </a:tc>
                <a:extLst>
                  <a:ext uri="{0D108BD9-81ED-4DB2-BD59-A6C34878D82A}">
                    <a16:rowId xmlns:a16="http://schemas.microsoft.com/office/drawing/2014/main" val="2115265095"/>
                  </a:ext>
                </a:extLst>
              </a:tr>
              <a:tr h="604162">
                <a:tc>
                  <a:txBody>
                    <a:bodyPr/>
                    <a:lstStyle/>
                    <a:p>
                      <a:pPr algn="l"/>
                      <a:r>
                        <a:rPr lang="en-US" sz="1400" b="1"/>
                        <a:t>Panel Q&amp;A </a:t>
                      </a:r>
                    </a:p>
                  </a:txBody>
                  <a:tcPr marL="99500" marR="99500" marT="49750" marB="49750"/>
                </a:tc>
                <a:tc>
                  <a:txBody>
                    <a:bodyPr/>
                    <a:lstStyle/>
                    <a:p>
                      <a:pPr marL="0" indent="0" algn="l" defTabSz="914400" rtl="0" eaLnBrk="1" latinLnBrk="0" hangingPunct="1">
                        <a:buFont typeface="Arial" panose="020B0604020202020204" pitchFamily="34" charset="0"/>
                        <a:buNone/>
                      </a:pPr>
                      <a:r>
                        <a:rPr lang="en-US" sz="1200" kern="1200">
                          <a:solidFill>
                            <a:schemeClr val="dk1"/>
                          </a:solidFill>
                        </a:rPr>
                        <a:t>Above speakers are joined by </a:t>
                      </a:r>
                      <a:r>
                        <a:rPr lang="en-GB" sz="1200" b="1" kern="1200">
                          <a:solidFill>
                            <a:schemeClr val="dk1"/>
                          </a:solidFill>
                        </a:rPr>
                        <a:t>Dr Neville Purssell</a:t>
                      </a:r>
                      <a:r>
                        <a:rPr lang="en-GB" sz="1200" kern="1200">
                          <a:solidFill>
                            <a:schemeClr val="dk1"/>
                          </a:solidFill>
                        </a:rPr>
                        <a:t> for Q&amp;A</a:t>
                      </a:r>
                      <a:endParaRPr lang="en-US" sz="1200" kern="1200">
                        <a:solidFill>
                          <a:schemeClr val="dk1"/>
                        </a:solidFill>
                        <a:latin typeface="+mn-lt"/>
                        <a:ea typeface="+mn-ea"/>
                        <a:cs typeface="+mn-cs"/>
                      </a:endParaRPr>
                    </a:p>
                  </a:txBody>
                  <a:tcPr marL="99500" marR="99500" marT="49750" marB="49750"/>
                </a:tc>
                <a:tc>
                  <a:txBody>
                    <a:bodyPr/>
                    <a:lstStyle/>
                    <a:p>
                      <a:pPr algn="l"/>
                      <a:r>
                        <a:rPr lang="en-US" sz="1400"/>
                        <a:t>15 mins</a:t>
                      </a:r>
                    </a:p>
                  </a:txBody>
                  <a:tcPr marL="99500" marR="99500" marT="49750" marB="49750"/>
                </a:tc>
                <a:extLst>
                  <a:ext uri="{0D108BD9-81ED-4DB2-BD59-A6C34878D82A}">
                    <a16:rowId xmlns:a16="http://schemas.microsoft.com/office/drawing/2014/main" val="1527406812"/>
                  </a:ext>
                </a:extLst>
              </a:tr>
              <a:tr h="471207">
                <a:tc>
                  <a:txBody>
                    <a:bodyPr/>
                    <a:lstStyle/>
                    <a:p>
                      <a:pPr algn="l"/>
                      <a:r>
                        <a:rPr lang="en-US" sz="1400" b="1"/>
                        <a:t>Next Steps</a:t>
                      </a:r>
                    </a:p>
                  </a:txBody>
                  <a:tcPr marL="99500" marR="99500" marT="49750" marB="49750"/>
                </a:tc>
                <a:tc>
                  <a:txBody>
                    <a:bodyPr/>
                    <a:lstStyle/>
                    <a:p>
                      <a:pPr marL="0" indent="0" algn="l" defTabSz="914400" rtl="0" eaLnBrk="1" latinLnBrk="0" hangingPunct="1">
                        <a:buFont typeface="Arial" panose="020B0604020202020204" pitchFamily="34" charset="0"/>
                        <a:buNone/>
                      </a:pPr>
                      <a:r>
                        <a:rPr lang="en-GB" sz="1200" b="1" kern="1200">
                          <a:solidFill>
                            <a:schemeClr val="dk1"/>
                          </a:solidFill>
                        </a:rPr>
                        <a:t>Dr Neville Purssell </a:t>
                      </a:r>
                      <a:r>
                        <a:rPr lang="en-GB" sz="1200" b="0" kern="1200">
                          <a:solidFill>
                            <a:schemeClr val="dk1"/>
                          </a:solidFill>
                        </a:rPr>
                        <a:t>to wrap up session </a:t>
                      </a:r>
                    </a:p>
                    <a:p>
                      <a:pPr marL="171450" indent="-171450" algn="l" defTabSz="914400" rtl="0" eaLnBrk="1" latinLnBrk="0" hangingPunct="1">
                        <a:buFontTx/>
                        <a:buChar char="-"/>
                      </a:pPr>
                      <a:r>
                        <a:rPr lang="en-US" sz="1200" b="1" kern="1200">
                          <a:solidFill>
                            <a:schemeClr val="dk1"/>
                          </a:solidFill>
                          <a:latin typeface="+mn-lt"/>
                          <a:ea typeface="+mn-ea"/>
                          <a:cs typeface="+mn-cs"/>
                        </a:rPr>
                        <a:t>The Big Case Find</a:t>
                      </a:r>
                      <a:r>
                        <a:rPr lang="en-US" sz="1200" b="0" kern="1200">
                          <a:solidFill>
                            <a:schemeClr val="dk1"/>
                          </a:solidFill>
                          <a:latin typeface="+mn-lt"/>
                          <a:ea typeface="+mn-ea"/>
                          <a:cs typeface="+mn-cs"/>
                        </a:rPr>
                        <a:t> on World Hypertension Day – ICHP</a:t>
                      </a:r>
                    </a:p>
                    <a:p>
                      <a:pPr marL="171450" indent="-171450" algn="l" defTabSz="914400" rtl="0" eaLnBrk="1" latinLnBrk="0" hangingPunct="1">
                        <a:buFontTx/>
                        <a:buChar char="-"/>
                      </a:pPr>
                      <a:r>
                        <a:rPr lang="en-US" sz="1200" b="0" kern="1200">
                          <a:solidFill>
                            <a:schemeClr val="dk1"/>
                          </a:solidFill>
                          <a:latin typeface="+mn-lt"/>
                          <a:ea typeface="+mn-ea"/>
                          <a:cs typeface="+mn-cs"/>
                        </a:rPr>
                        <a:t>Feedback survey - ICHP</a:t>
                      </a:r>
                    </a:p>
                  </a:txBody>
                  <a:tcPr marL="99500" marR="99500" marT="49750" marB="49750"/>
                </a:tc>
                <a:tc>
                  <a:txBody>
                    <a:bodyPr/>
                    <a:lstStyle/>
                    <a:p>
                      <a:pPr algn="l"/>
                      <a:r>
                        <a:rPr lang="en-US" sz="1400"/>
                        <a:t>10 mins</a:t>
                      </a:r>
                    </a:p>
                  </a:txBody>
                  <a:tcPr marL="99500" marR="99500" marT="49750" marB="49750"/>
                </a:tc>
                <a:extLst>
                  <a:ext uri="{0D108BD9-81ED-4DB2-BD59-A6C34878D82A}">
                    <a16:rowId xmlns:a16="http://schemas.microsoft.com/office/drawing/2014/main" val="3994961976"/>
                  </a:ext>
                </a:extLst>
              </a:tr>
            </a:tbl>
          </a:graphicData>
        </a:graphic>
      </p:graphicFrame>
      <p:sp>
        <p:nvSpPr>
          <p:cNvPr id="2" name="TextBox 1">
            <a:extLst>
              <a:ext uri="{FF2B5EF4-FFF2-40B4-BE49-F238E27FC236}">
                <a16:creationId xmlns:a16="http://schemas.microsoft.com/office/drawing/2014/main" id="{047AF08E-1D97-2767-D96E-EC9C90107C1A}"/>
              </a:ext>
            </a:extLst>
          </p:cNvPr>
          <p:cNvSpPr txBox="1"/>
          <p:nvPr/>
        </p:nvSpPr>
        <p:spPr>
          <a:xfrm>
            <a:off x="189186" y="4699367"/>
            <a:ext cx="11898311" cy="1257273"/>
          </a:xfrm>
          <a:prstGeom prst="rect">
            <a:avLst/>
          </a:prstGeom>
          <a:solidFill>
            <a:srgbClr val="F2A900"/>
          </a:solidFill>
          <a:ln w="19050">
            <a:solidFill>
              <a:schemeClr val="tx1"/>
            </a:solidFill>
          </a:ln>
        </p:spPr>
        <p:txBody>
          <a:bodyPr wrap="square" rtlCol="0">
            <a:noAutofit/>
          </a:bodyPr>
          <a:lstStyle/>
          <a:p>
            <a:r>
              <a:rPr lang="en-GB" b="1"/>
              <a:t>	   Housekeeping</a:t>
            </a:r>
            <a:r>
              <a:rPr lang="en-GB"/>
              <a:t>: </a:t>
            </a:r>
          </a:p>
          <a:p>
            <a:pPr marL="1657350" lvl="3" indent="-285750">
              <a:buFont typeface="Arial" panose="020B0604020202020204" pitchFamily="34" charset="0"/>
              <a:buChar char="•"/>
            </a:pPr>
            <a:r>
              <a:rPr lang="en-GB"/>
              <a:t>Please use raise hand function on teams, to raise questions</a:t>
            </a:r>
          </a:p>
          <a:p>
            <a:pPr marL="1657350" lvl="3" indent="-285750">
              <a:buFont typeface="Arial" panose="020B0604020202020204" pitchFamily="34" charset="0"/>
              <a:buChar char="•"/>
            </a:pPr>
            <a:r>
              <a:rPr lang="en-GB"/>
              <a:t>Questions? Enter into the chat, or, during our Q&amp;A section at 13:35 use ‘raise hand’ function</a:t>
            </a:r>
          </a:p>
          <a:p>
            <a:pPr marL="1657350" lvl="3" indent="-285750">
              <a:buFont typeface="Arial" panose="020B0604020202020204" pitchFamily="34" charset="0"/>
              <a:buChar char="•"/>
            </a:pPr>
            <a:r>
              <a:rPr lang="en-GB"/>
              <a:t>Please note we will be recording this meeting </a:t>
            </a:r>
          </a:p>
        </p:txBody>
      </p:sp>
      <p:pic>
        <p:nvPicPr>
          <p:cNvPr id="6" name="Graphic 5" descr="House outline">
            <a:extLst>
              <a:ext uri="{FF2B5EF4-FFF2-40B4-BE49-F238E27FC236}">
                <a16:creationId xmlns:a16="http://schemas.microsoft.com/office/drawing/2014/main" id="{CDC27D08-6B41-9F0A-98C3-C5D0D09FF8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6344" y="4870803"/>
            <a:ext cx="914400" cy="914400"/>
          </a:xfrm>
          <a:prstGeom prst="rect">
            <a:avLst/>
          </a:prstGeom>
        </p:spPr>
      </p:pic>
    </p:spTree>
    <p:extLst>
      <p:ext uri="{BB962C8B-B14F-4D97-AF65-F5344CB8AC3E}">
        <p14:creationId xmlns:p14="http://schemas.microsoft.com/office/powerpoint/2010/main" val="29415187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647205" y="1560222"/>
            <a:ext cx="8888065" cy="4153480"/>
          </a:xfrm>
          <a:prstGeom prst="rect">
            <a:avLst/>
          </a:prstGeom>
        </p:spPr>
      </p:pic>
      <p:sp>
        <p:nvSpPr>
          <p:cNvPr id="3" name="Slide Number Placeholder 2"/>
          <p:cNvSpPr>
            <a:spLocks noGrp="1"/>
          </p:cNvSpPr>
          <p:nvPr>
            <p:ph type="sldNum" sz="quarter" idx="12"/>
          </p:nvPr>
        </p:nvSpPr>
        <p:spPr/>
        <p:txBody>
          <a:bodyPr/>
          <a:lstStyle/>
          <a:p>
            <a:fld id="{E76F84FA-B8EB-462F-97BA-032CB76B4E3A}" type="slidenum">
              <a:rPr lang="en-GB" smtClean="0"/>
              <a:t>30</a:t>
            </a:fld>
            <a:endParaRPr lang="en-GB"/>
          </a:p>
        </p:txBody>
      </p:sp>
      <p:sp>
        <p:nvSpPr>
          <p:cNvPr id="4" name="Title 3"/>
          <p:cNvSpPr>
            <a:spLocks noGrp="1"/>
          </p:cNvSpPr>
          <p:nvPr>
            <p:ph type="title"/>
          </p:nvPr>
        </p:nvSpPr>
        <p:spPr/>
        <p:txBody>
          <a:bodyPr/>
          <a:lstStyle/>
          <a:p>
            <a:r>
              <a:rPr lang="en-GB"/>
              <a:t>Learning Notes</a:t>
            </a:r>
          </a:p>
        </p:txBody>
      </p:sp>
    </p:spTree>
    <p:extLst>
      <p:ext uri="{BB962C8B-B14F-4D97-AF65-F5344CB8AC3E}">
        <p14:creationId xmlns:p14="http://schemas.microsoft.com/office/powerpoint/2010/main" val="346726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fld id="{E76F84FA-B8EB-462F-97BA-032CB76B4E3A}" type="slidenum">
              <a:rPr lang="en-GB" smtClean="0"/>
              <a:t>31</a:t>
            </a:fld>
            <a:endParaRPr lang="en-GB"/>
          </a:p>
        </p:txBody>
      </p:sp>
      <p:sp>
        <p:nvSpPr>
          <p:cNvPr id="4" name="Title 3"/>
          <p:cNvSpPr>
            <a:spLocks noGrp="1"/>
          </p:cNvSpPr>
          <p:nvPr>
            <p:ph type="title"/>
          </p:nvPr>
        </p:nvSpPr>
        <p:spPr/>
        <p:txBody>
          <a:bodyPr/>
          <a:lstStyle/>
          <a:p>
            <a:r>
              <a:rPr lang="en-GB"/>
              <a:t> QOF Performance 20/21</a:t>
            </a:r>
          </a:p>
        </p:txBody>
      </p:sp>
      <p:pic>
        <p:nvPicPr>
          <p:cNvPr id="6" name="Picture 5"/>
          <p:cNvPicPr>
            <a:picLocks noChangeAspect="1"/>
          </p:cNvPicPr>
          <p:nvPr/>
        </p:nvPicPr>
        <p:blipFill>
          <a:blip r:embed="rId2"/>
          <a:stretch>
            <a:fillRect/>
          </a:stretch>
        </p:blipFill>
        <p:spPr>
          <a:xfrm>
            <a:off x="-103621" y="1272207"/>
            <a:ext cx="11130208" cy="4605065"/>
          </a:xfrm>
          <a:prstGeom prst="rect">
            <a:avLst/>
          </a:prstGeom>
        </p:spPr>
      </p:pic>
    </p:spTree>
    <p:extLst>
      <p:ext uri="{BB962C8B-B14F-4D97-AF65-F5344CB8AC3E}">
        <p14:creationId xmlns:p14="http://schemas.microsoft.com/office/powerpoint/2010/main" val="725780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96383" y="1281953"/>
            <a:ext cx="12080396" cy="4453840"/>
          </a:xfrm>
          <a:prstGeom prst="rect">
            <a:avLst/>
          </a:prstGeom>
        </p:spPr>
      </p:pic>
      <p:sp>
        <p:nvSpPr>
          <p:cNvPr id="3" name="Slide Number Placeholder 2"/>
          <p:cNvSpPr>
            <a:spLocks noGrp="1"/>
          </p:cNvSpPr>
          <p:nvPr>
            <p:ph type="sldNum" sz="quarter" idx="12"/>
          </p:nvPr>
        </p:nvSpPr>
        <p:spPr/>
        <p:txBody>
          <a:bodyPr/>
          <a:lstStyle/>
          <a:p>
            <a:fld id="{E76F84FA-B8EB-462F-97BA-032CB76B4E3A}" type="slidenum">
              <a:rPr lang="en-GB" smtClean="0"/>
              <a:t>32</a:t>
            </a:fld>
            <a:endParaRPr lang="en-GB"/>
          </a:p>
        </p:txBody>
      </p:sp>
      <p:sp>
        <p:nvSpPr>
          <p:cNvPr id="4" name="Title 3"/>
          <p:cNvSpPr>
            <a:spLocks noGrp="1"/>
          </p:cNvSpPr>
          <p:nvPr>
            <p:ph type="title"/>
          </p:nvPr>
        </p:nvSpPr>
        <p:spPr/>
        <p:txBody>
          <a:bodyPr/>
          <a:lstStyle/>
          <a:p>
            <a:r>
              <a:rPr lang="en-GB"/>
              <a:t>QOF Performance 22/22</a:t>
            </a:r>
          </a:p>
        </p:txBody>
      </p:sp>
    </p:spTree>
    <p:extLst>
      <p:ext uri="{BB962C8B-B14F-4D97-AF65-F5344CB8AC3E}">
        <p14:creationId xmlns:p14="http://schemas.microsoft.com/office/powerpoint/2010/main" val="9914477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fld id="{E76F84FA-B8EB-462F-97BA-032CB76B4E3A}" type="slidenum">
              <a:rPr lang="en-GB" smtClean="0"/>
              <a:t>33</a:t>
            </a:fld>
            <a:endParaRPr lang="en-GB"/>
          </a:p>
        </p:txBody>
      </p:sp>
      <p:sp>
        <p:nvSpPr>
          <p:cNvPr id="4" name="Title 3"/>
          <p:cNvSpPr>
            <a:spLocks noGrp="1"/>
          </p:cNvSpPr>
          <p:nvPr>
            <p:ph type="title"/>
          </p:nvPr>
        </p:nvSpPr>
        <p:spPr/>
        <p:txBody>
          <a:bodyPr/>
          <a:lstStyle/>
          <a:p>
            <a:r>
              <a:rPr lang="en-GB"/>
              <a:t>QOF Performance 22/23</a:t>
            </a:r>
          </a:p>
        </p:txBody>
      </p:sp>
      <p:pic>
        <p:nvPicPr>
          <p:cNvPr id="5" name="Picture 4"/>
          <p:cNvPicPr>
            <a:picLocks noChangeAspect="1"/>
          </p:cNvPicPr>
          <p:nvPr/>
        </p:nvPicPr>
        <p:blipFill>
          <a:blip r:embed="rId2"/>
          <a:stretch>
            <a:fillRect/>
          </a:stretch>
        </p:blipFill>
        <p:spPr>
          <a:xfrm>
            <a:off x="-334470" y="1179586"/>
            <a:ext cx="12526470" cy="4915337"/>
          </a:xfrm>
          <a:prstGeom prst="rect">
            <a:avLst/>
          </a:prstGeom>
        </p:spPr>
      </p:pic>
    </p:spTree>
    <p:extLst>
      <p:ext uri="{BB962C8B-B14F-4D97-AF65-F5344CB8AC3E}">
        <p14:creationId xmlns:p14="http://schemas.microsoft.com/office/powerpoint/2010/main" val="883723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FA9178-DAB9-79B1-CBA9-BDB53EA28095}"/>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740FE107-652C-CBB9-9994-355FA677730B}"/>
              </a:ext>
            </a:extLst>
          </p:cNvPr>
          <p:cNvSpPr>
            <a:spLocks noGrp="1"/>
          </p:cNvSpPr>
          <p:nvPr>
            <p:ph type="title"/>
          </p:nvPr>
        </p:nvSpPr>
        <p:spPr/>
        <p:txBody>
          <a:bodyPr/>
          <a:lstStyle/>
          <a:p>
            <a:r>
              <a:rPr lang="en-US" sz="4000"/>
              <a:t>Outcomes</a:t>
            </a:r>
          </a:p>
        </p:txBody>
      </p:sp>
      <p:sp>
        <p:nvSpPr>
          <p:cNvPr id="6" name="Content Placeholder 1">
            <a:extLst>
              <a:ext uri="{FF2B5EF4-FFF2-40B4-BE49-F238E27FC236}">
                <a16:creationId xmlns:a16="http://schemas.microsoft.com/office/drawing/2014/main" id="{38C5603A-C849-9BA5-FEE8-88E97ADEC82B}"/>
              </a:ext>
            </a:extLst>
          </p:cNvPr>
          <p:cNvSpPr>
            <a:spLocks noGrp="1"/>
          </p:cNvSpPr>
          <p:nvPr>
            <p:ph idx="1"/>
          </p:nvPr>
        </p:nvSpPr>
        <p:spPr>
          <a:xfrm>
            <a:off x="397989" y="1200014"/>
            <a:ext cx="11386643" cy="421834"/>
          </a:xfrm>
        </p:spPr>
        <p:txBody>
          <a:bodyPr/>
          <a:lstStyle/>
          <a:p>
            <a:r>
              <a:rPr lang="en-GB" sz="2400"/>
              <a:t>Primary Care Network</a:t>
            </a:r>
          </a:p>
          <a:p>
            <a:pPr lvl="1"/>
            <a:r>
              <a:rPr lang="en-GB" sz="2000"/>
              <a:t>Highest increase in prevalence in borough, hitting target earlier (2937 to 3386)</a:t>
            </a:r>
          </a:p>
          <a:p>
            <a:pPr lvl="1"/>
            <a:r>
              <a:rPr lang="en-GB" sz="2000"/>
              <a:t>Achieved all required CVD IIF markers, including follow up of raised BPs</a:t>
            </a:r>
          </a:p>
          <a:p>
            <a:pPr lvl="1"/>
            <a:r>
              <a:rPr lang="en-GB" sz="2000"/>
              <a:t>2 surgeries clinical target outcomes extremely high (1</a:t>
            </a:r>
            <a:r>
              <a:rPr lang="en-GB" sz="2000" baseline="30000"/>
              <a:t>st</a:t>
            </a:r>
            <a:r>
              <a:rPr lang="en-GB" sz="2000"/>
              <a:t> &amp; 3</a:t>
            </a:r>
            <a:r>
              <a:rPr lang="en-GB" sz="2000" baseline="30000"/>
              <a:t>rd</a:t>
            </a:r>
            <a:r>
              <a:rPr lang="en-GB" sz="2000"/>
              <a:t> in borough), all surgeries showed recovery and improved on baseline</a:t>
            </a:r>
          </a:p>
          <a:p>
            <a:pPr lvl="1"/>
            <a:r>
              <a:rPr lang="en-GB" sz="2000"/>
              <a:t>Hypertension trained Primary Care Clinicians </a:t>
            </a:r>
          </a:p>
          <a:p>
            <a:pPr lvl="1"/>
            <a:r>
              <a:rPr lang="en-GB" sz="2000" err="1"/>
              <a:t>eHub</a:t>
            </a:r>
            <a:r>
              <a:rPr lang="en-GB" sz="2000"/>
              <a:t> infrastructure set up for ongoing PCN collaboration</a:t>
            </a:r>
          </a:p>
          <a:p>
            <a:r>
              <a:rPr lang="en-GB" sz="2400"/>
              <a:t>Locality</a:t>
            </a:r>
          </a:p>
          <a:p>
            <a:pPr lvl="1"/>
            <a:r>
              <a:rPr lang="en-GB" sz="2000"/>
              <a:t>Relationships with community pharmacy</a:t>
            </a:r>
          </a:p>
          <a:p>
            <a:pPr lvl="1"/>
            <a:r>
              <a:rPr lang="en-GB" sz="2000"/>
              <a:t>Energised community &amp; sharing of assets.</a:t>
            </a:r>
          </a:p>
          <a:p>
            <a:r>
              <a:rPr lang="en-GB" sz="2400"/>
              <a:t>Practice Level - Highest recall of established high BP patients achieved across NWL, highest outcomes in borough</a:t>
            </a:r>
          </a:p>
          <a:p>
            <a:r>
              <a:rPr lang="en-GB" sz="2400"/>
              <a:t>Potential to reduce OPD referrals</a:t>
            </a:r>
          </a:p>
          <a:p>
            <a:endParaRPr lang="en-GB" sz="2400"/>
          </a:p>
          <a:p>
            <a:pPr marL="0" indent="0">
              <a:buNone/>
            </a:pPr>
            <a:r>
              <a:rPr lang="en-GB" sz="2400"/>
              <a:t>	</a:t>
            </a:r>
          </a:p>
          <a:p>
            <a:endParaRPr lang="en-GB" sz="2400"/>
          </a:p>
          <a:p>
            <a:endParaRPr lang="en-US" sz="240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943" y="6169037"/>
            <a:ext cx="2066891" cy="688963"/>
          </a:xfrm>
          <a:prstGeom prst="rect">
            <a:avLst/>
          </a:prstGeom>
        </p:spPr>
      </p:pic>
    </p:spTree>
    <p:extLst>
      <p:ext uri="{BB962C8B-B14F-4D97-AF65-F5344CB8AC3E}">
        <p14:creationId xmlns:p14="http://schemas.microsoft.com/office/powerpoint/2010/main" val="42127444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FA9178-DAB9-79B1-CBA9-BDB53EA28095}"/>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740FE107-652C-CBB9-9994-355FA677730B}"/>
              </a:ext>
            </a:extLst>
          </p:cNvPr>
          <p:cNvSpPr>
            <a:spLocks noGrp="1"/>
          </p:cNvSpPr>
          <p:nvPr>
            <p:ph type="title"/>
          </p:nvPr>
        </p:nvSpPr>
        <p:spPr/>
        <p:txBody>
          <a:bodyPr/>
          <a:lstStyle/>
          <a:p>
            <a:r>
              <a:rPr lang="en-US" sz="4000"/>
              <a:t>Challenges</a:t>
            </a:r>
          </a:p>
        </p:txBody>
      </p:sp>
      <p:sp>
        <p:nvSpPr>
          <p:cNvPr id="6" name="Content Placeholder 1">
            <a:extLst>
              <a:ext uri="{FF2B5EF4-FFF2-40B4-BE49-F238E27FC236}">
                <a16:creationId xmlns:a16="http://schemas.microsoft.com/office/drawing/2014/main" id="{38C5603A-C849-9BA5-FEE8-88E97ADEC82B}"/>
              </a:ext>
            </a:extLst>
          </p:cNvPr>
          <p:cNvSpPr>
            <a:spLocks noGrp="1"/>
          </p:cNvSpPr>
          <p:nvPr>
            <p:ph idx="1"/>
          </p:nvPr>
        </p:nvSpPr>
        <p:spPr>
          <a:xfrm>
            <a:off x="397989" y="1397238"/>
            <a:ext cx="11386643" cy="421834"/>
          </a:xfrm>
        </p:spPr>
        <p:txBody>
          <a:bodyPr/>
          <a:lstStyle/>
          <a:p>
            <a:endParaRPr lang="en-US" sz="2400"/>
          </a:p>
        </p:txBody>
      </p:sp>
      <p:graphicFrame>
        <p:nvGraphicFramePr>
          <p:cNvPr id="7" name="Table 6"/>
          <p:cNvGraphicFramePr>
            <a:graphicFrameLocks noGrp="1"/>
          </p:cNvGraphicFramePr>
          <p:nvPr/>
        </p:nvGraphicFramePr>
        <p:xfrm>
          <a:off x="268940" y="1397238"/>
          <a:ext cx="11637309" cy="4535408"/>
        </p:xfrm>
        <a:graphic>
          <a:graphicData uri="http://schemas.openxmlformats.org/drawingml/2006/table">
            <a:tbl>
              <a:tblPr firstRow="1" bandRow="1">
                <a:tableStyleId>{74C1A8A3-306A-4EB7-A6B1-4F7E0EB9C5D6}</a:tableStyleId>
              </a:tblPr>
              <a:tblGrid>
                <a:gridCol w="2258269">
                  <a:extLst>
                    <a:ext uri="{9D8B030D-6E8A-4147-A177-3AD203B41FA5}">
                      <a16:colId xmlns:a16="http://schemas.microsoft.com/office/drawing/2014/main" val="1191437583"/>
                    </a:ext>
                  </a:extLst>
                </a:gridCol>
                <a:gridCol w="3147889">
                  <a:extLst>
                    <a:ext uri="{9D8B030D-6E8A-4147-A177-3AD203B41FA5}">
                      <a16:colId xmlns:a16="http://schemas.microsoft.com/office/drawing/2014/main" val="3940512859"/>
                    </a:ext>
                  </a:extLst>
                </a:gridCol>
                <a:gridCol w="2965404">
                  <a:extLst>
                    <a:ext uri="{9D8B030D-6E8A-4147-A177-3AD203B41FA5}">
                      <a16:colId xmlns:a16="http://schemas.microsoft.com/office/drawing/2014/main" val="2860427911"/>
                    </a:ext>
                  </a:extLst>
                </a:gridCol>
                <a:gridCol w="3265747">
                  <a:extLst>
                    <a:ext uri="{9D8B030D-6E8A-4147-A177-3AD203B41FA5}">
                      <a16:colId xmlns:a16="http://schemas.microsoft.com/office/drawing/2014/main" val="1010709695"/>
                    </a:ext>
                  </a:extLst>
                </a:gridCol>
              </a:tblGrid>
              <a:tr h="1193169">
                <a:tc>
                  <a:txBody>
                    <a:bodyPr/>
                    <a:lstStyle/>
                    <a:p>
                      <a:endParaRPr lang="en-GB"/>
                    </a:p>
                  </a:txBody>
                  <a:tcPr/>
                </a:tc>
                <a:tc>
                  <a:txBody>
                    <a:bodyPr/>
                    <a:lstStyle/>
                    <a:p>
                      <a:r>
                        <a:rPr lang="en-GB"/>
                        <a:t>System</a:t>
                      </a:r>
                    </a:p>
                  </a:txBody>
                  <a:tcPr/>
                </a:tc>
                <a:tc>
                  <a:txBody>
                    <a:bodyPr/>
                    <a:lstStyle/>
                    <a:p>
                      <a:r>
                        <a:rPr lang="en-GB"/>
                        <a:t>Older</a:t>
                      </a:r>
                      <a:r>
                        <a:rPr lang="en-GB" baseline="0"/>
                        <a:t> Population</a:t>
                      </a:r>
                      <a:endParaRPr lang="en-GB"/>
                    </a:p>
                  </a:txBody>
                  <a:tcPr/>
                </a:tc>
                <a:tc>
                  <a:txBody>
                    <a:bodyPr/>
                    <a:lstStyle/>
                    <a:p>
                      <a:r>
                        <a:rPr lang="en-GB"/>
                        <a:t>Inter</a:t>
                      </a:r>
                      <a:r>
                        <a:rPr lang="en-GB" baseline="0"/>
                        <a:t> practice variation</a:t>
                      </a:r>
                      <a:endParaRPr lang="en-GB"/>
                    </a:p>
                  </a:txBody>
                  <a:tcPr/>
                </a:tc>
                <a:extLst>
                  <a:ext uri="{0D108BD9-81ED-4DB2-BD59-A6C34878D82A}">
                    <a16:rowId xmlns:a16="http://schemas.microsoft.com/office/drawing/2014/main" val="3953907290"/>
                  </a:ext>
                </a:extLst>
              </a:tr>
              <a:tr h="1604879">
                <a:tc>
                  <a:txBody>
                    <a:bodyPr/>
                    <a:lstStyle/>
                    <a:p>
                      <a:r>
                        <a:rPr lang="en-GB"/>
                        <a:t>Challenge</a:t>
                      </a:r>
                    </a:p>
                  </a:txBody>
                  <a:tcPr/>
                </a:tc>
                <a:tc>
                  <a:txBody>
                    <a:bodyPr/>
                    <a:lstStyle/>
                    <a:p>
                      <a:r>
                        <a:rPr lang="en-GB"/>
                        <a:t>Time, effort,</a:t>
                      </a:r>
                      <a:r>
                        <a:rPr lang="en-GB" baseline="0"/>
                        <a:t> organisation, act on results. </a:t>
                      </a:r>
                    </a:p>
                    <a:p>
                      <a:r>
                        <a:rPr lang="en-GB" baseline="0"/>
                        <a:t>IIF complicated</a:t>
                      </a:r>
                    </a:p>
                    <a:p>
                      <a:r>
                        <a:rPr lang="en-GB" baseline="0"/>
                        <a:t>Staffing</a:t>
                      </a:r>
                      <a:endParaRPr lang="en-GB"/>
                    </a:p>
                  </a:txBody>
                  <a:tcPr/>
                </a:tc>
                <a:tc>
                  <a:txBody>
                    <a:bodyPr/>
                    <a:lstStyle/>
                    <a:p>
                      <a:r>
                        <a:rPr lang="en-GB"/>
                        <a:t>⬆ </a:t>
                      </a:r>
                      <a:r>
                        <a:rPr lang="en-GB" err="1"/>
                        <a:t>fraility</a:t>
                      </a:r>
                      <a:r>
                        <a:rPr lang="en-GB"/>
                        <a:t> &amp; housebound and reduced</a:t>
                      </a:r>
                      <a:r>
                        <a:rPr lang="en-GB" baseline="0"/>
                        <a:t> cognition, also travel for longer periods abroad. Technology not as helpful</a:t>
                      </a:r>
                      <a:endParaRPr lang="en-GB"/>
                    </a:p>
                  </a:txBody>
                  <a:tcPr/>
                </a:tc>
                <a:tc>
                  <a:txBody>
                    <a:bodyPr/>
                    <a:lstStyle/>
                    <a:p>
                      <a:r>
                        <a:rPr lang="en-GB"/>
                        <a:t>BP coding &amp; understanding that 140/90 is high (140-155 often accepted).</a:t>
                      </a:r>
                    </a:p>
                    <a:p>
                      <a:r>
                        <a:rPr lang="en-GB"/>
                        <a:t>Different processes &amp; no mandate to redesign</a:t>
                      </a:r>
                    </a:p>
                  </a:txBody>
                  <a:tcPr/>
                </a:tc>
                <a:extLst>
                  <a:ext uri="{0D108BD9-81ED-4DB2-BD59-A6C34878D82A}">
                    <a16:rowId xmlns:a16="http://schemas.microsoft.com/office/drawing/2014/main" val="4257526293"/>
                  </a:ext>
                </a:extLst>
              </a:tr>
              <a:tr h="1604879">
                <a:tc>
                  <a:txBody>
                    <a:bodyPr/>
                    <a:lstStyle/>
                    <a:p>
                      <a:r>
                        <a:rPr lang="en-GB"/>
                        <a:t>How to overcome</a:t>
                      </a:r>
                    </a:p>
                  </a:txBody>
                  <a:tcPr/>
                </a:tc>
                <a:tc>
                  <a:txBody>
                    <a:bodyPr/>
                    <a:lstStyle/>
                    <a:p>
                      <a:r>
                        <a:rPr lang="en-GB"/>
                        <a:t>Pan PCN approach. </a:t>
                      </a:r>
                    </a:p>
                    <a:p>
                      <a:r>
                        <a:rPr lang="en-GB"/>
                        <a:t>Clinical</a:t>
                      </a:r>
                      <a:r>
                        <a:rPr lang="en-GB" baseline="0"/>
                        <a:t> Leadership</a:t>
                      </a:r>
                    </a:p>
                    <a:p>
                      <a:r>
                        <a:rPr lang="en-GB" baseline="0"/>
                        <a:t>MDT</a:t>
                      </a:r>
                      <a:endParaRPr lang="en-GB"/>
                    </a:p>
                    <a:p>
                      <a:r>
                        <a:rPr lang="en-GB"/>
                        <a:t>Resource</a:t>
                      </a:r>
                      <a:r>
                        <a:rPr lang="en-GB" baseline="0"/>
                        <a:t> needed</a:t>
                      </a:r>
                      <a:r>
                        <a:rPr lang="en-GB"/>
                        <a:t>.</a:t>
                      </a:r>
                    </a:p>
                    <a:p>
                      <a:r>
                        <a:rPr lang="en-GB"/>
                        <a:t>IT to ease</a:t>
                      </a:r>
                    </a:p>
                    <a:p>
                      <a:r>
                        <a:rPr lang="en-GB"/>
                        <a:t>ICB Support.</a:t>
                      </a:r>
                    </a:p>
                  </a:txBody>
                  <a:tcPr/>
                </a:tc>
                <a:tc>
                  <a:txBody>
                    <a:bodyPr/>
                    <a:lstStyle/>
                    <a:p>
                      <a:r>
                        <a:rPr lang="en-GB"/>
                        <a:t>Social</a:t>
                      </a:r>
                      <a:r>
                        <a:rPr lang="en-GB" baseline="0"/>
                        <a:t> care</a:t>
                      </a:r>
                    </a:p>
                    <a:p>
                      <a:r>
                        <a:rPr lang="en-GB" baseline="0"/>
                        <a:t>Loan monitors</a:t>
                      </a:r>
                    </a:p>
                    <a:p>
                      <a:r>
                        <a:rPr lang="en-GB" baseline="0"/>
                        <a:t>Identify key carers </a:t>
                      </a:r>
                    </a:p>
                    <a:p>
                      <a:r>
                        <a:rPr lang="en-GB" baseline="0"/>
                        <a:t>Memory reviews</a:t>
                      </a:r>
                      <a:endParaRPr lang="en-GB"/>
                    </a:p>
                  </a:txBody>
                  <a:tcPr/>
                </a:tc>
                <a:tc>
                  <a:txBody>
                    <a:bodyPr/>
                    <a:lstStyle/>
                    <a:p>
                      <a:r>
                        <a:rPr lang="en-GB"/>
                        <a:t>Shared protocols</a:t>
                      </a:r>
                      <a:r>
                        <a:rPr lang="en-GB" baseline="0"/>
                        <a:t> &amp; staff. Learning from best practice &amp; sharing where can do better. Remove ghosts. Community Pharmacy in surgeries. Sharing Success. £KPIs</a:t>
                      </a:r>
                      <a:endParaRPr lang="en-GB"/>
                    </a:p>
                  </a:txBody>
                  <a:tcPr/>
                </a:tc>
                <a:extLst>
                  <a:ext uri="{0D108BD9-81ED-4DB2-BD59-A6C34878D82A}">
                    <a16:rowId xmlns:a16="http://schemas.microsoft.com/office/drawing/2014/main" val="2406653336"/>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8943" y="6169037"/>
            <a:ext cx="2066891" cy="688963"/>
          </a:xfrm>
          <a:prstGeom prst="rect">
            <a:avLst/>
          </a:prstGeom>
        </p:spPr>
      </p:pic>
    </p:spTree>
    <p:extLst>
      <p:ext uri="{BB962C8B-B14F-4D97-AF65-F5344CB8AC3E}">
        <p14:creationId xmlns:p14="http://schemas.microsoft.com/office/powerpoint/2010/main" val="588153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FA9178-DAB9-79B1-CBA9-BDB53EA28095}"/>
              </a:ext>
            </a:extLst>
          </p:cNvPr>
          <p:cNvSpPr>
            <a:spLocks noGrp="1"/>
          </p:cNvSpPr>
          <p:nvPr>
            <p:ph type="sldNum" sz="quarter" idx="12"/>
          </p:nvPr>
        </p:nvSpPr>
        <p:spPr/>
        <p:txBody>
          <a:bodyPr/>
          <a:lstStyle/>
          <a:p>
            <a:r>
              <a:rPr lang="en-GB"/>
              <a:t> </a:t>
            </a:r>
          </a:p>
        </p:txBody>
      </p:sp>
      <p:sp>
        <p:nvSpPr>
          <p:cNvPr id="4" name="Title 3">
            <a:extLst>
              <a:ext uri="{FF2B5EF4-FFF2-40B4-BE49-F238E27FC236}">
                <a16:creationId xmlns:a16="http://schemas.microsoft.com/office/drawing/2014/main" id="{740FE107-652C-CBB9-9994-355FA677730B}"/>
              </a:ext>
            </a:extLst>
          </p:cNvPr>
          <p:cNvSpPr>
            <a:spLocks noGrp="1"/>
          </p:cNvSpPr>
          <p:nvPr>
            <p:ph type="title"/>
          </p:nvPr>
        </p:nvSpPr>
        <p:spPr/>
        <p:txBody>
          <a:bodyPr/>
          <a:lstStyle/>
          <a:p>
            <a:r>
              <a:rPr lang="en-US" sz="4000"/>
              <a:t>Practical tips</a:t>
            </a:r>
          </a:p>
        </p:txBody>
      </p:sp>
      <p:sp>
        <p:nvSpPr>
          <p:cNvPr id="6" name="Content Placeholder 1">
            <a:extLst>
              <a:ext uri="{FF2B5EF4-FFF2-40B4-BE49-F238E27FC236}">
                <a16:creationId xmlns:a16="http://schemas.microsoft.com/office/drawing/2014/main" id="{38C5603A-C849-9BA5-FEE8-88E97ADEC82B}"/>
              </a:ext>
            </a:extLst>
          </p:cNvPr>
          <p:cNvSpPr>
            <a:spLocks noGrp="1"/>
          </p:cNvSpPr>
          <p:nvPr>
            <p:ph idx="1"/>
          </p:nvPr>
        </p:nvSpPr>
        <p:spPr>
          <a:xfrm>
            <a:off x="397989" y="1397238"/>
            <a:ext cx="11386643" cy="421834"/>
          </a:xfrm>
        </p:spPr>
        <p:txBody>
          <a:bodyPr/>
          <a:lstStyle/>
          <a:p>
            <a:r>
              <a:rPr lang="en-GB" sz="2400"/>
              <a:t>What would be the keys for success if other practices/PCNs are interested in doing this</a:t>
            </a:r>
          </a:p>
          <a:p>
            <a:endParaRPr lang="en-GB" sz="2400"/>
          </a:p>
          <a:p>
            <a:r>
              <a:rPr lang="en-US" sz="2400"/>
              <a:t>Resource with a budget (ARRS)</a:t>
            </a:r>
          </a:p>
          <a:p>
            <a:r>
              <a:rPr lang="en-US" sz="2400"/>
              <a:t>Alignment with contractual targets </a:t>
            </a:r>
            <a:r>
              <a:rPr lang="en-US" sz="2400" err="1"/>
              <a:t>eg</a:t>
            </a:r>
            <a:r>
              <a:rPr lang="en-US" sz="2400"/>
              <a:t> diabetes / IIF</a:t>
            </a:r>
          </a:p>
          <a:p>
            <a:r>
              <a:rPr lang="en-US" sz="2400"/>
              <a:t>Share learning – learning notes, meetings</a:t>
            </a:r>
          </a:p>
          <a:p>
            <a:r>
              <a:rPr lang="en-US" sz="2400"/>
              <a:t>Clinical leadership &amp; expertise</a:t>
            </a:r>
          </a:p>
          <a:p>
            <a:r>
              <a:rPr lang="en-US" sz="2400"/>
              <a:t>Clever use of IT (Brigid)</a:t>
            </a:r>
          </a:p>
          <a:p>
            <a:r>
              <a:rPr lang="en-US" sz="2400"/>
              <a:t>Bigger Picture</a:t>
            </a:r>
          </a:p>
          <a:p>
            <a:pPr marL="0" indent="0">
              <a:buNone/>
            </a:pPr>
            <a:endParaRPr lang="en-US" sz="24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943" y="6169037"/>
            <a:ext cx="2066891" cy="688963"/>
          </a:xfrm>
          <a:prstGeom prst="rect">
            <a:avLst/>
          </a:prstGeom>
        </p:spPr>
      </p:pic>
    </p:spTree>
    <p:extLst>
      <p:ext uri="{BB962C8B-B14F-4D97-AF65-F5344CB8AC3E}">
        <p14:creationId xmlns:p14="http://schemas.microsoft.com/office/powerpoint/2010/main" val="13720399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4983" y="2595102"/>
            <a:ext cx="9255354" cy="3085115"/>
          </a:xfrm>
          <a:prstGeom prst="rect">
            <a:avLst/>
          </a:prstGeom>
        </p:spPr>
      </p:pic>
      <p:sp>
        <p:nvSpPr>
          <p:cNvPr id="2" name="Content Placeholder 1"/>
          <p:cNvSpPr>
            <a:spLocks noGrp="1"/>
          </p:cNvSpPr>
          <p:nvPr>
            <p:ph idx="1"/>
          </p:nvPr>
        </p:nvSpPr>
        <p:spPr/>
        <p:txBody>
          <a:bodyPr/>
          <a:lstStyle/>
          <a:p>
            <a:pPr marL="0" indent="0" algn="ctr">
              <a:buNone/>
            </a:pPr>
            <a:r>
              <a:rPr lang="en-GB"/>
              <a:t>@</a:t>
            </a:r>
            <a:r>
              <a:rPr lang="en-GB" err="1"/>
              <a:t>NeohealthPCN</a:t>
            </a:r>
            <a:r>
              <a:rPr lang="en-GB"/>
              <a:t>   </a:t>
            </a:r>
            <a:r>
              <a:rPr lang="en-GB">
                <a:hlinkClick r:id="rId3"/>
              </a:rPr>
              <a:t>neohealth.pcn@nhs.net</a:t>
            </a:r>
            <a:r>
              <a:rPr lang="en-GB"/>
              <a:t> </a:t>
            </a:r>
          </a:p>
        </p:txBody>
      </p:sp>
      <p:sp>
        <p:nvSpPr>
          <p:cNvPr id="3" name="Slide Number Placeholder 2"/>
          <p:cNvSpPr>
            <a:spLocks noGrp="1"/>
          </p:cNvSpPr>
          <p:nvPr>
            <p:ph type="sldNum" sz="quarter" idx="12"/>
          </p:nvPr>
        </p:nvSpPr>
        <p:spPr/>
        <p:txBody>
          <a:bodyPr/>
          <a:lstStyle/>
          <a:p>
            <a:fld id="{E76F84FA-B8EB-462F-97BA-032CB76B4E3A}" type="slidenum">
              <a:rPr lang="en-GB" smtClean="0"/>
              <a:t>37</a:t>
            </a:fld>
            <a:endParaRPr lang="en-GB"/>
          </a:p>
        </p:txBody>
      </p:sp>
      <p:sp>
        <p:nvSpPr>
          <p:cNvPr id="4" name="Title 3"/>
          <p:cNvSpPr>
            <a:spLocks noGrp="1"/>
          </p:cNvSpPr>
          <p:nvPr>
            <p:ph type="title"/>
          </p:nvPr>
        </p:nvSpPr>
        <p:spPr/>
        <p:txBody>
          <a:bodyPr/>
          <a:lstStyle/>
          <a:p>
            <a:r>
              <a:rPr lang="en-GB"/>
              <a:t>More information do get in touch!</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943" y="6169037"/>
            <a:ext cx="2066891" cy="688963"/>
          </a:xfrm>
          <a:prstGeom prst="rect">
            <a:avLst/>
          </a:prstGeom>
        </p:spPr>
      </p:pic>
    </p:spTree>
    <p:extLst>
      <p:ext uri="{BB962C8B-B14F-4D97-AF65-F5344CB8AC3E}">
        <p14:creationId xmlns:p14="http://schemas.microsoft.com/office/powerpoint/2010/main" val="1497804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16F2B8-FD01-474F-9EEF-B95FC0CB92F1}"/>
              </a:ext>
            </a:extLst>
          </p:cNvPr>
          <p:cNvSpPr>
            <a:spLocks noGrp="1"/>
          </p:cNvSpPr>
          <p:nvPr>
            <p:ph type="title"/>
          </p:nvPr>
        </p:nvSpPr>
        <p:spPr>
          <a:xfrm>
            <a:off x="407368" y="1874003"/>
            <a:ext cx="11377264" cy="2687166"/>
          </a:xfrm>
        </p:spPr>
        <p:txBody>
          <a:bodyPr/>
          <a:lstStyle/>
          <a:p>
            <a:pPr algn="ctr"/>
            <a:r>
              <a:rPr lang="en-GB">
                <a:latin typeface="+mn-lt"/>
                <a:ea typeface="+mn-ea"/>
                <a:cs typeface="+mn-cs"/>
              </a:rPr>
              <a:t>Panel Q&amp;A</a:t>
            </a:r>
            <a:br>
              <a:rPr lang="en-GB">
                <a:latin typeface="+mn-lt"/>
                <a:ea typeface="+mn-ea"/>
                <a:cs typeface="+mn-cs"/>
              </a:rPr>
            </a:br>
            <a:br>
              <a:rPr lang="en-GB">
                <a:latin typeface="+mn-lt"/>
                <a:ea typeface="+mn-ea"/>
                <a:cs typeface="+mn-cs"/>
              </a:rPr>
            </a:br>
            <a:r>
              <a:rPr lang="en-GB" b="1">
                <a:latin typeface="+mn-lt"/>
                <a:ea typeface="+mn-ea"/>
                <a:cs typeface="+mn-cs"/>
              </a:rPr>
              <a:t>Led by </a:t>
            </a:r>
            <a:r>
              <a:rPr lang="en-US" b="1"/>
              <a:t>Dr. Neville Purssell</a:t>
            </a:r>
            <a:endParaRPr lang="en-US"/>
          </a:p>
        </p:txBody>
      </p:sp>
    </p:spTree>
    <p:extLst>
      <p:ext uri="{BB962C8B-B14F-4D97-AF65-F5344CB8AC3E}">
        <p14:creationId xmlns:p14="http://schemas.microsoft.com/office/powerpoint/2010/main" val="300146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16F2B8-FD01-474F-9EEF-B95FC0CB92F1}"/>
              </a:ext>
            </a:extLst>
          </p:cNvPr>
          <p:cNvSpPr>
            <a:spLocks noGrp="1"/>
          </p:cNvSpPr>
          <p:nvPr>
            <p:ph type="title"/>
          </p:nvPr>
        </p:nvSpPr>
        <p:spPr>
          <a:xfrm>
            <a:off x="407368" y="1874003"/>
            <a:ext cx="11377264" cy="2687166"/>
          </a:xfrm>
        </p:spPr>
        <p:txBody>
          <a:bodyPr lIns="91440" tIns="45720" rIns="91440" bIns="45720" anchor="t"/>
          <a:lstStyle/>
          <a:p>
            <a:pPr algn="ctr"/>
            <a:r>
              <a:rPr lang="en-GB">
                <a:latin typeface="+mn-lt"/>
                <a:ea typeface="+mn-ea"/>
                <a:cs typeface="+mn-cs"/>
              </a:rPr>
              <a:t>Next Steps</a:t>
            </a:r>
            <a:br>
              <a:rPr lang="en-GB">
                <a:latin typeface="+mn-lt"/>
                <a:ea typeface="+mn-ea"/>
                <a:cs typeface="+mn-cs"/>
              </a:rPr>
            </a:br>
            <a:br>
              <a:rPr lang="en-GB">
                <a:latin typeface="+mn-lt"/>
                <a:ea typeface="+mn-ea"/>
                <a:cs typeface="+mn-cs"/>
              </a:rPr>
            </a:br>
            <a:r>
              <a:rPr lang="en-US" b="1"/>
              <a:t>Dr. Neville Purssell &amp;</a:t>
            </a:r>
            <a:br>
              <a:rPr lang="en-US" b="1"/>
            </a:br>
            <a:r>
              <a:rPr lang="en-US" b="1"/>
              <a:t>Imperial College Health Partners</a:t>
            </a:r>
            <a:endParaRPr lang="en-US"/>
          </a:p>
        </p:txBody>
      </p:sp>
    </p:spTree>
    <p:extLst>
      <p:ext uri="{BB962C8B-B14F-4D97-AF65-F5344CB8AC3E}">
        <p14:creationId xmlns:p14="http://schemas.microsoft.com/office/powerpoint/2010/main" val="299917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16F2B8-FD01-474F-9EEF-B95FC0CB92F1}"/>
              </a:ext>
            </a:extLst>
          </p:cNvPr>
          <p:cNvSpPr>
            <a:spLocks noGrp="1"/>
          </p:cNvSpPr>
          <p:nvPr>
            <p:ph type="title"/>
          </p:nvPr>
        </p:nvSpPr>
        <p:spPr>
          <a:xfrm>
            <a:off x="407368" y="2086852"/>
            <a:ext cx="11377264" cy="2229966"/>
          </a:xfrm>
        </p:spPr>
        <p:txBody>
          <a:bodyPr/>
          <a:lstStyle/>
          <a:p>
            <a:pPr algn="ctr"/>
            <a:r>
              <a:rPr lang="en-US"/>
              <a:t>NWL CVD and hypertension</a:t>
            </a:r>
            <a:br>
              <a:rPr lang="en-US"/>
            </a:br>
            <a:r>
              <a:rPr lang="en-US"/>
              <a:t>Context &amp; Background</a:t>
            </a:r>
            <a:br>
              <a:rPr lang="en-US"/>
            </a:br>
            <a:br>
              <a:rPr lang="en-US"/>
            </a:br>
            <a:r>
              <a:rPr lang="en-US" b="1"/>
              <a:t>Dr. Neville Purssell</a:t>
            </a:r>
            <a:br>
              <a:rPr lang="en-US"/>
            </a:br>
            <a:endParaRPr lang="en-US"/>
          </a:p>
        </p:txBody>
      </p:sp>
    </p:spTree>
    <p:extLst>
      <p:ext uri="{BB962C8B-B14F-4D97-AF65-F5344CB8AC3E}">
        <p14:creationId xmlns:p14="http://schemas.microsoft.com/office/powerpoint/2010/main" val="927935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8ABF62-4F1C-4C63-F890-209105A8E64C}"/>
              </a:ext>
            </a:extLst>
          </p:cNvPr>
          <p:cNvSpPr>
            <a:spLocks noGrp="1"/>
          </p:cNvSpPr>
          <p:nvPr>
            <p:ph type="title"/>
          </p:nvPr>
        </p:nvSpPr>
        <p:spPr/>
        <p:txBody>
          <a:bodyPr lIns="91440" tIns="45720" rIns="91440" bIns="45720" anchor="t"/>
          <a:lstStyle/>
          <a:p>
            <a:r>
              <a:rPr lang="en-US">
                <a:cs typeface="Arial"/>
              </a:rPr>
              <a:t>Marking World Hypertension Day</a:t>
            </a:r>
          </a:p>
        </p:txBody>
      </p:sp>
      <p:sp>
        <p:nvSpPr>
          <p:cNvPr id="11" name="TextBox 10">
            <a:extLst>
              <a:ext uri="{FF2B5EF4-FFF2-40B4-BE49-F238E27FC236}">
                <a16:creationId xmlns:a16="http://schemas.microsoft.com/office/drawing/2014/main" id="{1FC72D59-EFE3-3CB3-F683-7CA9F19F142F}"/>
              </a:ext>
            </a:extLst>
          </p:cNvPr>
          <p:cNvSpPr txBox="1"/>
          <p:nvPr/>
        </p:nvSpPr>
        <p:spPr>
          <a:xfrm>
            <a:off x="497069" y="3613246"/>
            <a:ext cx="1148644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2A90C0"/>
                </a:solidFill>
                <a:cs typeface="Arial"/>
              </a:rPr>
              <a:t>This May, we propose we come together as a NWL Primary Care system and focus on detection by:</a:t>
            </a:r>
            <a:endParaRPr lang="en-US"/>
          </a:p>
          <a:p>
            <a:endParaRPr lang="en-US" b="1">
              <a:solidFill>
                <a:srgbClr val="2A90C0"/>
              </a:solidFill>
              <a:cs typeface="Arial"/>
            </a:endParaRPr>
          </a:p>
          <a:p>
            <a:r>
              <a:rPr lang="en-US" b="1">
                <a:solidFill>
                  <a:srgbClr val="2A90C0"/>
                </a:solidFill>
                <a:cs typeface="Arial"/>
              </a:rPr>
              <a:t>1. </a:t>
            </a:r>
            <a:r>
              <a:rPr lang="en-US" b="1">
                <a:solidFill>
                  <a:srgbClr val="2A90C0"/>
                </a:solidFill>
                <a:ea typeface="+mn-lt"/>
                <a:cs typeface="+mn-lt"/>
              </a:rPr>
              <a:t>Performing as many Blood Pressure checks as part of routine GP appointments as clinically appropriate</a:t>
            </a:r>
            <a:endParaRPr lang="en-US" b="1">
              <a:solidFill>
                <a:srgbClr val="2A90C0"/>
              </a:solidFill>
              <a:cs typeface="Arial"/>
            </a:endParaRPr>
          </a:p>
          <a:p>
            <a:r>
              <a:rPr lang="en-US" b="1">
                <a:solidFill>
                  <a:srgbClr val="2A90C0"/>
                </a:solidFill>
                <a:ea typeface="+mn-lt"/>
                <a:cs typeface="+mn-lt"/>
              </a:rPr>
              <a:t>2. Offering Blood Pressure checks when people come into your Pharmacies</a:t>
            </a:r>
          </a:p>
          <a:p>
            <a:r>
              <a:rPr lang="en-US" b="1">
                <a:solidFill>
                  <a:srgbClr val="2A90C0"/>
                </a:solidFill>
                <a:ea typeface="+mn-lt"/>
                <a:cs typeface="+mn-lt"/>
              </a:rPr>
              <a:t>3. Encouraging Blood Pressure checks in your waiting rooms</a:t>
            </a:r>
            <a:endParaRPr lang="en-US" b="1">
              <a:solidFill>
                <a:srgbClr val="2A90C0"/>
              </a:solidFill>
              <a:cs typeface="Arial"/>
            </a:endParaRPr>
          </a:p>
          <a:p>
            <a:endParaRPr lang="en-US" b="1">
              <a:solidFill>
                <a:srgbClr val="2A90C0"/>
              </a:solidFill>
              <a:cs typeface="Arial"/>
            </a:endParaRPr>
          </a:p>
          <a:p>
            <a:r>
              <a:rPr lang="en-US" i="1">
                <a:cs typeface="Arial"/>
              </a:rPr>
              <a:t>Question: What do you need from us to support you to do this?</a:t>
            </a:r>
            <a:endParaRPr lang="en-US" i="1"/>
          </a:p>
          <a:p>
            <a:pPr marL="342900" indent="-342900">
              <a:buAutoNum type="arabicParenR"/>
            </a:pPr>
            <a:endParaRPr lang="en-US"/>
          </a:p>
        </p:txBody>
      </p:sp>
      <p:pic>
        <p:nvPicPr>
          <p:cNvPr id="2" name="Picture 3" descr="Logo, company name&#10;&#10;Description automatically generated">
            <a:extLst>
              <a:ext uri="{FF2B5EF4-FFF2-40B4-BE49-F238E27FC236}">
                <a16:creationId xmlns:a16="http://schemas.microsoft.com/office/drawing/2014/main" id="{B5B97BB3-B350-F7A8-3069-05A6F58DD40E}"/>
              </a:ext>
            </a:extLst>
          </p:cNvPr>
          <p:cNvPicPr>
            <a:picLocks noChangeAspect="1"/>
          </p:cNvPicPr>
          <p:nvPr/>
        </p:nvPicPr>
        <p:blipFill rotWithShape="1">
          <a:blip r:embed="rId3"/>
          <a:srcRect t="1639" b="3607"/>
          <a:stretch/>
        </p:blipFill>
        <p:spPr>
          <a:xfrm>
            <a:off x="1299882" y="1397626"/>
            <a:ext cx="9296400" cy="2216403"/>
          </a:xfrm>
          <a:prstGeom prst="rect">
            <a:avLst/>
          </a:prstGeom>
        </p:spPr>
      </p:pic>
    </p:spTree>
    <p:extLst>
      <p:ext uri="{BB962C8B-B14F-4D97-AF65-F5344CB8AC3E}">
        <p14:creationId xmlns:p14="http://schemas.microsoft.com/office/powerpoint/2010/main" val="3921733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0FE107-652C-CBB9-9994-355FA677730B}"/>
              </a:ext>
            </a:extLst>
          </p:cNvPr>
          <p:cNvSpPr>
            <a:spLocks noGrp="1"/>
          </p:cNvSpPr>
          <p:nvPr>
            <p:ph type="title"/>
          </p:nvPr>
        </p:nvSpPr>
        <p:spPr/>
        <p:txBody>
          <a:bodyPr/>
          <a:lstStyle/>
          <a:p>
            <a:r>
              <a:rPr lang="en-US" sz="3200" b="1"/>
              <a:t>To get involved in ICHP’s CVD education series</a:t>
            </a:r>
          </a:p>
        </p:txBody>
      </p:sp>
      <p:sp>
        <p:nvSpPr>
          <p:cNvPr id="6" name="Content Placeholder 1">
            <a:extLst>
              <a:ext uri="{FF2B5EF4-FFF2-40B4-BE49-F238E27FC236}">
                <a16:creationId xmlns:a16="http://schemas.microsoft.com/office/drawing/2014/main" id="{38C5603A-C849-9BA5-FEE8-88E97ADEC82B}"/>
              </a:ext>
            </a:extLst>
          </p:cNvPr>
          <p:cNvSpPr>
            <a:spLocks noGrp="1"/>
          </p:cNvSpPr>
          <p:nvPr>
            <p:ph idx="1"/>
          </p:nvPr>
        </p:nvSpPr>
        <p:spPr>
          <a:xfrm>
            <a:off x="3976577" y="1397237"/>
            <a:ext cx="7808055" cy="4397507"/>
          </a:xfrm>
        </p:spPr>
        <p:txBody>
          <a:bodyPr/>
          <a:lstStyle/>
          <a:p>
            <a:pPr marL="0" indent="0" fontAlgn="base">
              <a:buNone/>
            </a:pPr>
            <a:endParaRPr lang="en-GB" sz="2000" b="1">
              <a:ea typeface="Calibri" panose="020F0502020204030204" pitchFamily="34" charset="0"/>
            </a:endParaRPr>
          </a:p>
          <a:p>
            <a:pPr marL="0" indent="0" fontAlgn="base">
              <a:buNone/>
            </a:pPr>
            <a:r>
              <a:rPr lang="en-GB" sz="2000">
                <a:effectLst/>
                <a:ea typeface="Calibri" panose="020F0502020204030204" pitchFamily="34" charset="0"/>
              </a:rPr>
              <a:t>Give us feedback on what topics you think we should cover in this format by answering our survey (link in the chat!)</a:t>
            </a:r>
          </a:p>
          <a:p>
            <a:pPr marL="0" indent="0" fontAlgn="base">
              <a:buNone/>
            </a:pPr>
            <a:endParaRPr lang="en-GB" sz="2000">
              <a:ea typeface="Calibri" panose="020F0502020204030204" pitchFamily="34" charset="0"/>
            </a:endParaRPr>
          </a:p>
          <a:p>
            <a:pPr marL="0" indent="0" fontAlgn="base">
              <a:buNone/>
            </a:pPr>
            <a:endParaRPr lang="en-GB" sz="2000">
              <a:effectLst/>
              <a:ea typeface="Calibri" panose="020F0502020204030204" pitchFamily="34" charset="0"/>
            </a:endParaRPr>
          </a:p>
          <a:p>
            <a:pPr marL="0" indent="0" fontAlgn="base">
              <a:buNone/>
            </a:pPr>
            <a:r>
              <a:rPr lang="en-GB" sz="2000">
                <a:effectLst/>
                <a:ea typeface="Calibri" panose="020F0502020204030204" pitchFamily="34" charset="0"/>
              </a:rPr>
              <a:t>For further information and/or to get involved with the ICHP CVD education series please contact  </a:t>
            </a:r>
          </a:p>
          <a:p>
            <a:pPr marL="0" indent="0" fontAlgn="base">
              <a:buNone/>
            </a:pPr>
            <a:r>
              <a:rPr lang="en-GB" sz="2000" u="none" strike="noStrike">
                <a:solidFill>
                  <a:srgbClr val="0563C1"/>
                </a:solidFill>
                <a:effectLst/>
                <a:ea typeface="Calibri" panose="020F0502020204030204" pitchFamily="34" charset="0"/>
                <a:hlinkClick r:id="rId2"/>
              </a:rPr>
              <a:t>Larry.koyama@imperialcollegehealthpartners.com</a:t>
            </a:r>
            <a:r>
              <a:rPr lang="en-GB" sz="2000">
                <a:effectLst/>
                <a:ea typeface="Calibri" panose="020F0502020204030204" pitchFamily="34" charset="0"/>
              </a:rPr>
              <a:t> or </a:t>
            </a:r>
            <a:r>
              <a:rPr lang="en-GB" sz="2000" u="none" strike="noStrike">
                <a:solidFill>
                  <a:srgbClr val="0563C1"/>
                </a:solidFill>
                <a:effectLst/>
                <a:ea typeface="Calibri" panose="020F0502020204030204" pitchFamily="34" charset="0"/>
                <a:hlinkClick r:id="rId3"/>
              </a:rPr>
              <a:t>catherine.caldwell@imperialcollegehealthpartners.com</a:t>
            </a:r>
            <a:r>
              <a:rPr lang="en-GB" sz="2000">
                <a:effectLst/>
                <a:ea typeface="Calibri" panose="020F0502020204030204" pitchFamily="34" charset="0"/>
              </a:rPr>
              <a:t>  </a:t>
            </a:r>
          </a:p>
          <a:p>
            <a:pPr marL="0" indent="0">
              <a:buNone/>
            </a:pPr>
            <a:endParaRPr lang="en-US" sz="2000"/>
          </a:p>
        </p:txBody>
      </p:sp>
      <p:pic>
        <p:nvPicPr>
          <p:cNvPr id="3" name="Picture 2" descr="A group of people sitting around a table with yellow paper on it&#10;&#10;Description automatically generated with medium confidence">
            <a:extLst>
              <a:ext uri="{FF2B5EF4-FFF2-40B4-BE49-F238E27FC236}">
                <a16:creationId xmlns:a16="http://schemas.microsoft.com/office/drawing/2014/main" id="{203AB7C8-4FA2-114A-5D6C-A0A13A2B6190}"/>
              </a:ext>
            </a:extLst>
          </p:cNvPr>
          <p:cNvPicPr>
            <a:picLocks noChangeAspect="1"/>
          </p:cNvPicPr>
          <p:nvPr/>
        </p:nvPicPr>
        <p:blipFill rotWithShape="1">
          <a:blip r:embed="rId4"/>
          <a:srcRect l="50000"/>
          <a:stretch/>
        </p:blipFill>
        <p:spPr>
          <a:xfrm>
            <a:off x="397989" y="1397236"/>
            <a:ext cx="3376569" cy="4508079"/>
          </a:xfrm>
          <a:prstGeom prst="rect">
            <a:avLst/>
          </a:prstGeom>
        </p:spPr>
      </p:pic>
    </p:spTree>
    <p:extLst>
      <p:ext uri="{BB962C8B-B14F-4D97-AF65-F5344CB8AC3E}">
        <p14:creationId xmlns:p14="http://schemas.microsoft.com/office/powerpoint/2010/main" val="3367541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7F1AA3-9E9F-45C5-92CC-0C7447EE137D}"/>
              </a:ext>
            </a:extLst>
          </p:cNvPr>
          <p:cNvSpPr>
            <a:spLocks noGrp="1"/>
          </p:cNvSpPr>
          <p:nvPr>
            <p:ph idx="1"/>
          </p:nvPr>
        </p:nvSpPr>
        <p:spPr/>
        <p:txBody>
          <a:bodyPr lIns="91440" tIns="45720" rIns="91440" bIns="45720" anchor="t"/>
          <a:lstStyle/>
          <a:p>
            <a:r>
              <a:rPr lang="en-US" sz="2000"/>
              <a:t>The NHS Long Term Plan identifies </a:t>
            </a:r>
            <a:r>
              <a:rPr lang="en-US" sz="2000" b="1"/>
              <a:t>cardiovascular disease (CVD) </a:t>
            </a:r>
            <a:r>
              <a:rPr lang="en-US" sz="2000"/>
              <a:t>as a clinical priority and the </a:t>
            </a:r>
            <a:r>
              <a:rPr lang="en-US" sz="2000" b="1"/>
              <a:t>single biggest condition where lives can be saved by the NHS over the next 10 years</a:t>
            </a:r>
          </a:p>
          <a:p>
            <a:r>
              <a:rPr lang="en-US" sz="2000"/>
              <a:t>The plan includes a major ambition to prevent 150,000 strokes, heart attacks and dementia cases by improving the detection and treatment of the high-risk conditions of AF, hypertension (high BP) and high cholesterol</a:t>
            </a:r>
          </a:p>
          <a:p>
            <a:endParaRPr lang="en-US" sz="2000"/>
          </a:p>
          <a:p>
            <a:r>
              <a:rPr lang="en-US" sz="2000"/>
              <a:t>In line with this, the NWL CVD </a:t>
            </a:r>
            <a:r>
              <a:rPr lang="en-GB" sz="2000"/>
              <a:t>programme</a:t>
            </a:r>
            <a:r>
              <a:rPr lang="en-US" sz="2000"/>
              <a:t> has outlined key ambitions for CVD in 2023/24</a:t>
            </a:r>
          </a:p>
          <a:p>
            <a:r>
              <a:rPr lang="en-US" sz="2000"/>
              <a:t>In hypertension, these ambitions are:</a:t>
            </a:r>
          </a:p>
          <a:p>
            <a:pPr lvl="1"/>
            <a:r>
              <a:rPr lang="en-US" sz="1600"/>
              <a:t>Detect 80% of the expected population with hypertension (WSIC Dashboard to monitor recorded prevalence of Blood Pressure (BP) (prevalence gap of c.83,000 patients in NWL)) </a:t>
            </a:r>
          </a:p>
          <a:p>
            <a:pPr lvl="1"/>
            <a:r>
              <a:rPr lang="en-US" sz="1600"/>
              <a:t>Ensure 80% of patients with hypertension last blood pressure reading BP readings are to target (WSIC dashboard to monitor BP readings for 80yrs &gt;140/90) </a:t>
            </a:r>
          </a:p>
          <a:p>
            <a:pPr lvl="1"/>
            <a:r>
              <a:rPr lang="en-US" sz="1600"/>
              <a:t>[New interim target from NHSE operating guidance] Ensure 77% of patients with hypertension treated to target by March 2024</a:t>
            </a:r>
            <a:endParaRPr lang="en-GB" sz="2800"/>
          </a:p>
        </p:txBody>
      </p:sp>
      <p:sp>
        <p:nvSpPr>
          <p:cNvPr id="4" name="Title 3">
            <a:extLst>
              <a:ext uri="{FF2B5EF4-FFF2-40B4-BE49-F238E27FC236}">
                <a16:creationId xmlns:a16="http://schemas.microsoft.com/office/drawing/2014/main" id="{CEDC88F1-9B96-EE4D-5E0B-6C47B0B6A1D1}"/>
              </a:ext>
            </a:extLst>
          </p:cNvPr>
          <p:cNvSpPr>
            <a:spLocks noGrp="1"/>
          </p:cNvSpPr>
          <p:nvPr>
            <p:ph type="title"/>
          </p:nvPr>
        </p:nvSpPr>
        <p:spPr/>
        <p:txBody>
          <a:bodyPr/>
          <a:lstStyle/>
          <a:p>
            <a:r>
              <a:rPr lang="en-GB" sz="3200" b="1"/>
              <a:t>CVD and hypertension are local and national priorities</a:t>
            </a:r>
          </a:p>
        </p:txBody>
      </p:sp>
    </p:spTree>
    <p:extLst>
      <p:ext uri="{BB962C8B-B14F-4D97-AF65-F5344CB8AC3E}">
        <p14:creationId xmlns:p14="http://schemas.microsoft.com/office/powerpoint/2010/main" val="252454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7E5713-E2D6-748F-0A1A-7BE4F4BC026B}"/>
              </a:ext>
            </a:extLst>
          </p:cNvPr>
          <p:cNvSpPr>
            <a:spLocks noGrp="1"/>
          </p:cNvSpPr>
          <p:nvPr>
            <p:ph type="title"/>
          </p:nvPr>
        </p:nvSpPr>
        <p:spPr/>
        <p:txBody>
          <a:bodyPr/>
          <a:lstStyle/>
          <a:p>
            <a:r>
              <a:rPr lang="en-US" sz="3200" b="1"/>
              <a:t>Improving BP optimization can save lives by preventing heart attacks and strokes</a:t>
            </a:r>
          </a:p>
        </p:txBody>
      </p:sp>
      <p:pic>
        <p:nvPicPr>
          <p:cNvPr id="9" name="Picture 8">
            <a:extLst>
              <a:ext uri="{FF2B5EF4-FFF2-40B4-BE49-F238E27FC236}">
                <a16:creationId xmlns:a16="http://schemas.microsoft.com/office/drawing/2014/main" id="{16559C8A-B151-24BD-44D8-79AE8BDF57E0}"/>
              </a:ext>
            </a:extLst>
          </p:cNvPr>
          <p:cNvPicPr>
            <a:picLocks noChangeAspect="1"/>
          </p:cNvPicPr>
          <p:nvPr/>
        </p:nvPicPr>
        <p:blipFill>
          <a:blip r:embed="rId2"/>
          <a:stretch>
            <a:fillRect/>
          </a:stretch>
        </p:blipFill>
        <p:spPr>
          <a:xfrm>
            <a:off x="756745" y="1325842"/>
            <a:ext cx="8261131" cy="4646886"/>
          </a:xfrm>
          <a:prstGeom prst="rect">
            <a:avLst/>
          </a:prstGeom>
        </p:spPr>
      </p:pic>
    </p:spTree>
    <p:extLst>
      <p:ext uri="{BB962C8B-B14F-4D97-AF65-F5344CB8AC3E}">
        <p14:creationId xmlns:p14="http://schemas.microsoft.com/office/powerpoint/2010/main" val="2647817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434827-D5C2-B107-640A-0589D54F7F70}"/>
              </a:ext>
            </a:extLst>
          </p:cNvPr>
          <p:cNvGraphicFramePr>
            <a:graphicFrameLocks noGrp="1"/>
          </p:cNvGraphicFramePr>
          <p:nvPr>
            <p:ph idx="1"/>
            <p:extLst>
              <p:ext uri="{D42A27DB-BD31-4B8C-83A1-F6EECF244321}">
                <p14:modId xmlns:p14="http://schemas.microsoft.com/office/powerpoint/2010/main" val="4220429538"/>
              </p:ext>
            </p:extLst>
          </p:nvPr>
        </p:nvGraphicFramePr>
        <p:xfrm>
          <a:off x="398463" y="1397000"/>
          <a:ext cx="7767342" cy="44799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DE618572-C56B-4951-D67F-FA96178CC741}"/>
              </a:ext>
            </a:extLst>
          </p:cNvPr>
          <p:cNvSpPr>
            <a:spLocks noGrp="1"/>
          </p:cNvSpPr>
          <p:nvPr>
            <p:ph type="title"/>
          </p:nvPr>
        </p:nvSpPr>
        <p:spPr/>
        <p:txBody>
          <a:bodyPr>
            <a:normAutofit fontScale="90000"/>
          </a:bodyPr>
          <a:lstStyle/>
          <a:p>
            <a:r>
              <a:rPr lang="en-US" sz="3200" b="1"/>
              <a:t>~30% of hypertension cases in NWL are undetected, at risk of complications</a:t>
            </a:r>
            <a:endParaRPr lang="en-GB" sz="3200"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B28B917-07D4-53FD-810E-6ED3B9527242}"/>
              </a:ext>
            </a:extLst>
          </p:cNvPr>
          <p:cNvSpPr txBox="1"/>
          <p:nvPr/>
        </p:nvSpPr>
        <p:spPr>
          <a:xfrm>
            <a:off x="2708292" y="3189002"/>
            <a:ext cx="1321444" cy="338554"/>
          </a:xfrm>
          <a:prstGeom prst="rect">
            <a:avLst/>
          </a:prstGeom>
          <a:noFill/>
        </p:spPr>
        <p:txBody>
          <a:bodyPr wrap="square" rtlCol="0">
            <a:spAutoFit/>
          </a:bodyPr>
          <a:lstStyle/>
          <a:p>
            <a:r>
              <a:rPr lang="en-GB" sz="1600" b="1">
                <a:solidFill>
                  <a:schemeClr val="bg2">
                    <a:lumMod val="50000"/>
                  </a:schemeClr>
                </a:solidFill>
                <a:latin typeface="Arial" panose="020B0604020202020204" pitchFamily="34" charset="0"/>
                <a:cs typeface="Arial" panose="020B0604020202020204" pitchFamily="34" charset="0"/>
              </a:rPr>
              <a:t>HT Cases</a:t>
            </a:r>
          </a:p>
        </p:txBody>
      </p:sp>
      <p:sp>
        <p:nvSpPr>
          <p:cNvPr id="6" name="TextBox 5">
            <a:extLst>
              <a:ext uri="{FF2B5EF4-FFF2-40B4-BE49-F238E27FC236}">
                <a16:creationId xmlns:a16="http://schemas.microsoft.com/office/drawing/2014/main" id="{B63CD0AB-187A-783F-CDD5-B579B6D666A7}"/>
              </a:ext>
            </a:extLst>
          </p:cNvPr>
          <p:cNvSpPr txBox="1"/>
          <p:nvPr/>
        </p:nvSpPr>
        <p:spPr>
          <a:xfrm>
            <a:off x="2217816" y="6257836"/>
            <a:ext cx="7362119" cy="600164"/>
          </a:xfrm>
          <a:prstGeom prst="rect">
            <a:avLst/>
          </a:prstGeom>
          <a:noFill/>
        </p:spPr>
        <p:txBody>
          <a:bodyPr wrap="square" rtlCol="0">
            <a:spAutoFit/>
          </a:bodyPr>
          <a:lstStyle/>
          <a:p>
            <a:pPr marL="342900" indent="-342900">
              <a:buAutoNum type="arabicPeriod"/>
            </a:pPr>
            <a:r>
              <a:rPr lang="en-GB" sz="1100">
                <a:solidFill>
                  <a:schemeClr val="tx2"/>
                </a:solidFill>
                <a:latin typeface="Arial" panose="020B0604020202020204" pitchFamily="34" charset="0"/>
                <a:cs typeface="Arial" panose="020B0604020202020204" pitchFamily="34" charset="0"/>
              </a:rPr>
              <a:t>Population registered with GP and Diagnosed HT cased derived from WISC Database</a:t>
            </a:r>
          </a:p>
          <a:p>
            <a:pPr marL="342900" indent="-342900">
              <a:buAutoNum type="arabicPeriod"/>
            </a:pPr>
            <a:r>
              <a:rPr lang="en-GB" sz="1100">
                <a:solidFill>
                  <a:schemeClr val="tx2"/>
                </a:solidFill>
                <a:latin typeface="Arial" panose="020B0604020202020204" pitchFamily="34" charset="0"/>
                <a:cs typeface="Arial" panose="020B0604020202020204" pitchFamily="34" charset="0"/>
              </a:rPr>
              <a:t>Expected HT cases derived from expected prevalence in PHE 2017 model</a:t>
            </a:r>
          </a:p>
          <a:p>
            <a:pPr marL="342900" indent="-342900">
              <a:buAutoNum type="arabicPeriod"/>
            </a:pPr>
            <a:r>
              <a:rPr lang="en-GB" sz="1100">
                <a:solidFill>
                  <a:schemeClr val="tx2"/>
                </a:solidFill>
                <a:latin typeface="Arial" panose="020B0604020202020204" pitchFamily="34" charset="0"/>
                <a:cs typeface="Arial" panose="020B0604020202020204" pitchFamily="34" charset="0"/>
              </a:rPr>
              <a:t>Care Management to Reduce Disparities and Control Hypertension in Primary Care (2018)</a:t>
            </a:r>
          </a:p>
        </p:txBody>
      </p:sp>
      <p:sp>
        <p:nvSpPr>
          <p:cNvPr id="7" name="TextBox 6">
            <a:extLst>
              <a:ext uri="{FF2B5EF4-FFF2-40B4-BE49-F238E27FC236}">
                <a16:creationId xmlns:a16="http://schemas.microsoft.com/office/drawing/2014/main" id="{B5392D77-CD9B-27F7-7E40-F7AE25ECFA0F}"/>
              </a:ext>
            </a:extLst>
          </p:cNvPr>
          <p:cNvSpPr txBox="1"/>
          <p:nvPr/>
        </p:nvSpPr>
        <p:spPr>
          <a:xfrm>
            <a:off x="9027622" y="2189396"/>
            <a:ext cx="2890982" cy="2585323"/>
          </a:xfrm>
          <a:prstGeom prst="rect">
            <a:avLst/>
          </a:prstGeom>
          <a:noFill/>
        </p:spPr>
        <p:txBody>
          <a:bodyPr wrap="square" rtlCol="0">
            <a:spAutoFit/>
          </a:bodyPr>
          <a:lstStyle/>
          <a:p>
            <a:r>
              <a:rPr lang="en-GB"/>
              <a:t>Approximately </a:t>
            </a:r>
            <a:r>
              <a:rPr lang="en-GB" b="1"/>
              <a:t>30% of total </a:t>
            </a:r>
            <a:r>
              <a:rPr lang="en-GB"/>
              <a:t>HT cases in NWL are potentially undiagnosed, at risk of complication</a:t>
            </a:r>
          </a:p>
          <a:p>
            <a:endParaRPr lang="en-GB"/>
          </a:p>
          <a:p>
            <a:r>
              <a:rPr lang="en-GB"/>
              <a:t>Potential to gain </a:t>
            </a:r>
            <a:r>
              <a:rPr lang="en-GB" b="1"/>
              <a:t>6-7 healthy life years</a:t>
            </a:r>
            <a:r>
              <a:rPr lang="en-GB"/>
              <a:t> from controlling BP in those with hypertension</a:t>
            </a:r>
            <a:r>
              <a:rPr lang="en-GB" baseline="30000"/>
              <a:t>3</a:t>
            </a:r>
            <a:r>
              <a:rPr lang="en-GB"/>
              <a:t> </a:t>
            </a:r>
          </a:p>
        </p:txBody>
      </p:sp>
    </p:spTree>
    <p:extLst>
      <p:ext uri="{BB962C8B-B14F-4D97-AF65-F5344CB8AC3E}">
        <p14:creationId xmlns:p14="http://schemas.microsoft.com/office/powerpoint/2010/main" val="300752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9435D2A9-060B-7CFD-F557-03F8DD9981B0}"/>
              </a:ext>
            </a:extLst>
          </p:cNvPr>
          <p:cNvSpPr>
            <a:spLocks noGrp="1"/>
          </p:cNvSpPr>
          <p:nvPr>
            <p:ph idx="1"/>
          </p:nvPr>
        </p:nvSpPr>
        <p:spPr>
          <a:xfrm>
            <a:off x="397990" y="1397238"/>
            <a:ext cx="8203750" cy="4480034"/>
          </a:xfrm>
        </p:spPr>
        <p:txBody>
          <a:bodyPr/>
          <a:lstStyle/>
          <a:p>
            <a:pPr marL="0" indent="0">
              <a:buNone/>
            </a:pPr>
            <a:endParaRPr lang="en-GB" sz="2000"/>
          </a:p>
          <a:p>
            <a:pPr marL="0" indent="0">
              <a:buNone/>
            </a:pPr>
            <a:r>
              <a:rPr lang="en-GB" sz="2000"/>
              <a:t>The term </a:t>
            </a:r>
            <a:r>
              <a:rPr lang="en-GB" sz="2000" b="1"/>
              <a:t>case finding </a:t>
            </a:r>
            <a:r>
              <a:rPr lang="en-GB" sz="2000"/>
              <a:t>is used in different ways:</a:t>
            </a:r>
          </a:p>
          <a:p>
            <a:pPr marL="0" indent="0">
              <a:buNone/>
            </a:pPr>
            <a:endParaRPr lang="en-GB" sz="2000"/>
          </a:p>
          <a:p>
            <a:r>
              <a:rPr lang="en-GB" sz="2000"/>
              <a:t>To denote finding new cases of hypertension (previously undiagnosed), e.g. through hosting BP checks in the community</a:t>
            </a:r>
            <a:br>
              <a:rPr lang="en-GB" sz="2000"/>
            </a:br>
            <a:endParaRPr lang="en-GB" sz="2000"/>
          </a:p>
          <a:p>
            <a:r>
              <a:rPr lang="en-GB" sz="2000"/>
              <a:t>To denote finding existing patients with known raised blood pressures which are uncoded as hypertensives</a:t>
            </a:r>
          </a:p>
          <a:p>
            <a:pPr marL="0" indent="0">
              <a:buNone/>
            </a:pPr>
            <a:endParaRPr lang="en-GB" sz="2000"/>
          </a:p>
        </p:txBody>
      </p:sp>
      <p:sp>
        <p:nvSpPr>
          <p:cNvPr id="4" name="Title 3">
            <a:extLst>
              <a:ext uri="{FF2B5EF4-FFF2-40B4-BE49-F238E27FC236}">
                <a16:creationId xmlns:a16="http://schemas.microsoft.com/office/drawing/2014/main" id="{A17E5713-E2D6-748F-0A1A-7BE4F4BC026B}"/>
              </a:ext>
            </a:extLst>
          </p:cNvPr>
          <p:cNvSpPr>
            <a:spLocks noGrp="1"/>
          </p:cNvSpPr>
          <p:nvPr>
            <p:ph type="title"/>
          </p:nvPr>
        </p:nvSpPr>
        <p:spPr/>
        <p:txBody>
          <a:bodyPr/>
          <a:lstStyle/>
          <a:p>
            <a:r>
              <a:rPr lang="en-US" sz="3600" b="1"/>
              <a:t>Why case finding matters</a:t>
            </a:r>
          </a:p>
        </p:txBody>
      </p:sp>
      <p:pic>
        <p:nvPicPr>
          <p:cNvPr id="3" name="Picture 2" descr="A picture containing person&#10;&#10;Description automatically generated">
            <a:extLst>
              <a:ext uri="{FF2B5EF4-FFF2-40B4-BE49-F238E27FC236}">
                <a16:creationId xmlns:a16="http://schemas.microsoft.com/office/drawing/2014/main" id="{B88A30F0-CD5D-571A-4167-6BAA508662EF}"/>
              </a:ext>
            </a:extLst>
          </p:cNvPr>
          <p:cNvPicPr>
            <a:picLocks noChangeAspect="1"/>
          </p:cNvPicPr>
          <p:nvPr/>
        </p:nvPicPr>
        <p:blipFill>
          <a:blip r:embed="rId2"/>
          <a:stretch>
            <a:fillRect/>
          </a:stretch>
        </p:blipFill>
        <p:spPr>
          <a:xfrm>
            <a:off x="9054357" y="1397238"/>
            <a:ext cx="2919956" cy="4480751"/>
          </a:xfrm>
          <a:prstGeom prst="rect">
            <a:avLst/>
          </a:prstGeom>
        </p:spPr>
      </p:pic>
    </p:spTree>
    <p:extLst>
      <p:ext uri="{BB962C8B-B14F-4D97-AF65-F5344CB8AC3E}">
        <p14:creationId xmlns:p14="http://schemas.microsoft.com/office/powerpoint/2010/main" val="2537941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43996D-81DE-EC7B-5AE1-7921AB5ECB36}"/>
              </a:ext>
            </a:extLst>
          </p:cNvPr>
          <p:cNvSpPr>
            <a:spLocks noGrp="1"/>
          </p:cNvSpPr>
          <p:nvPr>
            <p:ph idx="1"/>
          </p:nvPr>
        </p:nvSpPr>
        <p:spPr>
          <a:xfrm>
            <a:off x="397989" y="1397238"/>
            <a:ext cx="11386643" cy="4480034"/>
          </a:xfrm>
        </p:spPr>
        <p:txBody>
          <a:bodyPr lIns="91440" tIns="45720" rIns="91440" bIns="45720" anchor="t"/>
          <a:lstStyle/>
          <a:p>
            <a:pPr marL="0" indent="0">
              <a:buNone/>
            </a:pPr>
            <a:r>
              <a:rPr lang="en-GB"/>
              <a:t>QOF Incentives</a:t>
            </a:r>
          </a:p>
          <a:p>
            <a:pPr lvl="1"/>
            <a:r>
              <a:rPr lang="en-US" sz="2000" b="1"/>
              <a:t>BP002.</a:t>
            </a:r>
            <a:r>
              <a:rPr lang="en-US" sz="2000"/>
              <a:t> The percentage of patients aged 45 or over who have a record of blood pressure in the preceding 5 years (Value: 15 QOF points; Thresholds: 50-90%)</a:t>
            </a:r>
          </a:p>
          <a:p>
            <a:pPr lvl="1"/>
            <a:r>
              <a:rPr lang="en-US" sz="2000" b="1"/>
              <a:t>HYP001</a:t>
            </a:r>
            <a:r>
              <a:rPr lang="en-US" sz="2000"/>
              <a:t>. The contractor establishes and maintains a register of patients with established hypertension (Value: 6 QOF points)</a:t>
            </a:r>
          </a:p>
          <a:p>
            <a:pPr lvl="1"/>
            <a:r>
              <a:rPr lang="en-US" sz="2000" b="1"/>
              <a:t>HYP008. </a:t>
            </a:r>
            <a:r>
              <a:rPr lang="en-US" sz="2000"/>
              <a:t>The percentage of patients aged 79 years or under with hypertension in whom the last blood pressure reading (measured in the preceding 12 months) is 140/90 mmHg or less </a:t>
            </a:r>
            <a:r>
              <a:rPr lang="en-US" sz="2000" b="1" i="1">
                <a:solidFill>
                  <a:srgbClr val="FF0098"/>
                </a:solidFill>
              </a:rPr>
              <a:t>(or equivalent home blood pressure reading)</a:t>
            </a:r>
            <a:r>
              <a:rPr lang="en-US" sz="2000"/>
              <a:t> (Value: 14 QOF points; Thresholds: 40-77%)</a:t>
            </a:r>
          </a:p>
          <a:p>
            <a:pPr lvl="1"/>
            <a:r>
              <a:rPr lang="en-US" sz="2000" b="1"/>
              <a:t>HYP009. </a:t>
            </a:r>
            <a:r>
              <a:rPr lang="en-US" sz="2000"/>
              <a:t>The percentage of patients aged 80 years or over, with hypertension, in whom the last blood pressure reading (measured in the preceding 12 months) is 150/90 mmHg or less</a:t>
            </a:r>
            <a:r>
              <a:rPr lang="en-US" sz="2000" i="1"/>
              <a:t>, </a:t>
            </a:r>
            <a:r>
              <a:rPr lang="en-US" sz="2000" b="1" i="1">
                <a:solidFill>
                  <a:srgbClr val="FF0098"/>
                </a:solidFill>
              </a:rPr>
              <a:t>(or equivalent home blood pressure reading)</a:t>
            </a:r>
            <a:r>
              <a:rPr lang="en-US" sz="2000"/>
              <a:t> (Value: 5 QOF points; Thresholds: 40-80%)</a:t>
            </a:r>
            <a:br>
              <a:rPr lang="en-US" sz="2000"/>
            </a:br>
            <a:endParaRPr lang="en-GB" sz="2000">
              <a:cs typeface="Arial" panose="020B0604020202020204"/>
            </a:endParaRPr>
          </a:p>
          <a:p>
            <a:pPr marL="0" lvl="1" indent="0">
              <a:buNone/>
            </a:pPr>
            <a:r>
              <a:rPr lang="en-GB" sz="2800">
                <a:cs typeface="Arial" panose="020B0604020202020204"/>
              </a:rPr>
              <a:t>IIF</a:t>
            </a:r>
          </a:p>
          <a:p>
            <a:pPr marL="742950" lvl="2" indent="-285750"/>
            <a:r>
              <a:rPr lang="en-GB">
                <a:cs typeface="Arial" panose="020B0604020202020204"/>
              </a:rPr>
              <a:t>No Specific Hypertension Indicators Listed</a:t>
            </a:r>
          </a:p>
          <a:p>
            <a:pPr marL="342900" lvl="1" indent="-342900"/>
            <a:endParaRPr lang="en-GB" sz="1600">
              <a:cs typeface="Arial" panose="020B0604020202020204"/>
            </a:endParaRPr>
          </a:p>
          <a:p>
            <a:pPr marL="0" lvl="1" indent="0">
              <a:buNone/>
            </a:pPr>
            <a:endParaRPr lang="en-GB" sz="2000">
              <a:cs typeface="Arial" panose="020B0604020202020204"/>
            </a:endParaRPr>
          </a:p>
          <a:p>
            <a:pPr marL="742950" lvl="2" indent="-285750"/>
            <a:endParaRPr lang="en-GB" sz="1200">
              <a:cs typeface="Arial" panose="020B0604020202020204"/>
            </a:endParaRPr>
          </a:p>
        </p:txBody>
      </p:sp>
      <p:sp>
        <p:nvSpPr>
          <p:cNvPr id="3" name="Title 2">
            <a:extLst>
              <a:ext uri="{FF2B5EF4-FFF2-40B4-BE49-F238E27FC236}">
                <a16:creationId xmlns:a16="http://schemas.microsoft.com/office/drawing/2014/main" id="{45B5B341-CB3C-15F8-CA60-3A9DAF9B814D}"/>
              </a:ext>
            </a:extLst>
          </p:cNvPr>
          <p:cNvSpPr>
            <a:spLocks noGrp="1"/>
          </p:cNvSpPr>
          <p:nvPr>
            <p:ph type="title"/>
          </p:nvPr>
        </p:nvSpPr>
        <p:spPr/>
        <p:txBody>
          <a:bodyPr lIns="91440" tIns="45720" rIns="91440" bIns="45720" anchor="t"/>
          <a:lstStyle/>
          <a:p>
            <a:r>
              <a:rPr lang="en-GB" sz="3200" b="1"/>
              <a:t>23/24 Hypertension case finding primary care incentives</a:t>
            </a:r>
            <a:endParaRPr lang="en-GB" sz="3200" b="1">
              <a:cs typeface="Arial"/>
            </a:endParaRPr>
          </a:p>
        </p:txBody>
      </p:sp>
    </p:spTree>
    <p:extLst>
      <p:ext uri="{BB962C8B-B14F-4D97-AF65-F5344CB8AC3E}">
        <p14:creationId xmlns:p14="http://schemas.microsoft.com/office/powerpoint/2010/main" val="2500215171"/>
      </p:ext>
    </p:extLst>
  </p:cSld>
  <p:clrMapOvr>
    <a:masterClrMapping/>
  </p:clrMapOvr>
</p:sld>
</file>

<file path=ppt/theme/theme1.xml><?xml version="1.0" encoding="utf-8"?>
<a:theme xmlns:a="http://schemas.openxmlformats.org/drawingml/2006/main" name="1_Office Theme">
  <a:themeElements>
    <a:clrScheme name="ICHP 2019">
      <a:dk1>
        <a:srgbClr val="000000"/>
      </a:dk1>
      <a:lt1>
        <a:srgbClr val="FFFFFF"/>
      </a:lt1>
      <a:dk2>
        <a:srgbClr val="242A36"/>
      </a:dk2>
      <a:lt2>
        <a:srgbClr val="E7E6E6"/>
      </a:lt2>
      <a:accent1>
        <a:srgbClr val="7E93A7"/>
      </a:accent1>
      <a:accent2>
        <a:srgbClr val="4D5F80"/>
      </a:accent2>
      <a:accent3>
        <a:srgbClr val="796E65"/>
      </a:accent3>
      <a:accent4>
        <a:srgbClr val="CB6015"/>
      </a:accent4>
      <a:accent5>
        <a:srgbClr val="F2A900"/>
      </a:accent5>
      <a:accent6>
        <a:srgbClr val="007C80"/>
      </a:accent6>
      <a:hlink>
        <a:srgbClr val="0563C1"/>
      </a:hlink>
      <a:folHlink>
        <a:srgbClr val="7E93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od Pressure Optimisation - AHSN Programme outline - March 2022" id="{5E635280-BEC6-9B4A-81B5-046DF950904A}" vid="{4C307EF0-0B8A-8346-AA2C-2AFA6A4016F1}"/>
    </a:ext>
  </a:extLst>
</a:theme>
</file>

<file path=ppt/theme/theme2.xml><?xml version="1.0" encoding="utf-8"?>
<a:theme xmlns:a="http://schemas.openxmlformats.org/drawingml/2006/main" name="Custom Design">
  <a:themeElements>
    <a:clrScheme name="ICHP 2019">
      <a:dk1>
        <a:srgbClr val="000000"/>
      </a:dk1>
      <a:lt1>
        <a:srgbClr val="FFFFFF"/>
      </a:lt1>
      <a:dk2>
        <a:srgbClr val="242A36"/>
      </a:dk2>
      <a:lt2>
        <a:srgbClr val="E7E6E6"/>
      </a:lt2>
      <a:accent1>
        <a:srgbClr val="7E93A7"/>
      </a:accent1>
      <a:accent2>
        <a:srgbClr val="4D5F80"/>
      </a:accent2>
      <a:accent3>
        <a:srgbClr val="796E65"/>
      </a:accent3>
      <a:accent4>
        <a:srgbClr val="CB6015"/>
      </a:accent4>
      <a:accent5>
        <a:srgbClr val="F2A900"/>
      </a:accent5>
      <a:accent6>
        <a:srgbClr val="007C80"/>
      </a:accent6>
      <a:hlink>
        <a:srgbClr val="0563C1"/>
      </a:hlink>
      <a:folHlink>
        <a:srgbClr val="7E93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od Pressure Optimisation - AHSN Programme outline - March 2022" id="{5E635280-BEC6-9B4A-81B5-046DF950904A}" vid="{3941659E-64B4-2046-82A5-6EF20F99625C}"/>
    </a:ext>
  </a:extLst>
</a:theme>
</file>

<file path=ppt/theme/theme3.xml><?xml version="1.0" encoding="utf-8"?>
<a:theme xmlns:a="http://schemas.openxmlformats.org/drawingml/2006/main" name="GMSA Only">
  <a:themeElements>
    <a:clrScheme name="NHS Blues">
      <a:dk1>
        <a:srgbClr val="231F20"/>
      </a:dk1>
      <a:lt1>
        <a:srgbClr val="FFFFFF"/>
      </a:lt1>
      <a:dk2>
        <a:srgbClr val="003087"/>
      </a:dk2>
      <a:lt2>
        <a:srgbClr val="005EB8"/>
      </a:lt2>
      <a:accent1>
        <a:srgbClr val="0072CE"/>
      </a:accent1>
      <a:accent2>
        <a:srgbClr val="41B6E6"/>
      </a:accent2>
      <a:accent3>
        <a:srgbClr val="00A9CE"/>
      </a:accent3>
      <a:accent4>
        <a:srgbClr val="425563"/>
      </a:accent4>
      <a:accent5>
        <a:srgbClr val="768692"/>
      </a:accent5>
      <a:accent6>
        <a:srgbClr val="E8EDEE"/>
      </a:accent6>
      <a:hlink>
        <a:srgbClr val="00A499"/>
      </a:hlink>
      <a:folHlink>
        <a:srgbClr val="0096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7963b2e-e85d-425e-abb1-9e3bdfef2765">
      <Terms xmlns="http://schemas.microsoft.com/office/infopath/2007/PartnerControls"/>
    </lcf76f155ced4ddcb4097134ff3c332f>
    <TaxCatchAll xmlns="11989a1a-18b0-44f2-937b-2d6f5777d179" xsi:nil="true"/>
    <SharedWithUsers xmlns="11989a1a-18b0-44f2-937b-2d6f5777d179">
      <UserInfo>
        <DisplayName>Joana Flores</DisplayName>
        <AccountId>1309</AccountId>
        <AccountType/>
      </UserInfo>
      <UserInfo>
        <DisplayName>Catherine Caldwell</DisplayName>
        <AccountId>2637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EA8B3796C4B364083A1067877D9E1BA" ma:contentTypeVersion="14" ma:contentTypeDescription="Create a new document." ma:contentTypeScope="" ma:versionID="d773d5ec0895e727a410bca00ed19db1">
  <xsd:schema xmlns:xsd="http://www.w3.org/2001/XMLSchema" xmlns:xs="http://www.w3.org/2001/XMLSchema" xmlns:p="http://schemas.microsoft.com/office/2006/metadata/properties" xmlns:ns2="c7963b2e-e85d-425e-abb1-9e3bdfef2765" xmlns:ns3="11989a1a-18b0-44f2-937b-2d6f5777d179" targetNamespace="http://schemas.microsoft.com/office/2006/metadata/properties" ma:root="true" ma:fieldsID="aa27fd5850438fee911a67967fef0d6e" ns2:_="" ns3:_="">
    <xsd:import namespace="c7963b2e-e85d-425e-abb1-9e3bdfef2765"/>
    <xsd:import namespace="11989a1a-18b0-44f2-937b-2d6f5777d179"/>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63b2e-e85d-425e-abb1-9e3bdfef27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a2b8254-26b4-4fec-a423-4e83a99de01c"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1989a1a-18b0-44f2-937b-2d6f5777d17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13e137f-f2e4-4679-8b92-2f0e526672c8}" ma:internalName="TaxCatchAll" ma:showField="CatchAllData" ma:web="11989a1a-18b0-44f2-937b-2d6f5777d1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44FE31-934F-49DB-B10F-1A3EFB2481D6}">
  <ds:schemaRefs>
    <ds:schemaRef ds:uri="37d011f5-24c4-4fb4-8405-b8c6b5679487"/>
    <ds:schemaRef ds:uri="e7fb9bad-05aa-461c-addc-7d8f2572d5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c7963b2e-e85d-425e-abb1-9e3bdfef2765"/>
    <ds:schemaRef ds:uri="11989a1a-18b0-44f2-937b-2d6f5777d179"/>
  </ds:schemaRefs>
</ds:datastoreItem>
</file>

<file path=customXml/itemProps2.xml><?xml version="1.0" encoding="utf-8"?>
<ds:datastoreItem xmlns:ds="http://schemas.openxmlformats.org/officeDocument/2006/customXml" ds:itemID="{287BFEB5-9F75-4177-82AD-6EEDB54230C1}">
  <ds:schemaRefs>
    <ds:schemaRef ds:uri="http://schemas.microsoft.com/sharepoint/v3/contenttype/forms"/>
  </ds:schemaRefs>
</ds:datastoreItem>
</file>

<file path=customXml/itemProps3.xml><?xml version="1.0" encoding="utf-8"?>
<ds:datastoreItem xmlns:ds="http://schemas.openxmlformats.org/officeDocument/2006/customXml" ds:itemID="{5FE269E2-E7AD-4D37-BEE0-D37A09F52E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963b2e-e85d-425e-abb1-9e3bdfef2765"/>
    <ds:schemaRef ds:uri="11989a1a-18b0-44f2-937b-2d6f5777d1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1_Office Theme</Template>
  <Application>Microsoft Office PowerPoint</Application>
  <PresentationFormat>Widescreen</PresentationFormat>
  <Slides>41</Slides>
  <Notes>22</Notes>
  <HiddenSlides>0</HiddenSlide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1_Office Theme</vt:lpstr>
      <vt:lpstr>Custom Design</vt:lpstr>
      <vt:lpstr>GMSA Only</vt:lpstr>
      <vt:lpstr>Opening Sli.do  </vt:lpstr>
      <vt:lpstr>Hypertension Case Finding   Tuesday 26th April 2023 13:00 – 14:00</vt:lpstr>
      <vt:lpstr>Agenda: Hypertension case finding</vt:lpstr>
      <vt:lpstr>NWL CVD and hypertension Context &amp; Background  Dr. Neville Purssell </vt:lpstr>
      <vt:lpstr>CVD and hypertension are local and national priorities</vt:lpstr>
      <vt:lpstr>Improving BP optimization can save lives by preventing heart attacks and strokes</vt:lpstr>
      <vt:lpstr>~30% of hypertension cases in NWL are undetected, at risk of complications</vt:lpstr>
      <vt:lpstr>Why case finding matters</vt:lpstr>
      <vt:lpstr>23/24 Hypertension case finding primary care incentives</vt:lpstr>
      <vt:lpstr>23/24 Hypertension case finding primary care incentives</vt:lpstr>
      <vt:lpstr>Harness Case Study  Dr Subash Jayakumar Clinical Director Harness PCN GP Partner The Stonebridge Practice  Suraj Shah, Radhika Sanghani &amp; Nitesh Kerai  Senior PCN Clinical Pharmacists Harness PCN </vt:lpstr>
      <vt:lpstr>Background/Context</vt:lpstr>
      <vt:lpstr>What we did</vt:lpstr>
      <vt:lpstr>PowerPoint Presentation</vt:lpstr>
      <vt:lpstr>Outcomes</vt:lpstr>
      <vt:lpstr>Challenges</vt:lpstr>
      <vt:lpstr>Practical tips</vt:lpstr>
      <vt:lpstr>NeoHealth Case Study   Dr Yasmin Razak Clinical Lead NeoHealth PCN, GP Trainer Imperial, RIPEN Training Hub Lead, West London GP Partner West10 GPs - Golborne </vt:lpstr>
      <vt:lpstr>Background</vt:lpstr>
      <vt:lpstr>Outcomes</vt:lpstr>
      <vt:lpstr>Neohealth PCN Plan: Better Blood Pressure</vt:lpstr>
      <vt:lpstr>PowerPoint Presentation</vt:lpstr>
      <vt:lpstr>PCN Level MDT Team – Weekly Wardround</vt:lpstr>
      <vt:lpstr>PowerPoint Presentation</vt:lpstr>
      <vt:lpstr>Workflow it! </vt:lpstr>
      <vt:lpstr>Harnessing Community &amp; Collaborative Energy!</vt:lpstr>
      <vt:lpstr>Video – BP @ PortoBello </vt:lpstr>
      <vt:lpstr>PowerPoint Presentation</vt:lpstr>
      <vt:lpstr>MDT content</vt:lpstr>
      <vt:lpstr>Learning Notes</vt:lpstr>
      <vt:lpstr> QOF Performance 20/21</vt:lpstr>
      <vt:lpstr>QOF Performance 22/22</vt:lpstr>
      <vt:lpstr>QOF Performance 22/23</vt:lpstr>
      <vt:lpstr>Outcomes</vt:lpstr>
      <vt:lpstr>Challenges</vt:lpstr>
      <vt:lpstr>Practical tips</vt:lpstr>
      <vt:lpstr>More information do get in touch!</vt:lpstr>
      <vt:lpstr>Panel Q&amp;A  Led by Dr. Neville Purssell</vt:lpstr>
      <vt:lpstr>Next Steps  Dr. Neville Purssell &amp; Imperial College Health Partners</vt:lpstr>
      <vt:lpstr>Marking World Hypertension Day</vt:lpstr>
      <vt:lpstr>To get involved in ICHP’s CVD education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ICHP Blood Pressure Optimisation  Part of Integrated CVD Program</dc:title>
  <dc:creator>Larry Koyama</dc:creator>
  <cp:revision>2</cp:revision>
  <dcterms:created xsi:type="dcterms:W3CDTF">2022-06-09T07:54:40Z</dcterms:created>
  <dcterms:modified xsi:type="dcterms:W3CDTF">2023-04-26T16:17:01Z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0x0101008EA8B3796C4B364083A1067877D9E1BA</vt:lpwstr>
  </property>
  <property fmtid="{D5CDD505-2E9C-101B-9397-08002B2CF9AE}" pid="3" name="MediaServiceImageTags">
    <vt:lpwstr/>
  </property>
</Properties>
</file>