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02A97B3_C27F5CF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02A97C3_D4BAFB0D.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832" r:id="rId5"/>
    <p:sldMasterId id="2147483774" r:id="rId6"/>
    <p:sldMasterId id="2147483680" r:id="rId7"/>
  </p:sldMasterIdLst>
  <p:notesMasterIdLst>
    <p:notesMasterId r:id="rId43"/>
  </p:notesMasterIdLst>
  <p:handoutMasterIdLst>
    <p:handoutMasterId r:id="rId44"/>
  </p:handoutMasterIdLst>
  <p:sldIdLst>
    <p:sldId id="279" r:id="rId8"/>
    <p:sldId id="1881839465" r:id="rId9"/>
    <p:sldId id="1881839541" r:id="rId10"/>
    <p:sldId id="1881839540" r:id="rId11"/>
    <p:sldId id="1881839539" r:id="rId12"/>
    <p:sldId id="1881839538" r:id="rId13"/>
    <p:sldId id="1881839555" r:id="rId14"/>
    <p:sldId id="1881839559" r:id="rId15"/>
    <p:sldId id="1881839560" r:id="rId16"/>
    <p:sldId id="1881839563" r:id="rId17"/>
    <p:sldId id="1881839564" r:id="rId18"/>
    <p:sldId id="1881839561" r:id="rId19"/>
    <p:sldId id="1881839552" r:id="rId20"/>
    <p:sldId id="367" r:id="rId21"/>
    <p:sldId id="258" r:id="rId22"/>
    <p:sldId id="259" r:id="rId23"/>
    <p:sldId id="260" r:id="rId24"/>
    <p:sldId id="3612" r:id="rId25"/>
    <p:sldId id="3613" r:id="rId26"/>
    <p:sldId id="497" r:id="rId27"/>
    <p:sldId id="3614" r:id="rId28"/>
    <p:sldId id="261" r:id="rId29"/>
    <p:sldId id="257" r:id="rId30"/>
    <p:sldId id="1881839556" r:id="rId31"/>
    <p:sldId id="882" r:id="rId32"/>
    <p:sldId id="875" r:id="rId33"/>
    <p:sldId id="873" r:id="rId34"/>
    <p:sldId id="1881839562" r:id="rId35"/>
    <p:sldId id="1881839565" r:id="rId36"/>
    <p:sldId id="1881839566" r:id="rId37"/>
    <p:sldId id="1881839567" r:id="rId38"/>
    <p:sldId id="897" r:id="rId39"/>
    <p:sldId id="1881839464" r:id="rId40"/>
    <p:sldId id="996" r:id="rId41"/>
    <p:sldId id="188183952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4FD10E-B98C-8B58-8A39-27FFFCDAD901}" name="Strong, Louise" initials="SL" userId="S::STRONLO1@novartis.net::7bac474a-6bab-4371-9417-d63e77d0831d" providerId="AD"/>
  <p188:author id="{C21D6515-7243-156C-1A83-815117D49BE4}" name="Annette Arnold" initials="AA" userId="S::Annette.Arnold@imperialcollegehealthpartners.com::9f90d6dc-2425-4708-be04-fa0bff551f32" providerId="AD"/>
  <p188:author id="{DFB28F1D-810C-3D91-1779-9D881E560292}" name="Larry Koyama" initials="LK" userId="S::Larry.Koyama@imperialcollegehealthpartners.com::d6559641-454f-4119-8ca5-f69fbaa4b06b" providerId="AD"/>
  <p188:author id="{B108593B-628E-CD22-CEFD-5FBB7CE8F1A0}" name="Tom Clutterbuck" initials="TC" userId="S::thomas.clutterbuck@imperialcollegehealthpartners.com::52ce9e55-9653-4b23-b99c-b2e671e8ef3d" providerId="AD"/>
  <p188:author id="{8E93BD67-9EA9-4001-E3CC-C3EFD73B8B11}" name="Fiona Wallace" initials="FW" userId="S::Fiona.Wallace@imperialcollegehealthpartners.com::6a7a5a3d-5d74-4391-b50e-b32d62b72bd8" providerId="AD"/>
  <p188:author id="{52895187-B346-170C-2239-9B6B411B1652}" name="Larry Koyama" initials="LK" userId="S::larry.koyama@imperialcollegehealthpartners.com::d6559641-454f-4119-8ca5-f69fbaa4b06b" providerId="AD"/>
  <p188:author id="{501BB897-3165-E7F4-79FC-35C601A28E57}" name="Clare Thomson" initials="CT" userId="S::Clare.Thomson@imperialcollegehealthpartners.com::23fa8e5a-04c5-4c89-a28b-13f3ef821971" providerId="AD"/>
  <p188:author id="{4138EBAA-677E-EDB8-F185-A2CCC2F52909}" name="Annette Arnold" initials="AA" userId="S::annette.arnold@imperialcollegehealthpartners.com::9f90d6dc-2425-4708-be04-fa0bff551f32" providerId="AD"/>
  <p188:author id="{5929A5BF-98DC-01B4-F2C9-E61445BD84C3}" name="Lydia Salice" initials="LS" userId="S::lydia.salice@imperialcollegehealthpartners.com::ff89a034-8341-43aa-93c4-240e760666ab" providerId="AD"/>
  <p188:author id="{7DDCCFF1-1639-1BB1-6259-078614B9D8C9}" name="Catherine Caldwell" initials="CC" userId="S::Catherine.Caldwell@imperialcollegehealthpartners.com::aeb8c2c8-c594-40ae-a751-26097d1169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0C0"/>
    <a:srgbClr val="F24678"/>
    <a:srgbClr val="853E9A"/>
    <a:srgbClr val="4B429B"/>
    <a:srgbClr val="FFCC99"/>
    <a:srgbClr val="FFFFCC"/>
    <a:srgbClr val="FF9999"/>
    <a:srgbClr val="F1F4F3"/>
    <a:srgbClr val="BCB8B7"/>
    <a:srgbClr val="BBB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7E9B6-5161-454B-8889-F761FFDD6C04}" v="530" dt="2023-09-26T15:42:10.91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702A97B3_C27F5CF3.xml><?xml version="1.0" encoding="utf-8"?>
<p188:cmLst xmlns:a="http://schemas.openxmlformats.org/drawingml/2006/main" xmlns:r="http://schemas.openxmlformats.org/officeDocument/2006/relationships" xmlns:p188="http://schemas.microsoft.com/office/powerpoint/2018/8/main">
  <p188:cm id="{0F2EDFD5-F230-423B-BDC6-99F902BD9EFA}" authorId="{C21D6515-7243-156C-1A83-815117D49BE4}" created="2023-07-10T17:57:30.145">
    <pc:sldMkLst xmlns:pc="http://schemas.microsoft.com/office/powerpoint/2013/main/command">
      <pc:docMk/>
      <pc:sldMk cId="3682322387" sldId="1881839512"/>
    </pc:sldMkLst>
    <p188:txBody>
      <a:bodyPr/>
      <a:lstStyle/>
      <a:p>
        <a:r>
          <a:rPr lang="en-GB"/>
          <a:t>Neville to agree QRisk &gt; or equal to 10%  in line with 23-23 DES rather than NWL CVD Plan stating &gt; 20%</a:t>
        </a:r>
      </a:p>
    </p188:txBody>
  </p188:cm>
</p188:cmLst>
</file>

<file path=ppt/comments/modernComment_702A97C3_D4BAFB0D.xml><?xml version="1.0" encoding="utf-8"?>
<p188:cmLst xmlns:a="http://schemas.openxmlformats.org/drawingml/2006/main" xmlns:r="http://schemas.openxmlformats.org/officeDocument/2006/relationships" xmlns:p188="http://schemas.microsoft.com/office/powerpoint/2018/8/main">
  <p188:cm id="{39B5F310-620B-44A3-9373-09B2BF34CF2A}" authorId="{C21D6515-7243-156C-1A83-815117D49BE4}" created="2023-07-10T17:58:35.268">
    <pc:sldMkLst xmlns:pc="http://schemas.microsoft.com/office/powerpoint/2013/main/command">
      <pc:docMk/>
      <pc:sldMk cId="2657779320" sldId="1881839529"/>
    </pc:sldMkLst>
    <p188:txBody>
      <a:bodyPr/>
      <a:lstStyle/>
      <a:p>
        <a:r>
          <a:rPr lang="en-GB"/>
          <a:t>Neville decision on data slides he wishes to include</a:t>
        </a:r>
      </a:p>
    </p188:txBody>
  </p188:cm>
  <p188:cm id="{DE9CCE53-6658-4912-B87C-10839FE9DB69}" authorId="{B108593B-628E-CD22-CEFD-5FBB7CE8F1A0}" created="2023-09-07T11:47:13.480">
    <ac:txMkLst xmlns:ac="http://schemas.microsoft.com/office/drawing/2013/main/command">
      <pc:docMk xmlns:pc="http://schemas.microsoft.com/office/powerpoint/2013/main/command"/>
      <pc:sldMk xmlns:pc="http://schemas.microsoft.com/office/powerpoint/2013/main/command" cId="3569023757" sldId="1881839555"/>
      <ac:graphicFrameMk id="2" creationId="{9A095ECD-DB75-8A77-FDA6-C64490DEE560}"/>
      <ac:tblMk/>
      <ac:tcMk rowId="398857920" colId="457245911"/>
      <ac:txMk cp="0" len="35">
        <ac:context len="36" hash="1680178446"/>
      </ac:txMk>
    </ac:txMkLst>
    <p188:pos x="11433721" y="939866"/>
    <p188:txBody>
      <a:bodyPr/>
      <a:lstStyle/>
      <a:p>
        <a:r>
          <a:rPr lang="en-GB"/>
          <a:t>Is data available to show the trend in NWL/compare against London?</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6F4FF-F677-4DCD-B9E1-D5117CADB064}"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GB"/>
        </a:p>
      </dgm:t>
    </dgm:pt>
    <dgm:pt modelId="{215BD525-C74D-45B1-9463-4BD7BFCEECF8}">
      <dgm:prSet/>
      <dgm:spPr/>
      <dgm:t>
        <a:bodyPr/>
        <a:lstStyle/>
        <a:p>
          <a:r>
            <a:rPr lang="en-GB"/>
            <a:t>Linked to smartphone via app</a:t>
          </a:r>
        </a:p>
      </dgm:t>
    </dgm:pt>
    <dgm:pt modelId="{303B6DD5-13C2-494B-BCFC-F24A2B1E310C}" type="parTrans" cxnId="{F892F313-7200-4436-82ED-E2638BD1F327}">
      <dgm:prSet/>
      <dgm:spPr/>
      <dgm:t>
        <a:bodyPr/>
        <a:lstStyle/>
        <a:p>
          <a:endParaRPr lang="en-GB"/>
        </a:p>
      </dgm:t>
    </dgm:pt>
    <dgm:pt modelId="{8355FED8-D434-4402-B210-974C3DE82504}" type="sibTrans" cxnId="{F892F313-7200-4436-82ED-E2638BD1F327}">
      <dgm:prSet/>
      <dgm:spPr/>
      <dgm:t>
        <a:bodyPr/>
        <a:lstStyle/>
        <a:p>
          <a:endParaRPr lang="en-GB"/>
        </a:p>
      </dgm:t>
    </dgm:pt>
    <dgm:pt modelId="{A47734BF-D854-4809-9321-EA2B82B3A25E}">
      <dgm:prSet/>
      <dgm:spPr/>
      <dgm:t>
        <a:bodyPr/>
        <a:lstStyle/>
        <a:p>
          <a:r>
            <a:rPr lang="en-GB"/>
            <a:t>ECG trace in 30s</a:t>
          </a:r>
        </a:p>
      </dgm:t>
    </dgm:pt>
    <dgm:pt modelId="{91A6BAB6-6572-4641-A6D2-4D3143148284}" type="parTrans" cxnId="{C150E3D9-7086-4FC3-B697-16B1802B8AD0}">
      <dgm:prSet/>
      <dgm:spPr/>
      <dgm:t>
        <a:bodyPr/>
        <a:lstStyle/>
        <a:p>
          <a:endParaRPr lang="en-GB"/>
        </a:p>
      </dgm:t>
    </dgm:pt>
    <dgm:pt modelId="{C03F5476-F779-4382-8A65-15A8FB8FAF71}" type="sibTrans" cxnId="{C150E3D9-7086-4FC3-B697-16B1802B8AD0}">
      <dgm:prSet/>
      <dgm:spPr/>
      <dgm:t>
        <a:bodyPr/>
        <a:lstStyle/>
        <a:p>
          <a:endParaRPr lang="en-GB"/>
        </a:p>
      </dgm:t>
    </dgm:pt>
    <dgm:pt modelId="{5278EE11-D708-4ED5-BEAE-6B4EE5F3402B}">
      <dgm:prSet/>
      <dgm:spPr/>
      <dgm:t>
        <a:bodyPr/>
        <a:lstStyle/>
        <a:p>
          <a:r>
            <a:rPr lang="en-GB"/>
            <a:t>ECG analysis provided immediately</a:t>
          </a:r>
        </a:p>
      </dgm:t>
    </dgm:pt>
    <dgm:pt modelId="{EE9304D4-E75B-4B93-AED1-A022F7EBC014}" type="parTrans" cxnId="{507453E0-7106-4470-B7DC-97F393E2094E}">
      <dgm:prSet/>
      <dgm:spPr/>
      <dgm:t>
        <a:bodyPr/>
        <a:lstStyle/>
        <a:p>
          <a:endParaRPr lang="en-GB"/>
        </a:p>
      </dgm:t>
    </dgm:pt>
    <dgm:pt modelId="{E3D57E9C-E32D-4CE7-A2AD-4F7090EEF408}" type="sibTrans" cxnId="{507453E0-7106-4470-B7DC-97F393E2094E}">
      <dgm:prSet/>
      <dgm:spPr/>
      <dgm:t>
        <a:bodyPr/>
        <a:lstStyle/>
        <a:p>
          <a:endParaRPr lang="en-GB"/>
        </a:p>
      </dgm:t>
    </dgm:pt>
    <dgm:pt modelId="{342E0D1D-6B45-44F8-8E56-C8D0FA367956}">
      <dgm:prSet/>
      <dgm:spPr/>
      <dgm:t>
        <a:bodyPr/>
        <a:lstStyle/>
        <a:p>
          <a:r>
            <a:rPr lang="en-GB"/>
            <a:t>Portable</a:t>
          </a:r>
        </a:p>
      </dgm:t>
    </dgm:pt>
    <dgm:pt modelId="{BB57CE49-5B11-4459-8D9E-ABEBE27E4DE0}" type="parTrans" cxnId="{3C1C0599-A56D-4072-B661-DB2F3C555C2C}">
      <dgm:prSet/>
      <dgm:spPr/>
      <dgm:t>
        <a:bodyPr/>
        <a:lstStyle/>
        <a:p>
          <a:endParaRPr lang="en-GB"/>
        </a:p>
      </dgm:t>
    </dgm:pt>
    <dgm:pt modelId="{166A39DD-BE02-4AD1-9910-9F03ED55D684}" type="sibTrans" cxnId="{3C1C0599-A56D-4072-B661-DB2F3C555C2C}">
      <dgm:prSet/>
      <dgm:spPr/>
      <dgm:t>
        <a:bodyPr/>
        <a:lstStyle/>
        <a:p>
          <a:endParaRPr lang="en-GB"/>
        </a:p>
      </dgm:t>
    </dgm:pt>
    <dgm:pt modelId="{3400C674-689D-490A-AC33-F589254F5B70}">
      <dgm:prSet/>
      <dgm:spPr/>
      <dgm:t>
        <a:bodyPr/>
        <a:lstStyle/>
        <a:p>
          <a:r>
            <a:rPr lang="en-GB"/>
            <a:t>Cheap</a:t>
          </a:r>
        </a:p>
      </dgm:t>
    </dgm:pt>
    <dgm:pt modelId="{650347C6-0417-485F-B721-D79C48EC7BDB}" type="parTrans" cxnId="{A8EDA662-ACDF-41A5-9320-DA23E6657250}">
      <dgm:prSet/>
      <dgm:spPr/>
      <dgm:t>
        <a:bodyPr/>
        <a:lstStyle/>
        <a:p>
          <a:endParaRPr lang="en-GB"/>
        </a:p>
      </dgm:t>
    </dgm:pt>
    <dgm:pt modelId="{A17762CF-CF33-42E5-B951-C20A348D0991}" type="sibTrans" cxnId="{A8EDA662-ACDF-41A5-9320-DA23E6657250}">
      <dgm:prSet/>
      <dgm:spPr/>
      <dgm:t>
        <a:bodyPr/>
        <a:lstStyle/>
        <a:p>
          <a:endParaRPr lang="en-GB"/>
        </a:p>
      </dgm:t>
    </dgm:pt>
    <dgm:pt modelId="{0024997F-849A-4DD9-A054-3DA1798DAD12}">
      <dgm:prSet/>
      <dgm:spPr/>
      <dgm:t>
        <a:bodyPr/>
        <a:lstStyle/>
        <a:p>
          <a:r>
            <a:rPr lang="en-GB"/>
            <a:t>Easy to use </a:t>
          </a:r>
        </a:p>
      </dgm:t>
    </dgm:pt>
    <dgm:pt modelId="{CFC53951-25A2-4E61-B6A0-C6DB14A05328}" type="parTrans" cxnId="{215C9619-D1BB-4B5F-8F4F-AC41AA20BB27}">
      <dgm:prSet/>
      <dgm:spPr/>
      <dgm:t>
        <a:bodyPr/>
        <a:lstStyle/>
        <a:p>
          <a:endParaRPr lang="en-GB"/>
        </a:p>
      </dgm:t>
    </dgm:pt>
    <dgm:pt modelId="{D086C2BA-1557-481B-BFDB-F50BC5071EB2}" type="sibTrans" cxnId="{215C9619-D1BB-4B5F-8F4F-AC41AA20BB27}">
      <dgm:prSet/>
      <dgm:spPr/>
      <dgm:t>
        <a:bodyPr/>
        <a:lstStyle/>
        <a:p>
          <a:endParaRPr lang="en-GB"/>
        </a:p>
      </dgm:t>
    </dgm:pt>
    <dgm:pt modelId="{4DC67C87-7AB8-4FFE-8EF4-4DB4E5C5D856}">
      <dgm:prSet/>
      <dgm:spPr/>
      <dgm:t>
        <a:bodyPr/>
        <a:lstStyle/>
        <a:p>
          <a:r>
            <a:rPr lang="en-GB"/>
            <a:t>PDF of ECG trace which can be emailed directly</a:t>
          </a:r>
        </a:p>
      </dgm:t>
    </dgm:pt>
    <dgm:pt modelId="{08FE1CC0-00F2-451A-A048-290A39E9552D}" type="parTrans" cxnId="{F803933F-B957-4A0E-B783-FE2F8C249F70}">
      <dgm:prSet/>
      <dgm:spPr/>
      <dgm:t>
        <a:bodyPr/>
        <a:lstStyle/>
        <a:p>
          <a:endParaRPr lang="en-GB"/>
        </a:p>
      </dgm:t>
    </dgm:pt>
    <dgm:pt modelId="{179BEEE1-38A1-4F98-A065-A9727202C403}" type="sibTrans" cxnId="{F803933F-B957-4A0E-B783-FE2F8C249F70}">
      <dgm:prSet/>
      <dgm:spPr/>
      <dgm:t>
        <a:bodyPr/>
        <a:lstStyle/>
        <a:p>
          <a:endParaRPr lang="en-GB"/>
        </a:p>
      </dgm:t>
    </dgm:pt>
    <dgm:pt modelId="{A00A6600-FE43-4E51-BFE9-1819FA5F2F63}">
      <dgm:prSet/>
      <dgm:spPr/>
      <dgm:t>
        <a:bodyPr/>
        <a:lstStyle/>
        <a:p>
          <a:r>
            <a:rPr lang="en-GB"/>
            <a:t>Long battery life</a:t>
          </a:r>
        </a:p>
      </dgm:t>
    </dgm:pt>
    <dgm:pt modelId="{4200AAB7-312D-4CF3-A925-8987CDDCA326}" type="parTrans" cxnId="{DEB24C21-E980-4AF9-AC90-74CAB464B41A}">
      <dgm:prSet/>
      <dgm:spPr/>
      <dgm:t>
        <a:bodyPr/>
        <a:lstStyle/>
        <a:p>
          <a:endParaRPr lang="en-GB"/>
        </a:p>
      </dgm:t>
    </dgm:pt>
    <dgm:pt modelId="{D979257B-7221-4264-9FD8-46241AB3AC0E}" type="sibTrans" cxnId="{DEB24C21-E980-4AF9-AC90-74CAB464B41A}">
      <dgm:prSet/>
      <dgm:spPr/>
      <dgm:t>
        <a:bodyPr/>
        <a:lstStyle/>
        <a:p>
          <a:endParaRPr lang="en-GB"/>
        </a:p>
      </dgm:t>
    </dgm:pt>
    <dgm:pt modelId="{2AB7E34C-8980-44D7-8F07-94783562FFA3}" type="pres">
      <dgm:prSet presAssocID="{4B26F4FF-F677-4DCD-B9E1-D5117CADB064}" presName="Name0" presStyleCnt="0">
        <dgm:presLayoutVars>
          <dgm:dir/>
          <dgm:animLvl val="lvl"/>
          <dgm:resizeHandles val="exact"/>
        </dgm:presLayoutVars>
      </dgm:prSet>
      <dgm:spPr/>
    </dgm:pt>
    <dgm:pt modelId="{6671C7DE-69CC-4B0E-8B4A-D64A1BCAA134}" type="pres">
      <dgm:prSet presAssocID="{215BD525-C74D-45B1-9463-4BD7BFCEECF8}" presName="linNode" presStyleCnt="0"/>
      <dgm:spPr/>
    </dgm:pt>
    <dgm:pt modelId="{D2BB1F8C-D698-44AC-83A0-25E2E46EAD3E}" type="pres">
      <dgm:prSet presAssocID="{215BD525-C74D-45B1-9463-4BD7BFCEECF8}" presName="parentText" presStyleLbl="node1" presStyleIdx="0" presStyleCnt="8" custScaleX="114430" custScaleY="9429" custLinFactNeighborX="25234" custLinFactNeighborY="450">
        <dgm:presLayoutVars>
          <dgm:chMax val="1"/>
          <dgm:bulletEnabled val="1"/>
        </dgm:presLayoutVars>
      </dgm:prSet>
      <dgm:spPr/>
    </dgm:pt>
    <dgm:pt modelId="{9F874E08-C96E-4C93-809E-AA5AD6ED64DB}" type="pres">
      <dgm:prSet presAssocID="{8355FED8-D434-4402-B210-974C3DE82504}" presName="sp" presStyleCnt="0"/>
      <dgm:spPr/>
    </dgm:pt>
    <dgm:pt modelId="{DF76E63F-5F6B-46EA-A8DD-2FCCA992AED2}" type="pres">
      <dgm:prSet presAssocID="{A47734BF-D854-4809-9321-EA2B82B3A25E}" presName="linNode" presStyleCnt="0"/>
      <dgm:spPr/>
    </dgm:pt>
    <dgm:pt modelId="{C14AA80D-5719-40AE-B374-403272EF0494}" type="pres">
      <dgm:prSet presAssocID="{A47734BF-D854-4809-9321-EA2B82B3A25E}" presName="parentText" presStyleLbl="node1" presStyleIdx="1" presStyleCnt="8" custScaleX="114430" custScaleY="9429" custLinFactNeighborX="25149" custLinFactNeighborY="-1442">
        <dgm:presLayoutVars>
          <dgm:chMax val="1"/>
          <dgm:bulletEnabled val="1"/>
        </dgm:presLayoutVars>
      </dgm:prSet>
      <dgm:spPr/>
    </dgm:pt>
    <dgm:pt modelId="{6A855CEE-2341-4ACE-A699-8F905CBA02FD}" type="pres">
      <dgm:prSet presAssocID="{C03F5476-F779-4382-8A65-15A8FB8FAF71}" presName="sp" presStyleCnt="0"/>
      <dgm:spPr/>
    </dgm:pt>
    <dgm:pt modelId="{0E6A1F27-F1B6-40A8-9C26-0D02BF50295D}" type="pres">
      <dgm:prSet presAssocID="{5278EE11-D708-4ED5-BEAE-6B4EE5F3402B}" presName="linNode" presStyleCnt="0"/>
      <dgm:spPr/>
    </dgm:pt>
    <dgm:pt modelId="{CA505590-A971-4BDB-A60B-C9E8715857B9}" type="pres">
      <dgm:prSet presAssocID="{5278EE11-D708-4ED5-BEAE-6B4EE5F3402B}" presName="parentText" presStyleLbl="node1" presStyleIdx="2" presStyleCnt="8" custScaleX="114430" custScaleY="9429" custLinFactNeighborX="25326" custLinFactNeighborY="-2376">
        <dgm:presLayoutVars>
          <dgm:chMax val="1"/>
          <dgm:bulletEnabled val="1"/>
        </dgm:presLayoutVars>
      </dgm:prSet>
      <dgm:spPr/>
    </dgm:pt>
    <dgm:pt modelId="{EBDF5EB3-DB69-4089-8641-A0620153D682}" type="pres">
      <dgm:prSet presAssocID="{E3D57E9C-E32D-4CE7-A2AD-4F7090EEF408}" presName="sp" presStyleCnt="0"/>
      <dgm:spPr/>
    </dgm:pt>
    <dgm:pt modelId="{35465549-96F4-46B8-B07E-EA2F17237EA0}" type="pres">
      <dgm:prSet presAssocID="{342E0D1D-6B45-44F8-8E56-C8D0FA367956}" presName="linNode" presStyleCnt="0"/>
      <dgm:spPr/>
    </dgm:pt>
    <dgm:pt modelId="{0F2001BD-01B5-4B58-8370-9CC6B357ABC5}" type="pres">
      <dgm:prSet presAssocID="{342E0D1D-6B45-44F8-8E56-C8D0FA367956}" presName="parentText" presStyleLbl="node1" presStyleIdx="3" presStyleCnt="8" custScaleX="114430" custScaleY="9429" custLinFactNeighborX="25040" custLinFactNeighborY="-3530">
        <dgm:presLayoutVars>
          <dgm:chMax val="1"/>
          <dgm:bulletEnabled val="1"/>
        </dgm:presLayoutVars>
      </dgm:prSet>
      <dgm:spPr/>
    </dgm:pt>
    <dgm:pt modelId="{20664800-C0BD-4CFE-8356-D9C5AF9A68B7}" type="pres">
      <dgm:prSet presAssocID="{166A39DD-BE02-4AD1-9910-9F03ED55D684}" presName="sp" presStyleCnt="0"/>
      <dgm:spPr/>
    </dgm:pt>
    <dgm:pt modelId="{21C31560-030A-4D48-98B4-0A7AF4E77E71}" type="pres">
      <dgm:prSet presAssocID="{3400C674-689D-490A-AC33-F589254F5B70}" presName="linNode" presStyleCnt="0"/>
      <dgm:spPr/>
    </dgm:pt>
    <dgm:pt modelId="{5F4CB8E1-3885-4E1F-95A1-A989AD45ADC9}" type="pres">
      <dgm:prSet presAssocID="{3400C674-689D-490A-AC33-F589254F5B70}" presName="parentText" presStyleLbl="node1" presStyleIdx="4" presStyleCnt="8" custScaleX="114430" custScaleY="9429" custLinFactNeighborX="25259" custLinFactNeighborY="-5032">
        <dgm:presLayoutVars>
          <dgm:chMax val="1"/>
          <dgm:bulletEnabled val="1"/>
        </dgm:presLayoutVars>
      </dgm:prSet>
      <dgm:spPr/>
    </dgm:pt>
    <dgm:pt modelId="{0956C023-450E-4E3E-B886-867B2805C62D}" type="pres">
      <dgm:prSet presAssocID="{A17762CF-CF33-42E5-B951-C20A348D0991}" presName="sp" presStyleCnt="0"/>
      <dgm:spPr/>
    </dgm:pt>
    <dgm:pt modelId="{4125E36C-3CAD-41A9-840E-8BD1DA0FD729}" type="pres">
      <dgm:prSet presAssocID="{0024997F-849A-4DD9-A054-3DA1798DAD12}" presName="linNode" presStyleCnt="0"/>
      <dgm:spPr/>
    </dgm:pt>
    <dgm:pt modelId="{2C29B30A-0307-489D-9FAA-B55D0FBE297B}" type="pres">
      <dgm:prSet presAssocID="{0024997F-849A-4DD9-A054-3DA1798DAD12}" presName="parentText" presStyleLbl="node1" presStyleIdx="5" presStyleCnt="8" custScaleX="114430" custScaleY="9429" custLinFactNeighborX="25083" custLinFactNeighborY="-6585">
        <dgm:presLayoutVars>
          <dgm:chMax val="1"/>
          <dgm:bulletEnabled val="1"/>
        </dgm:presLayoutVars>
      </dgm:prSet>
      <dgm:spPr/>
    </dgm:pt>
    <dgm:pt modelId="{024F90EA-D6A7-49DE-B8E0-869C6D21AFB1}" type="pres">
      <dgm:prSet presAssocID="{D086C2BA-1557-481B-BFDB-F50BC5071EB2}" presName="sp" presStyleCnt="0"/>
      <dgm:spPr/>
    </dgm:pt>
    <dgm:pt modelId="{98301C8A-EB0A-4D1A-8AA4-AD7953B5DAC3}" type="pres">
      <dgm:prSet presAssocID="{4DC67C87-7AB8-4FFE-8EF4-4DB4E5C5D856}" presName="linNode" presStyleCnt="0"/>
      <dgm:spPr/>
    </dgm:pt>
    <dgm:pt modelId="{0579B1B6-1F38-4FCD-9383-22A4306BD669}" type="pres">
      <dgm:prSet presAssocID="{4DC67C87-7AB8-4FFE-8EF4-4DB4E5C5D856}" presName="parentText" presStyleLbl="node1" presStyleIdx="6" presStyleCnt="8" custScaleX="114430" custScaleY="9429" custLinFactNeighborX="25259" custLinFactNeighborY="-7593">
        <dgm:presLayoutVars>
          <dgm:chMax val="1"/>
          <dgm:bulletEnabled val="1"/>
        </dgm:presLayoutVars>
      </dgm:prSet>
      <dgm:spPr/>
    </dgm:pt>
    <dgm:pt modelId="{070BBC41-997C-4052-AB22-69DBBC0F502B}" type="pres">
      <dgm:prSet presAssocID="{179BEEE1-38A1-4F98-A065-A9727202C403}" presName="sp" presStyleCnt="0"/>
      <dgm:spPr/>
    </dgm:pt>
    <dgm:pt modelId="{22D29F2E-25F5-49B2-9198-3EB2C17497F6}" type="pres">
      <dgm:prSet presAssocID="{A00A6600-FE43-4E51-BFE9-1819FA5F2F63}" presName="linNode" presStyleCnt="0"/>
      <dgm:spPr/>
    </dgm:pt>
    <dgm:pt modelId="{D2A94868-CAD6-4BB7-935C-9AAAF13997FC}" type="pres">
      <dgm:prSet presAssocID="{A00A6600-FE43-4E51-BFE9-1819FA5F2F63}" presName="parentText" presStyleLbl="node1" presStyleIdx="7" presStyleCnt="8" custScaleX="114430" custScaleY="9429" custLinFactNeighborX="25149" custLinFactNeighborY="-9693">
        <dgm:presLayoutVars>
          <dgm:chMax val="1"/>
          <dgm:bulletEnabled val="1"/>
        </dgm:presLayoutVars>
      </dgm:prSet>
      <dgm:spPr/>
    </dgm:pt>
  </dgm:ptLst>
  <dgm:cxnLst>
    <dgm:cxn modelId="{88EB1C00-AABA-46AA-9536-FB9C39DB2EBA}" type="presOf" srcId="{215BD525-C74D-45B1-9463-4BD7BFCEECF8}" destId="{D2BB1F8C-D698-44AC-83A0-25E2E46EAD3E}" srcOrd="0" destOrd="0" presId="urn:microsoft.com/office/officeart/2005/8/layout/vList5"/>
    <dgm:cxn modelId="{44433F0F-C3DE-4AE0-A434-3EF891D3FFEE}" type="presOf" srcId="{4B26F4FF-F677-4DCD-B9E1-D5117CADB064}" destId="{2AB7E34C-8980-44D7-8F07-94783562FFA3}" srcOrd="0" destOrd="0" presId="urn:microsoft.com/office/officeart/2005/8/layout/vList5"/>
    <dgm:cxn modelId="{F892F313-7200-4436-82ED-E2638BD1F327}" srcId="{4B26F4FF-F677-4DCD-B9E1-D5117CADB064}" destId="{215BD525-C74D-45B1-9463-4BD7BFCEECF8}" srcOrd="0" destOrd="0" parTransId="{303B6DD5-13C2-494B-BCFC-F24A2B1E310C}" sibTransId="{8355FED8-D434-4402-B210-974C3DE82504}"/>
    <dgm:cxn modelId="{215C9619-D1BB-4B5F-8F4F-AC41AA20BB27}" srcId="{4B26F4FF-F677-4DCD-B9E1-D5117CADB064}" destId="{0024997F-849A-4DD9-A054-3DA1798DAD12}" srcOrd="5" destOrd="0" parTransId="{CFC53951-25A2-4E61-B6A0-C6DB14A05328}" sibTransId="{D086C2BA-1557-481B-BFDB-F50BC5071EB2}"/>
    <dgm:cxn modelId="{DEB24C21-E980-4AF9-AC90-74CAB464B41A}" srcId="{4B26F4FF-F677-4DCD-B9E1-D5117CADB064}" destId="{A00A6600-FE43-4E51-BFE9-1819FA5F2F63}" srcOrd="7" destOrd="0" parTransId="{4200AAB7-312D-4CF3-A925-8987CDDCA326}" sibTransId="{D979257B-7221-4264-9FD8-46241AB3AC0E}"/>
    <dgm:cxn modelId="{22A79830-4E61-48EB-8EB0-84FAAF68883B}" type="presOf" srcId="{3400C674-689D-490A-AC33-F589254F5B70}" destId="{5F4CB8E1-3885-4E1F-95A1-A989AD45ADC9}" srcOrd="0" destOrd="0" presId="urn:microsoft.com/office/officeart/2005/8/layout/vList5"/>
    <dgm:cxn modelId="{F803933F-B957-4A0E-B783-FE2F8C249F70}" srcId="{4B26F4FF-F677-4DCD-B9E1-D5117CADB064}" destId="{4DC67C87-7AB8-4FFE-8EF4-4DB4E5C5D856}" srcOrd="6" destOrd="0" parTransId="{08FE1CC0-00F2-451A-A048-290A39E9552D}" sibTransId="{179BEEE1-38A1-4F98-A065-A9727202C403}"/>
    <dgm:cxn modelId="{A8EDA662-ACDF-41A5-9320-DA23E6657250}" srcId="{4B26F4FF-F677-4DCD-B9E1-D5117CADB064}" destId="{3400C674-689D-490A-AC33-F589254F5B70}" srcOrd="4" destOrd="0" parTransId="{650347C6-0417-485F-B721-D79C48EC7BDB}" sibTransId="{A17762CF-CF33-42E5-B951-C20A348D0991}"/>
    <dgm:cxn modelId="{393A4946-92D0-4CF1-8A16-AE6270BA9C63}" type="presOf" srcId="{5278EE11-D708-4ED5-BEAE-6B4EE5F3402B}" destId="{CA505590-A971-4BDB-A60B-C9E8715857B9}" srcOrd="0" destOrd="0" presId="urn:microsoft.com/office/officeart/2005/8/layout/vList5"/>
    <dgm:cxn modelId="{3C1C0599-A56D-4072-B661-DB2F3C555C2C}" srcId="{4B26F4FF-F677-4DCD-B9E1-D5117CADB064}" destId="{342E0D1D-6B45-44F8-8E56-C8D0FA367956}" srcOrd="3" destOrd="0" parTransId="{BB57CE49-5B11-4459-8D9E-ABEBE27E4DE0}" sibTransId="{166A39DD-BE02-4AD1-9910-9F03ED55D684}"/>
    <dgm:cxn modelId="{D8129CA1-8DF6-4AE4-BE49-E32CC60E7E1D}" type="presOf" srcId="{342E0D1D-6B45-44F8-8E56-C8D0FA367956}" destId="{0F2001BD-01B5-4B58-8370-9CC6B357ABC5}" srcOrd="0" destOrd="0" presId="urn:microsoft.com/office/officeart/2005/8/layout/vList5"/>
    <dgm:cxn modelId="{026C04B1-03F1-4323-95ED-F18E099F244E}" type="presOf" srcId="{0024997F-849A-4DD9-A054-3DA1798DAD12}" destId="{2C29B30A-0307-489D-9FAA-B55D0FBE297B}" srcOrd="0" destOrd="0" presId="urn:microsoft.com/office/officeart/2005/8/layout/vList5"/>
    <dgm:cxn modelId="{219AF5C5-1BFA-4DC4-8981-516E6356870A}" type="presOf" srcId="{A47734BF-D854-4809-9321-EA2B82B3A25E}" destId="{C14AA80D-5719-40AE-B374-403272EF0494}" srcOrd="0" destOrd="0" presId="urn:microsoft.com/office/officeart/2005/8/layout/vList5"/>
    <dgm:cxn modelId="{C150E3D9-7086-4FC3-B697-16B1802B8AD0}" srcId="{4B26F4FF-F677-4DCD-B9E1-D5117CADB064}" destId="{A47734BF-D854-4809-9321-EA2B82B3A25E}" srcOrd="1" destOrd="0" parTransId="{91A6BAB6-6572-4641-A6D2-4D3143148284}" sibTransId="{C03F5476-F779-4382-8A65-15A8FB8FAF71}"/>
    <dgm:cxn modelId="{507453E0-7106-4470-B7DC-97F393E2094E}" srcId="{4B26F4FF-F677-4DCD-B9E1-D5117CADB064}" destId="{5278EE11-D708-4ED5-BEAE-6B4EE5F3402B}" srcOrd="2" destOrd="0" parTransId="{EE9304D4-E75B-4B93-AED1-A022F7EBC014}" sibTransId="{E3D57E9C-E32D-4CE7-A2AD-4F7090EEF408}"/>
    <dgm:cxn modelId="{0EB53EF3-B856-4E65-A0D6-3C7ABF369D8E}" type="presOf" srcId="{A00A6600-FE43-4E51-BFE9-1819FA5F2F63}" destId="{D2A94868-CAD6-4BB7-935C-9AAAF13997FC}" srcOrd="0" destOrd="0" presId="urn:microsoft.com/office/officeart/2005/8/layout/vList5"/>
    <dgm:cxn modelId="{868E5CFD-EBE0-459A-9838-5FD872000AB7}" type="presOf" srcId="{4DC67C87-7AB8-4FFE-8EF4-4DB4E5C5D856}" destId="{0579B1B6-1F38-4FCD-9383-22A4306BD669}" srcOrd="0" destOrd="0" presId="urn:microsoft.com/office/officeart/2005/8/layout/vList5"/>
    <dgm:cxn modelId="{576A5584-518E-457B-9D16-A9ACAFA46FCF}" type="presParOf" srcId="{2AB7E34C-8980-44D7-8F07-94783562FFA3}" destId="{6671C7DE-69CC-4B0E-8B4A-D64A1BCAA134}" srcOrd="0" destOrd="0" presId="urn:microsoft.com/office/officeart/2005/8/layout/vList5"/>
    <dgm:cxn modelId="{54A2965A-F083-4B98-8D0A-23EF2EC1516D}" type="presParOf" srcId="{6671C7DE-69CC-4B0E-8B4A-D64A1BCAA134}" destId="{D2BB1F8C-D698-44AC-83A0-25E2E46EAD3E}" srcOrd="0" destOrd="0" presId="urn:microsoft.com/office/officeart/2005/8/layout/vList5"/>
    <dgm:cxn modelId="{07060579-2952-49AD-9199-E90DD2D6B805}" type="presParOf" srcId="{2AB7E34C-8980-44D7-8F07-94783562FFA3}" destId="{9F874E08-C96E-4C93-809E-AA5AD6ED64DB}" srcOrd="1" destOrd="0" presId="urn:microsoft.com/office/officeart/2005/8/layout/vList5"/>
    <dgm:cxn modelId="{91A67FC6-2CB6-4E9E-A56C-899A50E41466}" type="presParOf" srcId="{2AB7E34C-8980-44D7-8F07-94783562FFA3}" destId="{DF76E63F-5F6B-46EA-A8DD-2FCCA992AED2}" srcOrd="2" destOrd="0" presId="urn:microsoft.com/office/officeart/2005/8/layout/vList5"/>
    <dgm:cxn modelId="{D2D9C9CE-5C6E-4CB9-A346-48E60DC273B7}" type="presParOf" srcId="{DF76E63F-5F6B-46EA-A8DD-2FCCA992AED2}" destId="{C14AA80D-5719-40AE-B374-403272EF0494}" srcOrd="0" destOrd="0" presId="urn:microsoft.com/office/officeart/2005/8/layout/vList5"/>
    <dgm:cxn modelId="{47C23ACA-56CB-48DF-9FA6-8AA4266F52E8}" type="presParOf" srcId="{2AB7E34C-8980-44D7-8F07-94783562FFA3}" destId="{6A855CEE-2341-4ACE-A699-8F905CBA02FD}" srcOrd="3" destOrd="0" presId="urn:microsoft.com/office/officeart/2005/8/layout/vList5"/>
    <dgm:cxn modelId="{DE9C6376-0059-44C3-911C-09EC3F12FAFA}" type="presParOf" srcId="{2AB7E34C-8980-44D7-8F07-94783562FFA3}" destId="{0E6A1F27-F1B6-40A8-9C26-0D02BF50295D}" srcOrd="4" destOrd="0" presId="urn:microsoft.com/office/officeart/2005/8/layout/vList5"/>
    <dgm:cxn modelId="{39DB60CD-C2D4-4E31-BFDB-42EA2B6DE9E8}" type="presParOf" srcId="{0E6A1F27-F1B6-40A8-9C26-0D02BF50295D}" destId="{CA505590-A971-4BDB-A60B-C9E8715857B9}" srcOrd="0" destOrd="0" presId="urn:microsoft.com/office/officeart/2005/8/layout/vList5"/>
    <dgm:cxn modelId="{746B1121-AD56-44FA-9ABA-547F324CDA60}" type="presParOf" srcId="{2AB7E34C-8980-44D7-8F07-94783562FFA3}" destId="{EBDF5EB3-DB69-4089-8641-A0620153D682}" srcOrd="5" destOrd="0" presId="urn:microsoft.com/office/officeart/2005/8/layout/vList5"/>
    <dgm:cxn modelId="{48C671E4-BE04-4F91-AEB0-5E47AA90F1CF}" type="presParOf" srcId="{2AB7E34C-8980-44D7-8F07-94783562FFA3}" destId="{35465549-96F4-46B8-B07E-EA2F17237EA0}" srcOrd="6" destOrd="0" presId="urn:microsoft.com/office/officeart/2005/8/layout/vList5"/>
    <dgm:cxn modelId="{D9A58F5A-E83C-488C-BC49-70CBC179A7D2}" type="presParOf" srcId="{35465549-96F4-46B8-B07E-EA2F17237EA0}" destId="{0F2001BD-01B5-4B58-8370-9CC6B357ABC5}" srcOrd="0" destOrd="0" presId="urn:microsoft.com/office/officeart/2005/8/layout/vList5"/>
    <dgm:cxn modelId="{B3C8A695-7B21-4449-B2DC-F20D22D223AA}" type="presParOf" srcId="{2AB7E34C-8980-44D7-8F07-94783562FFA3}" destId="{20664800-C0BD-4CFE-8356-D9C5AF9A68B7}" srcOrd="7" destOrd="0" presId="urn:microsoft.com/office/officeart/2005/8/layout/vList5"/>
    <dgm:cxn modelId="{80485794-15B6-47AE-9374-6B6D64CBDF3A}" type="presParOf" srcId="{2AB7E34C-8980-44D7-8F07-94783562FFA3}" destId="{21C31560-030A-4D48-98B4-0A7AF4E77E71}" srcOrd="8" destOrd="0" presId="urn:microsoft.com/office/officeart/2005/8/layout/vList5"/>
    <dgm:cxn modelId="{4F85DDAB-466C-4099-91DC-AAD07D94B9DA}" type="presParOf" srcId="{21C31560-030A-4D48-98B4-0A7AF4E77E71}" destId="{5F4CB8E1-3885-4E1F-95A1-A989AD45ADC9}" srcOrd="0" destOrd="0" presId="urn:microsoft.com/office/officeart/2005/8/layout/vList5"/>
    <dgm:cxn modelId="{B184D665-A8BD-40B6-B374-38AC0B87F096}" type="presParOf" srcId="{2AB7E34C-8980-44D7-8F07-94783562FFA3}" destId="{0956C023-450E-4E3E-B886-867B2805C62D}" srcOrd="9" destOrd="0" presId="urn:microsoft.com/office/officeart/2005/8/layout/vList5"/>
    <dgm:cxn modelId="{AECD5525-7B73-41EA-A02B-BE1310A307CB}" type="presParOf" srcId="{2AB7E34C-8980-44D7-8F07-94783562FFA3}" destId="{4125E36C-3CAD-41A9-840E-8BD1DA0FD729}" srcOrd="10" destOrd="0" presId="urn:microsoft.com/office/officeart/2005/8/layout/vList5"/>
    <dgm:cxn modelId="{032586D6-12CF-4DB3-847E-32C1746B0B29}" type="presParOf" srcId="{4125E36C-3CAD-41A9-840E-8BD1DA0FD729}" destId="{2C29B30A-0307-489D-9FAA-B55D0FBE297B}" srcOrd="0" destOrd="0" presId="urn:microsoft.com/office/officeart/2005/8/layout/vList5"/>
    <dgm:cxn modelId="{73D8D923-B371-4480-AA43-86C585DF2552}" type="presParOf" srcId="{2AB7E34C-8980-44D7-8F07-94783562FFA3}" destId="{024F90EA-D6A7-49DE-B8E0-869C6D21AFB1}" srcOrd="11" destOrd="0" presId="urn:microsoft.com/office/officeart/2005/8/layout/vList5"/>
    <dgm:cxn modelId="{0863CFDB-2963-47D7-AEB4-623EA360FB26}" type="presParOf" srcId="{2AB7E34C-8980-44D7-8F07-94783562FFA3}" destId="{98301C8A-EB0A-4D1A-8AA4-AD7953B5DAC3}" srcOrd="12" destOrd="0" presId="urn:microsoft.com/office/officeart/2005/8/layout/vList5"/>
    <dgm:cxn modelId="{08DD4349-3036-4FB6-A6EF-37608E960B77}" type="presParOf" srcId="{98301C8A-EB0A-4D1A-8AA4-AD7953B5DAC3}" destId="{0579B1B6-1F38-4FCD-9383-22A4306BD669}" srcOrd="0" destOrd="0" presId="urn:microsoft.com/office/officeart/2005/8/layout/vList5"/>
    <dgm:cxn modelId="{9CD37F91-B133-4A1B-996C-36B5DE5AF505}" type="presParOf" srcId="{2AB7E34C-8980-44D7-8F07-94783562FFA3}" destId="{070BBC41-997C-4052-AB22-69DBBC0F502B}" srcOrd="13" destOrd="0" presId="urn:microsoft.com/office/officeart/2005/8/layout/vList5"/>
    <dgm:cxn modelId="{4C013D1D-6930-4AF9-ADED-990DA51005B3}" type="presParOf" srcId="{2AB7E34C-8980-44D7-8F07-94783562FFA3}" destId="{22D29F2E-25F5-49B2-9198-3EB2C17497F6}" srcOrd="14" destOrd="0" presId="urn:microsoft.com/office/officeart/2005/8/layout/vList5"/>
    <dgm:cxn modelId="{297AB38A-E368-49F5-83F0-E8778303A9A6}" type="presParOf" srcId="{22D29F2E-25F5-49B2-9198-3EB2C17497F6}" destId="{D2A94868-CAD6-4BB7-935C-9AAAF13997FC}" srcOrd="0" destOrd="0" presId="urn:microsoft.com/office/officeart/2005/8/layout/vList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F1C180-8559-4F7F-956C-0E5F8EF4F0E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0DD50522-2F91-4FDA-80B1-A47DA92A7573}">
      <dgm:prSet phldrT="[Text]" custT="1"/>
      <dgm:spPr/>
      <dgm:t>
        <a:bodyPr/>
        <a:lstStyle/>
        <a:p>
          <a:r>
            <a:rPr lang="en-GB" sz="2400"/>
            <a:t>Number of new AF </a:t>
          </a:r>
        </a:p>
      </dgm:t>
    </dgm:pt>
    <dgm:pt modelId="{30A2362A-B2C8-4763-AD10-0DBC9EA80586}" type="parTrans" cxnId="{8D3BE8D1-5B1D-4452-A8F5-2EE83C83AB85}">
      <dgm:prSet/>
      <dgm:spPr/>
      <dgm:t>
        <a:bodyPr/>
        <a:lstStyle/>
        <a:p>
          <a:endParaRPr lang="en-GB"/>
        </a:p>
      </dgm:t>
    </dgm:pt>
    <dgm:pt modelId="{D1D20F9B-0744-41D3-A858-0AE373872A97}" type="sibTrans" cxnId="{8D3BE8D1-5B1D-4452-A8F5-2EE83C83AB85}">
      <dgm:prSet/>
      <dgm:spPr/>
      <dgm:t>
        <a:bodyPr/>
        <a:lstStyle/>
        <a:p>
          <a:endParaRPr lang="en-GB"/>
        </a:p>
      </dgm:t>
    </dgm:pt>
    <dgm:pt modelId="{B0F2B2D0-CB60-4E3E-B72D-998E1547ED2A}">
      <dgm:prSet phldrT="[Text]" custT="1"/>
      <dgm:spPr/>
      <dgm:t>
        <a:bodyPr/>
        <a:lstStyle/>
        <a:p>
          <a:r>
            <a:rPr lang="en-GB" sz="16600"/>
            <a:t>56</a:t>
          </a:r>
        </a:p>
        <a:p>
          <a:r>
            <a:rPr lang="en-GB" sz="1200"/>
            <a:t>65 years plus with one risk factor for AF</a:t>
          </a:r>
        </a:p>
      </dgm:t>
    </dgm:pt>
    <dgm:pt modelId="{21240153-E319-4199-AB57-918F787FDC22}" type="parTrans" cxnId="{BC25C0E0-19EA-4470-9BEC-F3D67F2720B2}">
      <dgm:prSet/>
      <dgm:spPr/>
      <dgm:t>
        <a:bodyPr/>
        <a:lstStyle/>
        <a:p>
          <a:endParaRPr lang="en-GB"/>
        </a:p>
      </dgm:t>
    </dgm:pt>
    <dgm:pt modelId="{BC2E9FAA-95F4-40D6-A9C4-9447B4CEAB35}" type="sibTrans" cxnId="{BC25C0E0-19EA-4470-9BEC-F3D67F2720B2}">
      <dgm:prSet/>
      <dgm:spPr/>
      <dgm:t>
        <a:bodyPr/>
        <a:lstStyle/>
        <a:p>
          <a:endParaRPr lang="en-GB"/>
        </a:p>
      </dgm:t>
    </dgm:pt>
    <dgm:pt modelId="{9FD3AAFB-FB73-4269-ABF7-F570C385CC0E}">
      <dgm:prSet phldrT="[Text]" custT="1"/>
      <dgm:spPr/>
      <dgm:t>
        <a:bodyPr/>
        <a:lstStyle/>
        <a:p>
          <a:pPr algn="r"/>
          <a:r>
            <a:rPr lang="en-GB" sz="2400"/>
            <a:t>Number of strokes saved</a:t>
          </a:r>
        </a:p>
      </dgm:t>
    </dgm:pt>
    <dgm:pt modelId="{A56F9C4F-502B-4A13-B632-D8A2CAD48960}" type="parTrans" cxnId="{99B3BC8E-690A-4715-8975-62C2D7EFD3B4}">
      <dgm:prSet/>
      <dgm:spPr/>
      <dgm:t>
        <a:bodyPr/>
        <a:lstStyle/>
        <a:p>
          <a:endParaRPr lang="en-GB"/>
        </a:p>
      </dgm:t>
    </dgm:pt>
    <dgm:pt modelId="{5959CC2D-6597-4161-ACE4-23CFC56D3BB5}" type="sibTrans" cxnId="{99B3BC8E-690A-4715-8975-62C2D7EFD3B4}">
      <dgm:prSet/>
      <dgm:spPr/>
      <dgm:t>
        <a:bodyPr/>
        <a:lstStyle/>
        <a:p>
          <a:endParaRPr lang="en-GB"/>
        </a:p>
      </dgm:t>
    </dgm:pt>
    <dgm:pt modelId="{73FDE99F-9707-4AE2-A595-F0C15834096F}">
      <dgm:prSet phldrT="[Text]" custT="1"/>
      <dgm:spPr/>
      <dgm:t>
        <a:bodyPr anchor="ctr"/>
        <a:lstStyle/>
        <a:p>
          <a:pPr>
            <a:lnSpc>
              <a:spcPct val="90000"/>
            </a:lnSpc>
            <a:spcAft>
              <a:spcPct val="35000"/>
            </a:spcAft>
          </a:pPr>
          <a:r>
            <a:rPr lang="en-GB" sz="4000"/>
            <a:t>2 per annum</a:t>
          </a:r>
          <a:r>
            <a:rPr lang="en-GB" sz="4000" baseline="30000"/>
            <a:t>1</a:t>
          </a:r>
        </a:p>
        <a:p>
          <a:pPr>
            <a:lnSpc>
              <a:spcPct val="100000"/>
            </a:lnSpc>
            <a:spcAft>
              <a:spcPts val="0"/>
            </a:spcAft>
          </a:pPr>
          <a:r>
            <a:rPr lang="en-GB" sz="4000" baseline="30000"/>
            <a:t>1 life saved</a:t>
          </a:r>
        </a:p>
        <a:p>
          <a:pPr>
            <a:lnSpc>
              <a:spcPct val="90000"/>
            </a:lnSpc>
            <a:spcAft>
              <a:spcPct val="35000"/>
            </a:spcAft>
          </a:pPr>
          <a:endParaRPr lang="en-GB" sz="4000" baseline="30000"/>
        </a:p>
      </dgm:t>
    </dgm:pt>
    <dgm:pt modelId="{C483A616-D714-40AD-A7A8-87657FF912B8}" type="parTrans" cxnId="{5177D880-D3A6-4E11-A7BD-42B4D22ADE9E}">
      <dgm:prSet/>
      <dgm:spPr/>
      <dgm:t>
        <a:bodyPr/>
        <a:lstStyle/>
        <a:p>
          <a:endParaRPr lang="en-GB"/>
        </a:p>
      </dgm:t>
    </dgm:pt>
    <dgm:pt modelId="{EA8E8B4A-1C56-457F-A2E4-5EC1026CE6ED}" type="sibTrans" cxnId="{5177D880-D3A6-4E11-A7BD-42B4D22ADE9E}">
      <dgm:prSet/>
      <dgm:spPr/>
      <dgm:t>
        <a:bodyPr/>
        <a:lstStyle/>
        <a:p>
          <a:endParaRPr lang="en-GB"/>
        </a:p>
      </dgm:t>
    </dgm:pt>
    <dgm:pt modelId="{51462F3A-5F6F-45A7-B2C5-01ED497F0D22}">
      <dgm:prSet phldrT="[Text]" custT="1"/>
      <dgm:spPr/>
      <dgm:t>
        <a:bodyPr/>
        <a:lstStyle/>
        <a:p>
          <a:r>
            <a:rPr lang="en-GB" sz="4000"/>
            <a:t>Medical: £37,482</a:t>
          </a:r>
        </a:p>
        <a:p>
          <a:r>
            <a:rPr lang="en-GB" sz="4000"/>
            <a:t>Medical and social care cost: £47,454</a:t>
          </a:r>
        </a:p>
        <a:p>
          <a:endParaRPr lang="en-GB" sz="3600"/>
        </a:p>
      </dgm:t>
    </dgm:pt>
    <dgm:pt modelId="{1E360D4D-5419-4FFC-AC9F-7100C49B137E}" type="parTrans" cxnId="{94C15ECA-A6AD-44FB-9E6A-FB975DCEDB9B}">
      <dgm:prSet/>
      <dgm:spPr/>
      <dgm:t>
        <a:bodyPr/>
        <a:lstStyle/>
        <a:p>
          <a:endParaRPr lang="en-GB"/>
        </a:p>
      </dgm:t>
    </dgm:pt>
    <dgm:pt modelId="{1135AFDC-BC8E-485C-BDD4-9099D8F8CE38}" type="sibTrans" cxnId="{94C15ECA-A6AD-44FB-9E6A-FB975DCEDB9B}">
      <dgm:prSet/>
      <dgm:spPr/>
      <dgm:t>
        <a:bodyPr/>
        <a:lstStyle/>
        <a:p>
          <a:endParaRPr lang="en-GB"/>
        </a:p>
      </dgm:t>
    </dgm:pt>
    <dgm:pt modelId="{BC67CF89-69FD-49E1-8BDF-064B0B282874}">
      <dgm:prSet phldrT="[Text]" custT="1"/>
      <dgm:spPr/>
      <dgm:t>
        <a:bodyPr/>
        <a:lstStyle/>
        <a:p>
          <a:r>
            <a:rPr lang="en-GB" sz="2400"/>
            <a:t>Year 1 Savings made  from strokes prevented</a:t>
          </a:r>
        </a:p>
      </dgm:t>
    </dgm:pt>
    <dgm:pt modelId="{3C942099-FA12-4428-A0C9-D77E8716A150}" type="sibTrans" cxnId="{0FABB5A5-1B14-4598-98F9-D45AF4585E49}">
      <dgm:prSet/>
      <dgm:spPr/>
      <dgm:t>
        <a:bodyPr/>
        <a:lstStyle/>
        <a:p>
          <a:endParaRPr lang="en-GB"/>
        </a:p>
      </dgm:t>
    </dgm:pt>
    <dgm:pt modelId="{D324F39D-05EC-406C-8F76-84AAD1A6D864}" type="parTrans" cxnId="{0FABB5A5-1B14-4598-98F9-D45AF4585E49}">
      <dgm:prSet/>
      <dgm:spPr/>
      <dgm:t>
        <a:bodyPr/>
        <a:lstStyle/>
        <a:p>
          <a:endParaRPr lang="en-GB"/>
        </a:p>
      </dgm:t>
    </dgm:pt>
    <dgm:pt modelId="{7F2A9EA1-7B6D-4283-A04E-F96E95D71924}" type="pres">
      <dgm:prSet presAssocID="{DAF1C180-8559-4F7F-956C-0E5F8EF4F0EB}" presName="Name0" presStyleCnt="0">
        <dgm:presLayoutVars>
          <dgm:dir/>
          <dgm:animLvl val="lvl"/>
          <dgm:resizeHandles val="exact"/>
        </dgm:presLayoutVars>
      </dgm:prSet>
      <dgm:spPr/>
    </dgm:pt>
    <dgm:pt modelId="{5F8F8E98-8A9F-432A-8530-89B88EB05302}" type="pres">
      <dgm:prSet presAssocID="{0DD50522-2F91-4FDA-80B1-A47DA92A7573}" presName="compositeNode" presStyleCnt="0">
        <dgm:presLayoutVars>
          <dgm:bulletEnabled val="1"/>
        </dgm:presLayoutVars>
      </dgm:prSet>
      <dgm:spPr/>
    </dgm:pt>
    <dgm:pt modelId="{831DA618-9BA3-4867-8A6A-B70963441A84}" type="pres">
      <dgm:prSet presAssocID="{0DD50522-2F91-4FDA-80B1-A47DA92A7573}" presName="bgRect" presStyleLbl="node1" presStyleIdx="0" presStyleCnt="3" custLinFactNeighborX="-23" custLinFactNeighborY="21611"/>
      <dgm:spPr/>
    </dgm:pt>
    <dgm:pt modelId="{74B0FF06-9F98-4C5D-8987-BE683E2C9E98}" type="pres">
      <dgm:prSet presAssocID="{0DD50522-2F91-4FDA-80B1-A47DA92A7573}" presName="parentNode" presStyleLbl="node1" presStyleIdx="0" presStyleCnt="3">
        <dgm:presLayoutVars>
          <dgm:chMax val="0"/>
          <dgm:bulletEnabled val="1"/>
        </dgm:presLayoutVars>
      </dgm:prSet>
      <dgm:spPr/>
    </dgm:pt>
    <dgm:pt modelId="{538DD2B8-391B-4B30-8B1D-691E6166EF26}" type="pres">
      <dgm:prSet presAssocID="{0DD50522-2F91-4FDA-80B1-A47DA92A7573}" presName="childNode" presStyleLbl="node1" presStyleIdx="0" presStyleCnt="3">
        <dgm:presLayoutVars>
          <dgm:bulletEnabled val="1"/>
        </dgm:presLayoutVars>
      </dgm:prSet>
      <dgm:spPr/>
    </dgm:pt>
    <dgm:pt modelId="{12841823-4CA9-4227-8DAB-DDEF950C7368}" type="pres">
      <dgm:prSet presAssocID="{D1D20F9B-0744-41D3-A858-0AE373872A97}" presName="hSp" presStyleCnt="0"/>
      <dgm:spPr/>
    </dgm:pt>
    <dgm:pt modelId="{31248675-3453-43CB-9391-56925D0D4358}" type="pres">
      <dgm:prSet presAssocID="{D1D20F9B-0744-41D3-A858-0AE373872A97}" presName="vProcSp" presStyleCnt="0"/>
      <dgm:spPr/>
    </dgm:pt>
    <dgm:pt modelId="{69932DB7-AFF7-4267-9995-AA15048DCE77}" type="pres">
      <dgm:prSet presAssocID="{D1D20F9B-0744-41D3-A858-0AE373872A97}" presName="vSp1" presStyleCnt="0"/>
      <dgm:spPr/>
    </dgm:pt>
    <dgm:pt modelId="{C3FC075D-A503-4A14-80D2-0E9EA3027A3B}" type="pres">
      <dgm:prSet presAssocID="{D1D20F9B-0744-41D3-A858-0AE373872A97}" presName="simulatedConn" presStyleLbl="solidFgAcc1" presStyleIdx="0" presStyleCnt="2"/>
      <dgm:spPr/>
    </dgm:pt>
    <dgm:pt modelId="{0CD2523F-A54E-401A-8CF6-F790D905556A}" type="pres">
      <dgm:prSet presAssocID="{D1D20F9B-0744-41D3-A858-0AE373872A97}" presName="vSp2" presStyleCnt="0"/>
      <dgm:spPr/>
    </dgm:pt>
    <dgm:pt modelId="{A17DAB9B-E09A-476B-B6FF-EF934C5D07DB}" type="pres">
      <dgm:prSet presAssocID="{D1D20F9B-0744-41D3-A858-0AE373872A97}" presName="sibTrans" presStyleCnt="0"/>
      <dgm:spPr/>
    </dgm:pt>
    <dgm:pt modelId="{F4B9FA52-0DD3-4C30-83C6-450EE715FE99}" type="pres">
      <dgm:prSet presAssocID="{9FD3AAFB-FB73-4269-ABF7-F570C385CC0E}" presName="compositeNode" presStyleCnt="0">
        <dgm:presLayoutVars>
          <dgm:bulletEnabled val="1"/>
        </dgm:presLayoutVars>
      </dgm:prSet>
      <dgm:spPr/>
    </dgm:pt>
    <dgm:pt modelId="{A8B589E4-F228-4C5D-9E0C-F8911B90FC34}" type="pres">
      <dgm:prSet presAssocID="{9FD3AAFB-FB73-4269-ABF7-F570C385CC0E}" presName="bgRect" presStyleLbl="node1" presStyleIdx="1" presStyleCnt="3" custScaleX="97330" custLinFactNeighborX="0" custLinFactNeighborY="5259"/>
      <dgm:spPr/>
    </dgm:pt>
    <dgm:pt modelId="{8940610A-95C1-43FF-AF8C-6EF03AE42E75}" type="pres">
      <dgm:prSet presAssocID="{9FD3AAFB-FB73-4269-ABF7-F570C385CC0E}" presName="parentNode" presStyleLbl="node1" presStyleIdx="1" presStyleCnt="3">
        <dgm:presLayoutVars>
          <dgm:chMax val="0"/>
          <dgm:bulletEnabled val="1"/>
        </dgm:presLayoutVars>
      </dgm:prSet>
      <dgm:spPr/>
    </dgm:pt>
    <dgm:pt modelId="{2ED83281-9001-4A98-8FD5-FB97C9584D7A}" type="pres">
      <dgm:prSet presAssocID="{9FD3AAFB-FB73-4269-ABF7-F570C385CC0E}" presName="childNode" presStyleLbl="node1" presStyleIdx="1" presStyleCnt="3">
        <dgm:presLayoutVars>
          <dgm:bulletEnabled val="1"/>
        </dgm:presLayoutVars>
      </dgm:prSet>
      <dgm:spPr/>
    </dgm:pt>
    <dgm:pt modelId="{22A0CE46-ACC8-43F9-A9E6-1669943FBC85}" type="pres">
      <dgm:prSet presAssocID="{5959CC2D-6597-4161-ACE4-23CFC56D3BB5}" presName="hSp" presStyleCnt="0"/>
      <dgm:spPr/>
    </dgm:pt>
    <dgm:pt modelId="{35C414F9-9AA9-4DC6-BB14-3024FEB2EAA2}" type="pres">
      <dgm:prSet presAssocID="{5959CC2D-6597-4161-ACE4-23CFC56D3BB5}" presName="vProcSp" presStyleCnt="0"/>
      <dgm:spPr/>
    </dgm:pt>
    <dgm:pt modelId="{60CA79EA-BDF3-493E-B18F-51914385712C}" type="pres">
      <dgm:prSet presAssocID="{5959CC2D-6597-4161-ACE4-23CFC56D3BB5}" presName="vSp1" presStyleCnt="0"/>
      <dgm:spPr/>
    </dgm:pt>
    <dgm:pt modelId="{7B793858-9BC3-4DF7-9BD0-4E43E6E6044F}" type="pres">
      <dgm:prSet presAssocID="{5959CC2D-6597-4161-ACE4-23CFC56D3BB5}" presName="simulatedConn" presStyleLbl="solidFgAcc1" presStyleIdx="1" presStyleCnt="2"/>
      <dgm:spPr/>
    </dgm:pt>
    <dgm:pt modelId="{3EFDD935-8957-409D-B2A1-FC16A4146272}" type="pres">
      <dgm:prSet presAssocID="{5959CC2D-6597-4161-ACE4-23CFC56D3BB5}" presName="vSp2" presStyleCnt="0"/>
      <dgm:spPr/>
    </dgm:pt>
    <dgm:pt modelId="{89C7FF69-9989-45AE-8799-012A19FA9E46}" type="pres">
      <dgm:prSet presAssocID="{5959CC2D-6597-4161-ACE4-23CFC56D3BB5}" presName="sibTrans" presStyleCnt="0"/>
      <dgm:spPr/>
    </dgm:pt>
    <dgm:pt modelId="{ABD9D4F2-AC15-49C1-93F1-227F362E48A1}" type="pres">
      <dgm:prSet presAssocID="{BC67CF89-69FD-49E1-8BDF-064B0B282874}" presName="compositeNode" presStyleCnt="0">
        <dgm:presLayoutVars>
          <dgm:bulletEnabled val="1"/>
        </dgm:presLayoutVars>
      </dgm:prSet>
      <dgm:spPr/>
    </dgm:pt>
    <dgm:pt modelId="{964D5BCF-86FE-4BE8-AC39-BA42A4ACA60B}" type="pres">
      <dgm:prSet presAssocID="{BC67CF89-69FD-49E1-8BDF-064B0B282874}" presName="bgRect" presStyleLbl="node1" presStyleIdx="2" presStyleCnt="3" custLinFactNeighborX="-124"/>
      <dgm:spPr/>
    </dgm:pt>
    <dgm:pt modelId="{8222C72B-C96D-44F0-9741-6F44451E17D4}" type="pres">
      <dgm:prSet presAssocID="{BC67CF89-69FD-49E1-8BDF-064B0B282874}" presName="parentNode" presStyleLbl="node1" presStyleIdx="2" presStyleCnt="3">
        <dgm:presLayoutVars>
          <dgm:chMax val="0"/>
          <dgm:bulletEnabled val="1"/>
        </dgm:presLayoutVars>
      </dgm:prSet>
      <dgm:spPr/>
    </dgm:pt>
    <dgm:pt modelId="{9155B4FC-1429-44B3-BE5C-5BB0B105F5E8}" type="pres">
      <dgm:prSet presAssocID="{BC67CF89-69FD-49E1-8BDF-064B0B282874}" presName="childNode" presStyleLbl="node1" presStyleIdx="2" presStyleCnt="3">
        <dgm:presLayoutVars>
          <dgm:bulletEnabled val="1"/>
        </dgm:presLayoutVars>
      </dgm:prSet>
      <dgm:spPr/>
    </dgm:pt>
  </dgm:ptLst>
  <dgm:cxnLst>
    <dgm:cxn modelId="{BD11C100-2C28-4EF1-AF42-73BA6EF22298}" type="presOf" srcId="{BC67CF89-69FD-49E1-8BDF-064B0B282874}" destId="{964D5BCF-86FE-4BE8-AC39-BA42A4ACA60B}" srcOrd="0" destOrd="0" presId="urn:microsoft.com/office/officeart/2005/8/layout/hProcess7"/>
    <dgm:cxn modelId="{B3935107-DD93-4BE4-BB21-E1933CFE6A0E}" type="presOf" srcId="{B0F2B2D0-CB60-4E3E-B72D-998E1547ED2A}" destId="{538DD2B8-391B-4B30-8B1D-691E6166EF26}" srcOrd="0" destOrd="0" presId="urn:microsoft.com/office/officeart/2005/8/layout/hProcess7"/>
    <dgm:cxn modelId="{85453C14-6037-42CF-A94C-64F47F9F40AC}" type="presOf" srcId="{BC67CF89-69FD-49E1-8BDF-064B0B282874}" destId="{8222C72B-C96D-44F0-9741-6F44451E17D4}" srcOrd="1" destOrd="0" presId="urn:microsoft.com/office/officeart/2005/8/layout/hProcess7"/>
    <dgm:cxn modelId="{3A1D4615-71C3-43D1-A0A2-65704A07E093}" type="presOf" srcId="{51462F3A-5F6F-45A7-B2C5-01ED497F0D22}" destId="{9155B4FC-1429-44B3-BE5C-5BB0B105F5E8}" srcOrd="0" destOrd="0" presId="urn:microsoft.com/office/officeart/2005/8/layout/hProcess7"/>
    <dgm:cxn modelId="{AEAD6C4D-C5B6-41AB-97B3-FD091E1F6649}" type="presOf" srcId="{9FD3AAFB-FB73-4269-ABF7-F570C385CC0E}" destId="{8940610A-95C1-43FF-AF8C-6EF03AE42E75}" srcOrd="1" destOrd="0" presId="urn:microsoft.com/office/officeart/2005/8/layout/hProcess7"/>
    <dgm:cxn modelId="{5177D880-D3A6-4E11-A7BD-42B4D22ADE9E}" srcId="{9FD3AAFB-FB73-4269-ABF7-F570C385CC0E}" destId="{73FDE99F-9707-4AE2-A595-F0C15834096F}" srcOrd="0" destOrd="0" parTransId="{C483A616-D714-40AD-A7A8-87657FF912B8}" sibTransId="{EA8E8B4A-1C56-457F-A2E4-5EC1026CE6ED}"/>
    <dgm:cxn modelId="{99B3BC8E-690A-4715-8975-62C2D7EFD3B4}" srcId="{DAF1C180-8559-4F7F-956C-0E5F8EF4F0EB}" destId="{9FD3AAFB-FB73-4269-ABF7-F570C385CC0E}" srcOrd="1" destOrd="0" parTransId="{A56F9C4F-502B-4A13-B632-D8A2CAD48960}" sibTransId="{5959CC2D-6597-4161-ACE4-23CFC56D3BB5}"/>
    <dgm:cxn modelId="{A25A09A2-793A-4F57-855E-1BDA6C1C1CEA}" type="presOf" srcId="{9FD3AAFB-FB73-4269-ABF7-F570C385CC0E}" destId="{A8B589E4-F228-4C5D-9E0C-F8911B90FC34}" srcOrd="0" destOrd="0" presId="urn:microsoft.com/office/officeart/2005/8/layout/hProcess7"/>
    <dgm:cxn modelId="{0FABB5A5-1B14-4598-98F9-D45AF4585E49}" srcId="{DAF1C180-8559-4F7F-956C-0E5F8EF4F0EB}" destId="{BC67CF89-69FD-49E1-8BDF-064B0B282874}" srcOrd="2" destOrd="0" parTransId="{D324F39D-05EC-406C-8F76-84AAD1A6D864}" sibTransId="{3C942099-FA12-4428-A0C9-D77E8716A150}"/>
    <dgm:cxn modelId="{94C15ECA-A6AD-44FB-9E6A-FB975DCEDB9B}" srcId="{BC67CF89-69FD-49E1-8BDF-064B0B282874}" destId="{51462F3A-5F6F-45A7-B2C5-01ED497F0D22}" srcOrd="0" destOrd="0" parTransId="{1E360D4D-5419-4FFC-AC9F-7100C49B137E}" sibTransId="{1135AFDC-BC8E-485C-BDD4-9099D8F8CE38}"/>
    <dgm:cxn modelId="{8D3BE8D1-5B1D-4452-A8F5-2EE83C83AB85}" srcId="{DAF1C180-8559-4F7F-956C-0E5F8EF4F0EB}" destId="{0DD50522-2F91-4FDA-80B1-A47DA92A7573}" srcOrd="0" destOrd="0" parTransId="{30A2362A-B2C8-4763-AD10-0DBC9EA80586}" sibTransId="{D1D20F9B-0744-41D3-A858-0AE373872A97}"/>
    <dgm:cxn modelId="{BC25C0E0-19EA-4470-9BEC-F3D67F2720B2}" srcId="{0DD50522-2F91-4FDA-80B1-A47DA92A7573}" destId="{B0F2B2D0-CB60-4E3E-B72D-998E1547ED2A}" srcOrd="0" destOrd="0" parTransId="{21240153-E319-4199-AB57-918F787FDC22}" sibTransId="{BC2E9FAA-95F4-40D6-A9C4-9447B4CEAB35}"/>
    <dgm:cxn modelId="{BAAC90E4-F02B-413A-901E-FA5CDE476024}" type="presOf" srcId="{0DD50522-2F91-4FDA-80B1-A47DA92A7573}" destId="{831DA618-9BA3-4867-8A6A-B70963441A84}" srcOrd="0" destOrd="0" presId="urn:microsoft.com/office/officeart/2005/8/layout/hProcess7"/>
    <dgm:cxn modelId="{0B5604F0-A804-4CD3-A4E3-9FB11BE1EDEE}" type="presOf" srcId="{0DD50522-2F91-4FDA-80B1-A47DA92A7573}" destId="{74B0FF06-9F98-4C5D-8987-BE683E2C9E98}" srcOrd="1" destOrd="0" presId="urn:microsoft.com/office/officeart/2005/8/layout/hProcess7"/>
    <dgm:cxn modelId="{20FF33F3-83D5-40C6-9653-1909F82EE71C}" type="presOf" srcId="{73FDE99F-9707-4AE2-A595-F0C15834096F}" destId="{2ED83281-9001-4A98-8FD5-FB97C9584D7A}" srcOrd="0" destOrd="0" presId="urn:microsoft.com/office/officeart/2005/8/layout/hProcess7"/>
    <dgm:cxn modelId="{F9649CF8-8702-435D-B060-E52F762E425A}" type="presOf" srcId="{DAF1C180-8559-4F7F-956C-0E5F8EF4F0EB}" destId="{7F2A9EA1-7B6D-4283-A04E-F96E95D71924}" srcOrd="0" destOrd="0" presId="urn:microsoft.com/office/officeart/2005/8/layout/hProcess7"/>
    <dgm:cxn modelId="{C723A3B2-0CB1-4303-9F09-98365900126A}" type="presParOf" srcId="{7F2A9EA1-7B6D-4283-A04E-F96E95D71924}" destId="{5F8F8E98-8A9F-432A-8530-89B88EB05302}" srcOrd="0" destOrd="0" presId="urn:microsoft.com/office/officeart/2005/8/layout/hProcess7"/>
    <dgm:cxn modelId="{17781C6E-EEE1-4DAD-A353-F988C6EC840E}" type="presParOf" srcId="{5F8F8E98-8A9F-432A-8530-89B88EB05302}" destId="{831DA618-9BA3-4867-8A6A-B70963441A84}" srcOrd="0" destOrd="0" presId="urn:microsoft.com/office/officeart/2005/8/layout/hProcess7"/>
    <dgm:cxn modelId="{D97C9910-3706-49BD-A125-402098987BB3}" type="presParOf" srcId="{5F8F8E98-8A9F-432A-8530-89B88EB05302}" destId="{74B0FF06-9F98-4C5D-8987-BE683E2C9E98}" srcOrd="1" destOrd="0" presId="urn:microsoft.com/office/officeart/2005/8/layout/hProcess7"/>
    <dgm:cxn modelId="{9A6BD02D-0EEE-4421-B671-BD50DF852E5E}" type="presParOf" srcId="{5F8F8E98-8A9F-432A-8530-89B88EB05302}" destId="{538DD2B8-391B-4B30-8B1D-691E6166EF26}" srcOrd="2" destOrd="0" presId="urn:microsoft.com/office/officeart/2005/8/layout/hProcess7"/>
    <dgm:cxn modelId="{54F74938-FFDD-4E00-A958-F90B566844AD}" type="presParOf" srcId="{7F2A9EA1-7B6D-4283-A04E-F96E95D71924}" destId="{12841823-4CA9-4227-8DAB-DDEF950C7368}" srcOrd="1" destOrd="0" presId="urn:microsoft.com/office/officeart/2005/8/layout/hProcess7"/>
    <dgm:cxn modelId="{78DE2A15-D4BB-45C1-9A00-88E964DEE74C}" type="presParOf" srcId="{7F2A9EA1-7B6D-4283-A04E-F96E95D71924}" destId="{31248675-3453-43CB-9391-56925D0D4358}" srcOrd="2" destOrd="0" presId="urn:microsoft.com/office/officeart/2005/8/layout/hProcess7"/>
    <dgm:cxn modelId="{109BD5E7-2517-427C-B0F7-B385802DC06A}" type="presParOf" srcId="{31248675-3453-43CB-9391-56925D0D4358}" destId="{69932DB7-AFF7-4267-9995-AA15048DCE77}" srcOrd="0" destOrd="0" presId="urn:microsoft.com/office/officeart/2005/8/layout/hProcess7"/>
    <dgm:cxn modelId="{250E8C38-3999-41E8-A326-595B889E3971}" type="presParOf" srcId="{31248675-3453-43CB-9391-56925D0D4358}" destId="{C3FC075D-A503-4A14-80D2-0E9EA3027A3B}" srcOrd="1" destOrd="0" presId="urn:microsoft.com/office/officeart/2005/8/layout/hProcess7"/>
    <dgm:cxn modelId="{E2884F3C-7D53-44A6-9160-037A34D074DF}" type="presParOf" srcId="{31248675-3453-43CB-9391-56925D0D4358}" destId="{0CD2523F-A54E-401A-8CF6-F790D905556A}" srcOrd="2" destOrd="0" presId="urn:microsoft.com/office/officeart/2005/8/layout/hProcess7"/>
    <dgm:cxn modelId="{4D87B5E1-BF28-4E88-95C3-0687446CE71E}" type="presParOf" srcId="{7F2A9EA1-7B6D-4283-A04E-F96E95D71924}" destId="{A17DAB9B-E09A-476B-B6FF-EF934C5D07DB}" srcOrd="3" destOrd="0" presId="urn:microsoft.com/office/officeart/2005/8/layout/hProcess7"/>
    <dgm:cxn modelId="{37831438-2F42-4E1C-B0C5-C819FAA41D59}" type="presParOf" srcId="{7F2A9EA1-7B6D-4283-A04E-F96E95D71924}" destId="{F4B9FA52-0DD3-4C30-83C6-450EE715FE99}" srcOrd="4" destOrd="0" presId="urn:microsoft.com/office/officeart/2005/8/layout/hProcess7"/>
    <dgm:cxn modelId="{A3BB091E-1B9C-49C5-AA8B-F5371E442731}" type="presParOf" srcId="{F4B9FA52-0DD3-4C30-83C6-450EE715FE99}" destId="{A8B589E4-F228-4C5D-9E0C-F8911B90FC34}" srcOrd="0" destOrd="0" presId="urn:microsoft.com/office/officeart/2005/8/layout/hProcess7"/>
    <dgm:cxn modelId="{75ACBE2D-793C-4961-A8BC-D2E26D9E3FDB}" type="presParOf" srcId="{F4B9FA52-0DD3-4C30-83C6-450EE715FE99}" destId="{8940610A-95C1-43FF-AF8C-6EF03AE42E75}" srcOrd="1" destOrd="0" presId="urn:microsoft.com/office/officeart/2005/8/layout/hProcess7"/>
    <dgm:cxn modelId="{C27E93F9-AB9D-4C0A-9176-6B4873CABA09}" type="presParOf" srcId="{F4B9FA52-0DD3-4C30-83C6-450EE715FE99}" destId="{2ED83281-9001-4A98-8FD5-FB97C9584D7A}" srcOrd="2" destOrd="0" presId="urn:microsoft.com/office/officeart/2005/8/layout/hProcess7"/>
    <dgm:cxn modelId="{60AF1087-BA8E-4EE5-AD2B-A700956E7833}" type="presParOf" srcId="{7F2A9EA1-7B6D-4283-A04E-F96E95D71924}" destId="{22A0CE46-ACC8-43F9-A9E6-1669943FBC85}" srcOrd="5" destOrd="0" presId="urn:microsoft.com/office/officeart/2005/8/layout/hProcess7"/>
    <dgm:cxn modelId="{C0A782D5-69EA-4426-907B-3EE740149538}" type="presParOf" srcId="{7F2A9EA1-7B6D-4283-A04E-F96E95D71924}" destId="{35C414F9-9AA9-4DC6-BB14-3024FEB2EAA2}" srcOrd="6" destOrd="0" presId="urn:microsoft.com/office/officeart/2005/8/layout/hProcess7"/>
    <dgm:cxn modelId="{D2A752AB-E5FA-47A0-B137-5F856B94FFFE}" type="presParOf" srcId="{35C414F9-9AA9-4DC6-BB14-3024FEB2EAA2}" destId="{60CA79EA-BDF3-493E-B18F-51914385712C}" srcOrd="0" destOrd="0" presId="urn:microsoft.com/office/officeart/2005/8/layout/hProcess7"/>
    <dgm:cxn modelId="{B2F8AE83-4999-4B5C-89C5-EC54F7040963}" type="presParOf" srcId="{35C414F9-9AA9-4DC6-BB14-3024FEB2EAA2}" destId="{7B793858-9BC3-4DF7-9BD0-4E43E6E6044F}" srcOrd="1" destOrd="0" presId="urn:microsoft.com/office/officeart/2005/8/layout/hProcess7"/>
    <dgm:cxn modelId="{52280241-9840-4D90-B00A-5C259BAFA654}" type="presParOf" srcId="{35C414F9-9AA9-4DC6-BB14-3024FEB2EAA2}" destId="{3EFDD935-8957-409D-B2A1-FC16A4146272}" srcOrd="2" destOrd="0" presId="urn:microsoft.com/office/officeart/2005/8/layout/hProcess7"/>
    <dgm:cxn modelId="{4CCB6B74-C713-453E-9517-C639E1A102A6}" type="presParOf" srcId="{7F2A9EA1-7B6D-4283-A04E-F96E95D71924}" destId="{89C7FF69-9989-45AE-8799-012A19FA9E46}" srcOrd="7" destOrd="0" presId="urn:microsoft.com/office/officeart/2005/8/layout/hProcess7"/>
    <dgm:cxn modelId="{8E35077A-5FBE-48B2-A3C6-7F254057B054}" type="presParOf" srcId="{7F2A9EA1-7B6D-4283-A04E-F96E95D71924}" destId="{ABD9D4F2-AC15-49C1-93F1-227F362E48A1}" srcOrd="8" destOrd="0" presId="urn:microsoft.com/office/officeart/2005/8/layout/hProcess7"/>
    <dgm:cxn modelId="{99DA17D3-454C-4777-BB83-E88EBAFB5771}" type="presParOf" srcId="{ABD9D4F2-AC15-49C1-93F1-227F362E48A1}" destId="{964D5BCF-86FE-4BE8-AC39-BA42A4ACA60B}" srcOrd="0" destOrd="0" presId="urn:microsoft.com/office/officeart/2005/8/layout/hProcess7"/>
    <dgm:cxn modelId="{E5650626-2907-4FED-8FEC-D7DB3F3DCD52}" type="presParOf" srcId="{ABD9D4F2-AC15-49C1-93F1-227F362E48A1}" destId="{8222C72B-C96D-44F0-9741-6F44451E17D4}" srcOrd="1" destOrd="0" presId="urn:microsoft.com/office/officeart/2005/8/layout/hProcess7"/>
    <dgm:cxn modelId="{1C1BC37D-D21C-4298-948C-8AA2B5555D84}" type="presParOf" srcId="{ABD9D4F2-AC15-49C1-93F1-227F362E48A1}" destId="{9155B4FC-1429-44B3-BE5C-5BB0B105F5E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04BA4-26A3-4130-B6BB-59E0303DA414}" type="doc">
      <dgm:prSet loTypeId="urn:microsoft.com/office/officeart/2005/8/layout/bList2" loCatId="list" qsTypeId="urn:microsoft.com/office/officeart/2005/8/quickstyle/simple1" qsCatId="simple" csTypeId="urn:microsoft.com/office/officeart/2005/8/colors/accent1_2" csCatId="accent1" phldr="1"/>
      <dgm:spPr/>
    </dgm:pt>
    <dgm:pt modelId="{AE05ED54-4266-41F5-8CB0-EFE051D5A1F5}">
      <dgm:prSet phldrT="[Text]"/>
      <dgm:spPr/>
      <dgm:t>
        <a:bodyPr/>
        <a:lstStyle/>
        <a:p>
          <a:r>
            <a:rPr lang="en-GB"/>
            <a:t>Known AF not on an anticoagulant</a:t>
          </a:r>
        </a:p>
      </dgm:t>
    </dgm:pt>
    <dgm:pt modelId="{21F96DDD-CB3E-42DF-B248-82B5B57EF669}" type="parTrans" cxnId="{ADAC62AF-1456-4E3E-93F5-0BB00213AC92}">
      <dgm:prSet/>
      <dgm:spPr/>
      <dgm:t>
        <a:bodyPr/>
        <a:lstStyle/>
        <a:p>
          <a:endParaRPr lang="en-GB"/>
        </a:p>
      </dgm:t>
    </dgm:pt>
    <dgm:pt modelId="{66547F5A-17D4-45BB-98E0-B823C20DE213}" type="sibTrans" cxnId="{ADAC62AF-1456-4E3E-93F5-0BB00213AC92}">
      <dgm:prSet/>
      <dgm:spPr/>
      <dgm:t>
        <a:bodyPr/>
        <a:lstStyle/>
        <a:p>
          <a:endParaRPr lang="en-GB"/>
        </a:p>
      </dgm:t>
    </dgm:pt>
    <dgm:pt modelId="{A0228E01-CC8B-4ADF-ABA5-8433EF4E6674}">
      <dgm:prSet phldrT="[Text]"/>
      <dgm:spPr/>
      <dgm:t>
        <a:bodyPr/>
        <a:lstStyle/>
        <a:p>
          <a:r>
            <a:rPr lang="en-GB"/>
            <a:t>Antiplatelet and anticoagulant review</a:t>
          </a:r>
        </a:p>
      </dgm:t>
    </dgm:pt>
    <dgm:pt modelId="{5C9B980D-7BA2-4365-A489-02F460C1690D}" type="parTrans" cxnId="{DACFB5C4-3232-4472-B9AA-F950C7C3A4CB}">
      <dgm:prSet/>
      <dgm:spPr/>
      <dgm:t>
        <a:bodyPr/>
        <a:lstStyle/>
        <a:p>
          <a:endParaRPr lang="en-GB"/>
        </a:p>
      </dgm:t>
    </dgm:pt>
    <dgm:pt modelId="{9AF50581-4E4B-4D27-80EF-DCA14E47E98A}" type="sibTrans" cxnId="{DACFB5C4-3232-4472-B9AA-F950C7C3A4CB}">
      <dgm:prSet/>
      <dgm:spPr/>
      <dgm:t>
        <a:bodyPr/>
        <a:lstStyle/>
        <a:p>
          <a:endParaRPr lang="en-GB"/>
        </a:p>
      </dgm:t>
    </dgm:pt>
    <dgm:pt modelId="{14EAC4F0-9A20-4801-AF28-2035491C516E}">
      <dgm:prSet phldrT="[Text]"/>
      <dgm:spPr/>
      <dgm:t>
        <a:bodyPr/>
        <a:lstStyle/>
        <a:p>
          <a:r>
            <a:rPr lang="en-GB"/>
            <a:t>Optimisation of anticoagulant</a:t>
          </a:r>
        </a:p>
      </dgm:t>
    </dgm:pt>
    <dgm:pt modelId="{C0EFECD6-63D3-45AE-86F8-3A1997713C35}" type="parTrans" cxnId="{507A360A-3A59-4CB8-BF5F-CFF16DA21B6B}">
      <dgm:prSet/>
      <dgm:spPr/>
      <dgm:t>
        <a:bodyPr/>
        <a:lstStyle/>
        <a:p>
          <a:endParaRPr lang="en-GB"/>
        </a:p>
      </dgm:t>
    </dgm:pt>
    <dgm:pt modelId="{C6998589-3EDC-43A0-9E42-7FF34C3B3CBE}" type="sibTrans" cxnId="{507A360A-3A59-4CB8-BF5F-CFF16DA21B6B}">
      <dgm:prSet/>
      <dgm:spPr/>
      <dgm:t>
        <a:bodyPr/>
        <a:lstStyle/>
        <a:p>
          <a:endParaRPr lang="en-GB"/>
        </a:p>
      </dgm:t>
    </dgm:pt>
    <dgm:pt modelId="{AB8A83A0-C14A-4383-BA0B-13949C32FCA8}">
      <dgm:prSet custT="1"/>
      <dgm:spPr/>
      <dgm:t>
        <a:bodyPr/>
        <a:lstStyle/>
        <a:p>
          <a:r>
            <a:rPr lang="en-GB" sz="1600"/>
            <a:t>Dose adjustment: </a:t>
          </a:r>
          <a:r>
            <a:rPr lang="en-GB" sz="4000"/>
            <a:t>- 5</a:t>
          </a:r>
        </a:p>
      </dgm:t>
    </dgm:pt>
    <dgm:pt modelId="{DBD86820-20BA-4DCB-9225-7D7FBFAF0D34}" type="parTrans" cxnId="{E3044984-5066-43FC-99ED-CB234568E770}">
      <dgm:prSet/>
      <dgm:spPr/>
      <dgm:t>
        <a:bodyPr/>
        <a:lstStyle/>
        <a:p>
          <a:endParaRPr lang="en-GB"/>
        </a:p>
      </dgm:t>
    </dgm:pt>
    <dgm:pt modelId="{725C0F39-7053-4DBE-BEB4-34FCB47E0A91}" type="sibTrans" cxnId="{E3044984-5066-43FC-99ED-CB234568E770}">
      <dgm:prSet/>
      <dgm:spPr/>
      <dgm:t>
        <a:bodyPr/>
        <a:lstStyle/>
        <a:p>
          <a:endParaRPr lang="en-GB"/>
        </a:p>
      </dgm:t>
    </dgm:pt>
    <dgm:pt modelId="{44AD7047-4B99-449B-BD2B-DC37E63C2ED6}">
      <dgm:prSet custT="1"/>
      <dgm:spPr/>
      <dgm:t>
        <a:bodyPr/>
        <a:lstStyle/>
        <a:p>
          <a:r>
            <a:rPr lang="en-GB" sz="1600"/>
            <a:t>Warfarin to DOAC: </a:t>
          </a:r>
          <a:r>
            <a:rPr lang="en-GB" sz="2000" b="1"/>
            <a:t>– </a:t>
          </a:r>
          <a:r>
            <a:rPr lang="en-GB" sz="3600" b="1"/>
            <a:t>14</a:t>
          </a:r>
          <a:endParaRPr lang="en-GB" sz="2000" b="1"/>
        </a:p>
      </dgm:t>
    </dgm:pt>
    <dgm:pt modelId="{4DE71131-16E8-400B-9108-1599CF88D130}" type="parTrans" cxnId="{372AB480-7CC9-45B4-A9D0-3EA0287106F1}">
      <dgm:prSet/>
      <dgm:spPr/>
      <dgm:t>
        <a:bodyPr/>
        <a:lstStyle/>
        <a:p>
          <a:endParaRPr lang="en-GB"/>
        </a:p>
      </dgm:t>
    </dgm:pt>
    <dgm:pt modelId="{BC83B24B-DE37-4DC0-864C-DCF1E275FB52}" type="sibTrans" cxnId="{372AB480-7CC9-45B4-A9D0-3EA0287106F1}">
      <dgm:prSet/>
      <dgm:spPr/>
      <dgm:t>
        <a:bodyPr/>
        <a:lstStyle/>
        <a:p>
          <a:endParaRPr lang="en-GB"/>
        </a:p>
      </dgm:t>
    </dgm:pt>
    <dgm:pt modelId="{34395E34-1F30-4A49-B50D-A19BF00AF88E}">
      <dgm:prSet custT="1"/>
      <dgm:spPr/>
      <dgm:t>
        <a:bodyPr/>
        <a:lstStyle/>
        <a:p>
          <a:pPr algn="ctr">
            <a:buNone/>
          </a:pPr>
          <a:r>
            <a:rPr lang="en-GB" sz="8800"/>
            <a:t>23</a:t>
          </a:r>
        </a:p>
      </dgm:t>
    </dgm:pt>
    <dgm:pt modelId="{7A4BB7C8-C145-4E4F-8CBB-DF2656DBF2DA}" type="parTrans" cxnId="{3FD76E52-1160-4867-8C13-8FB89F73B750}">
      <dgm:prSet/>
      <dgm:spPr/>
      <dgm:t>
        <a:bodyPr/>
        <a:lstStyle/>
        <a:p>
          <a:endParaRPr lang="en-GB"/>
        </a:p>
      </dgm:t>
    </dgm:pt>
    <dgm:pt modelId="{2E19DDBF-CAA3-4B20-A595-31FF6DF17CA0}" type="sibTrans" cxnId="{3FD76E52-1160-4867-8C13-8FB89F73B750}">
      <dgm:prSet/>
      <dgm:spPr/>
      <dgm:t>
        <a:bodyPr/>
        <a:lstStyle/>
        <a:p>
          <a:endParaRPr lang="en-GB"/>
        </a:p>
      </dgm:t>
    </dgm:pt>
    <dgm:pt modelId="{A96CB38A-840D-4090-9BDF-6DC6D2F57484}">
      <dgm:prSet custT="1"/>
      <dgm:spPr/>
      <dgm:t>
        <a:bodyPr/>
        <a:lstStyle/>
        <a:p>
          <a:pPr algn="ctr">
            <a:buNone/>
          </a:pPr>
          <a:r>
            <a:rPr lang="en-GB" sz="8000"/>
            <a:t>13</a:t>
          </a:r>
        </a:p>
      </dgm:t>
    </dgm:pt>
    <dgm:pt modelId="{4A6F153D-CEC3-40ED-83E8-DB2A843BD2A9}" type="parTrans" cxnId="{5498D947-D637-4F56-AD3E-3C7BB4DD1AB9}">
      <dgm:prSet/>
      <dgm:spPr/>
      <dgm:t>
        <a:bodyPr/>
        <a:lstStyle/>
        <a:p>
          <a:endParaRPr lang="en-GB"/>
        </a:p>
      </dgm:t>
    </dgm:pt>
    <dgm:pt modelId="{1F0F78DE-765E-4BDE-BD14-7EC31C8348C3}" type="sibTrans" cxnId="{5498D947-D637-4F56-AD3E-3C7BB4DD1AB9}">
      <dgm:prSet/>
      <dgm:spPr/>
      <dgm:t>
        <a:bodyPr/>
        <a:lstStyle/>
        <a:p>
          <a:endParaRPr lang="en-GB"/>
        </a:p>
      </dgm:t>
    </dgm:pt>
    <dgm:pt modelId="{2CCB4858-DCF4-42F2-AC2D-2857BD91BD36}" type="pres">
      <dgm:prSet presAssocID="{45A04BA4-26A3-4130-B6BB-59E0303DA414}" presName="diagram" presStyleCnt="0">
        <dgm:presLayoutVars>
          <dgm:dir/>
          <dgm:animLvl val="lvl"/>
          <dgm:resizeHandles val="exact"/>
        </dgm:presLayoutVars>
      </dgm:prSet>
      <dgm:spPr/>
    </dgm:pt>
    <dgm:pt modelId="{40C0EC8A-0BA7-40B2-9420-F7150F1E3A84}" type="pres">
      <dgm:prSet presAssocID="{AE05ED54-4266-41F5-8CB0-EFE051D5A1F5}" presName="compNode" presStyleCnt="0"/>
      <dgm:spPr/>
    </dgm:pt>
    <dgm:pt modelId="{0A7BEA5E-36F4-4285-8A1F-1DADC926CD4F}" type="pres">
      <dgm:prSet presAssocID="{AE05ED54-4266-41F5-8CB0-EFE051D5A1F5}" presName="childRect" presStyleLbl="bgAcc1" presStyleIdx="0" presStyleCnt="3">
        <dgm:presLayoutVars>
          <dgm:bulletEnabled val="1"/>
        </dgm:presLayoutVars>
      </dgm:prSet>
      <dgm:spPr/>
    </dgm:pt>
    <dgm:pt modelId="{B5C95F31-9363-44DC-9316-D28F641E28B3}" type="pres">
      <dgm:prSet presAssocID="{AE05ED54-4266-41F5-8CB0-EFE051D5A1F5}" presName="parentText" presStyleLbl="node1" presStyleIdx="0" presStyleCnt="0">
        <dgm:presLayoutVars>
          <dgm:chMax val="0"/>
          <dgm:bulletEnabled val="1"/>
        </dgm:presLayoutVars>
      </dgm:prSet>
      <dgm:spPr/>
    </dgm:pt>
    <dgm:pt modelId="{43CEC60A-2D69-4F0B-B015-C6DD1B891405}" type="pres">
      <dgm:prSet presAssocID="{AE05ED54-4266-41F5-8CB0-EFE051D5A1F5}" presName="parentRect" presStyleLbl="alignNode1" presStyleIdx="0" presStyleCnt="3" custLinFactNeighborX="465" custLinFactNeighborY="-63801"/>
      <dgm:spPr/>
    </dgm:pt>
    <dgm:pt modelId="{AD788510-318A-4CFA-9FF2-E54A981A1AEF}" type="pres">
      <dgm:prSet presAssocID="{AE05ED54-4266-41F5-8CB0-EFE051D5A1F5}" presName="adorn" presStyleLbl="fgAccFollowNode1" presStyleIdx="0" presStyleCnt="3" custLinFactNeighborX="-17253" custLinFactNeighborY="-769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rt with pulse"/>
        </a:ext>
      </dgm:extLst>
    </dgm:pt>
    <dgm:pt modelId="{B938BF8F-7379-48F5-ACA8-246C57490CDC}" type="pres">
      <dgm:prSet presAssocID="{66547F5A-17D4-45BB-98E0-B823C20DE213}" presName="sibTrans" presStyleLbl="sibTrans2D1" presStyleIdx="0" presStyleCnt="0"/>
      <dgm:spPr/>
    </dgm:pt>
    <dgm:pt modelId="{26377F1B-3FFB-48F9-9F02-176E09BA39AD}" type="pres">
      <dgm:prSet presAssocID="{A0228E01-CC8B-4ADF-ABA5-8433EF4E6674}" presName="compNode" presStyleCnt="0"/>
      <dgm:spPr/>
    </dgm:pt>
    <dgm:pt modelId="{3A87E63E-ADF4-41D0-AADE-139E57B4D94D}" type="pres">
      <dgm:prSet presAssocID="{A0228E01-CC8B-4ADF-ABA5-8433EF4E6674}" presName="childRect" presStyleLbl="bgAcc1" presStyleIdx="1" presStyleCnt="3">
        <dgm:presLayoutVars>
          <dgm:bulletEnabled val="1"/>
        </dgm:presLayoutVars>
      </dgm:prSet>
      <dgm:spPr/>
    </dgm:pt>
    <dgm:pt modelId="{8A90669B-D85A-465B-AEC2-DE814E9277F9}" type="pres">
      <dgm:prSet presAssocID="{A0228E01-CC8B-4ADF-ABA5-8433EF4E6674}" presName="parentText" presStyleLbl="node1" presStyleIdx="0" presStyleCnt="0">
        <dgm:presLayoutVars>
          <dgm:chMax val="0"/>
          <dgm:bulletEnabled val="1"/>
        </dgm:presLayoutVars>
      </dgm:prSet>
      <dgm:spPr/>
    </dgm:pt>
    <dgm:pt modelId="{C43C62E2-D8FD-48D9-BCF8-41F779287069}" type="pres">
      <dgm:prSet presAssocID="{A0228E01-CC8B-4ADF-ABA5-8433EF4E6674}" presName="parentRect" presStyleLbl="alignNode1" presStyleIdx="1" presStyleCnt="3" custLinFactNeighborX="14" custLinFactNeighborY="-64104"/>
      <dgm:spPr/>
    </dgm:pt>
    <dgm:pt modelId="{06E9D79B-0D6F-41E6-8D65-4FDE1C26429A}" type="pres">
      <dgm:prSet presAssocID="{A0228E01-CC8B-4ADF-ABA5-8433EF4E6674}" presName="adorn" presStyleLbl="fgAccFollowNode1" presStyleIdx="1" presStyleCnt="3" custLinFactNeighborX="-12855" custLinFactNeighborY="-7542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dicine"/>
        </a:ext>
      </dgm:extLst>
    </dgm:pt>
    <dgm:pt modelId="{61A71D5B-3424-4CB1-B6DA-0C1267B336DD}" type="pres">
      <dgm:prSet presAssocID="{9AF50581-4E4B-4D27-80EF-DCA14E47E98A}" presName="sibTrans" presStyleLbl="sibTrans2D1" presStyleIdx="0" presStyleCnt="0"/>
      <dgm:spPr/>
    </dgm:pt>
    <dgm:pt modelId="{BEC1545D-8718-47AA-9977-E8A817FA1D82}" type="pres">
      <dgm:prSet presAssocID="{14EAC4F0-9A20-4801-AF28-2035491C516E}" presName="compNode" presStyleCnt="0"/>
      <dgm:spPr/>
    </dgm:pt>
    <dgm:pt modelId="{F056959B-6440-4737-AE11-77B822C065C2}" type="pres">
      <dgm:prSet presAssocID="{14EAC4F0-9A20-4801-AF28-2035491C516E}" presName="childRect" presStyleLbl="bgAcc1" presStyleIdx="2" presStyleCnt="3" custScaleX="109854" custScaleY="115992" custLinFactNeighborY="3936">
        <dgm:presLayoutVars>
          <dgm:bulletEnabled val="1"/>
        </dgm:presLayoutVars>
      </dgm:prSet>
      <dgm:spPr/>
    </dgm:pt>
    <dgm:pt modelId="{57FBAD03-9F2E-466A-849B-2B2C59E2317C}" type="pres">
      <dgm:prSet presAssocID="{14EAC4F0-9A20-4801-AF28-2035491C516E}" presName="parentText" presStyleLbl="node1" presStyleIdx="0" presStyleCnt="0">
        <dgm:presLayoutVars>
          <dgm:chMax val="0"/>
          <dgm:bulletEnabled val="1"/>
        </dgm:presLayoutVars>
      </dgm:prSet>
      <dgm:spPr/>
    </dgm:pt>
    <dgm:pt modelId="{BB4ADFFB-7377-4C8F-94EA-C7084ED21658}" type="pres">
      <dgm:prSet presAssocID="{14EAC4F0-9A20-4801-AF28-2035491C516E}" presName="parentRect" presStyleLbl="alignNode1" presStyleIdx="2" presStyleCnt="3" custScaleX="108861" custScaleY="106405" custLinFactNeighborX="-148" custLinFactNeighborY="-76020"/>
      <dgm:spPr/>
    </dgm:pt>
    <dgm:pt modelId="{1B053FEC-BD62-448A-A47B-0351FC69F6B9}" type="pres">
      <dgm:prSet presAssocID="{14EAC4F0-9A20-4801-AF28-2035491C516E}" presName="adorn" presStyleLbl="fgAccFollowNode1" presStyleIdx="2" presStyleCnt="3" custLinFactNeighborX="-7873" custLinFactNeighborY="-9089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al"/>
        </a:ext>
      </dgm:extLst>
    </dgm:pt>
  </dgm:ptLst>
  <dgm:cxnLst>
    <dgm:cxn modelId="{507A360A-3A59-4CB8-BF5F-CFF16DA21B6B}" srcId="{45A04BA4-26A3-4130-B6BB-59E0303DA414}" destId="{14EAC4F0-9A20-4801-AF28-2035491C516E}" srcOrd="2" destOrd="0" parTransId="{C0EFECD6-63D3-45AE-86F8-3A1997713C35}" sibTransId="{C6998589-3EDC-43A0-9E42-7FF34C3B3CBE}"/>
    <dgm:cxn modelId="{2237A417-EB38-4AC5-8B02-51573FEF53BF}" type="presOf" srcId="{AE05ED54-4266-41F5-8CB0-EFE051D5A1F5}" destId="{43CEC60A-2D69-4F0B-B015-C6DD1B891405}" srcOrd="1" destOrd="0" presId="urn:microsoft.com/office/officeart/2005/8/layout/bList2"/>
    <dgm:cxn modelId="{0FEFD233-9935-4154-A5E4-EDD8D2408C9F}" type="presOf" srcId="{A0228E01-CC8B-4ADF-ABA5-8433EF4E6674}" destId="{8A90669B-D85A-465B-AEC2-DE814E9277F9}" srcOrd="0" destOrd="0" presId="urn:microsoft.com/office/officeart/2005/8/layout/bList2"/>
    <dgm:cxn modelId="{2D181A5F-6FE1-417B-8998-0E0D948D0B64}" type="presOf" srcId="{AE05ED54-4266-41F5-8CB0-EFE051D5A1F5}" destId="{B5C95F31-9363-44DC-9316-D28F641E28B3}" srcOrd="0" destOrd="0" presId="urn:microsoft.com/office/officeart/2005/8/layout/bList2"/>
    <dgm:cxn modelId="{BB31D661-8975-49F2-B9CD-EC170DC315F9}" type="presOf" srcId="{14EAC4F0-9A20-4801-AF28-2035491C516E}" destId="{57FBAD03-9F2E-466A-849B-2B2C59E2317C}" srcOrd="0" destOrd="0" presId="urn:microsoft.com/office/officeart/2005/8/layout/bList2"/>
    <dgm:cxn modelId="{60197644-42D5-43EC-818B-A02463CE5715}" type="presOf" srcId="{45A04BA4-26A3-4130-B6BB-59E0303DA414}" destId="{2CCB4858-DCF4-42F2-AC2D-2857BD91BD36}" srcOrd="0" destOrd="0" presId="urn:microsoft.com/office/officeart/2005/8/layout/bList2"/>
    <dgm:cxn modelId="{5498D947-D637-4F56-AD3E-3C7BB4DD1AB9}" srcId="{A0228E01-CC8B-4ADF-ABA5-8433EF4E6674}" destId="{A96CB38A-840D-4090-9BDF-6DC6D2F57484}" srcOrd="0" destOrd="0" parTransId="{4A6F153D-CEC3-40ED-83E8-DB2A843BD2A9}" sibTransId="{1F0F78DE-765E-4BDE-BD14-7EC31C8348C3}"/>
    <dgm:cxn modelId="{3FD76E52-1160-4867-8C13-8FB89F73B750}" srcId="{AE05ED54-4266-41F5-8CB0-EFE051D5A1F5}" destId="{34395E34-1F30-4A49-B50D-A19BF00AF88E}" srcOrd="0" destOrd="0" parTransId="{7A4BB7C8-C145-4E4F-8CBB-DF2656DBF2DA}" sibTransId="{2E19DDBF-CAA3-4B20-A595-31FF6DF17CA0}"/>
    <dgm:cxn modelId="{4C9B3655-0489-4131-976C-1E2A33BF33A5}" type="presOf" srcId="{9AF50581-4E4B-4D27-80EF-DCA14E47E98A}" destId="{61A71D5B-3424-4CB1-B6DA-0C1267B336DD}" srcOrd="0" destOrd="0" presId="urn:microsoft.com/office/officeart/2005/8/layout/bList2"/>
    <dgm:cxn modelId="{0C580F58-3CEE-451F-B7D1-16EB3790FF29}" type="presOf" srcId="{66547F5A-17D4-45BB-98E0-B823C20DE213}" destId="{B938BF8F-7379-48F5-ACA8-246C57490CDC}" srcOrd="0" destOrd="0" presId="urn:microsoft.com/office/officeart/2005/8/layout/bList2"/>
    <dgm:cxn modelId="{372AB480-7CC9-45B4-A9D0-3EA0287106F1}" srcId="{14EAC4F0-9A20-4801-AF28-2035491C516E}" destId="{44AD7047-4B99-449B-BD2B-DC37E63C2ED6}" srcOrd="1" destOrd="0" parTransId="{4DE71131-16E8-400B-9108-1599CF88D130}" sibTransId="{BC83B24B-DE37-4DC0-864C-DCF1E275FB52}"/>
    <dgm:cxn modelId="{E3044984-5066-43FC-99ED-CB234568E770}" srcId="{14EAC4F0-9A20-4801-AF28-2035491C516E}" destId="{AB8A83A0-C14A-4383-BA0B-13949C32FCA8}" srcOrd="0" destOrd="0" parTransId="{DBD86820-20BA-4DCB-9225-7D7FBFAF0D34}" sibTransId="{725C0F39-7053-4DBE-BEB4-34FCB47E0A91}"/>
    <dgm:cxn modelId="{D4347298-B90C-4A68-81F1-B1D1AC067F81}" type="presOf" srcId="{AB8A83A0-C14A-4383-BA0B-13949C32FCA8}" destId="{F056959B-6440-4737-AE11-77B822C065C2}" srcOrd="0" destOrd="0" presId="urn:microsoft.com/office/officeart/2005/8/layout/bList2"/>
    <dgm:cxn modelId="{ADAC62AF-1456-4E3E-93F5-0BB00213AC92}" srcId="{45A04BA4-26A3-4130-B6BB-59E0303DA414}" destId="{AE05ED54-4266-41F5-8CB0-EFE051D5A1F5}" srcOrd="0" destOrd="0" parTransId="{21F96DDD-CB3E-42DF-B248-82B5B57EF669}" sibTransId="{66547F5A-17D4-45BB-98E0-B823C20DE213}"/>
    <dgm:cxn modelId="{DACFB5C4-3232-4472-B9AA-F950C7C3A4CB}" srcId="{45A04BA4-26A3-4130-B6BB-59E0303DA414}" destId="{A0228E01-CC8B-4ADF-ABA5-8433EF4E6674}" srcOrd="1" destOrd="0" parTransId="{5C9B980D-7BA2-4365-A489-02F460C1690D}" sibTransId="{9AF50581-4E4B-4D27-80EF-DCA14E47E98A}"/>
    <dgm:cxn modelId="{B27A98C8-246C-4140-9DD4-C9828A543600}" type="presOf" srcId="{34395E34-1F30-4A49-B50D-A19BF00AF88E}" destId="{0A7BEA5E-36F4-4285-8A1F-1DADC926CD4F}" srcOrd="0" destOrd="0" presId="urn:microsoft.com/office/officeart/2005/8/layout/bList2"/>
    <dgm:cxn modelId="{CB757AD6-06F9-42D9-9638-9657AB18C075}" type="presOf" srcId="{14EAC4F0-9A20-4801-AF28-2035491C516E}" destId="{BB4ADFFB-7377-4C8F-94EA-C7084ED21658}" srcOrd="1" destOrd="0" presId="urn:microsoft.com/office/officeart/2005/8/layout/bList2"/>
    <dgm:cxn modelId="{8F3A65DC-DE86-4B70-B201-76F177322471}" type="presOf" srcId="{A96CB38A-840D-4090-9BDF-6DC6D2F57484}" destId="{3A87E63E-ADF4-41D0-AADE-139E57B4D94D}" srcOrd="0" destOrd="0" presId="urn:microsoft.com/office/officeart/2005/8/layout/bList2"/>
    <dgm:cxn modelId="{E9DA0EF9-4443-484A-BE35-9E9BE6A49316}" type="presOf" srcId="{44AD7047-4B99-449B-BD2B-DC37E63C2ED6}" destId="{F056959B-6440-4737-AE11-77B822C065C2}" srcOrd="0" destOrd="1" presId="urn:microsoft.com/office/officeart/2005/8/layout/bList2"/>
    <dgm:cxn modelId="{FBD1ADFB-4C56-4944-ADA5-81CC53B4B6FB}" type="presOf" srcId="{A0228E01-CC8B-4ADF-ABA5-8433EF4E6674}" destId="{C43C62E2-D8FD-48D9-BCF8-41F779287069}" srcOrd="1" destOrd="0" presId="urn:microsoft.com/office/officeart/2005/8/layout/bList2"/>
    <dgm:cxn modelId="{9317F1E0-AD42-4C35-AEBF-63379F036478}" type="presParOf" srcId="{2CCB4858-DCF4-42F2-AC2D-2857BD91BD36}" destId="{40C0EC8A-0BA7-40B2-9420-F7150F1E3A84}" srcOrd="0" destOrd="0" presId="urn:microsoft.com/office/officeart/2005/8/layout/bList2"/>
    <dgm:cxn modelId="{2659F341-9C79-42CF-A018-1F598309ACCB}" type="presParOf" srcId="{40C0EC8A-0BA7-40B2-9420-F7150F1E3A84}" destId="{0A7BEA5E-36F4-4285-8A1F-1DADC926CD4F}" srcOrd="0" destOrd="0" presId="urn:microsoft.com/office/officeart/2005/8/layout/bList2"/>
    <dgm:cxn modelId="{0EC3CFD2-A639-4BF4-B7B2-2047F30A4806}" type="presParOf" srcId="{40C0EC8A-0BA7-40B2-9420-F7150F1E3A84}" destId="{B5C95F31-9363-44DC-9316-D28F641E28B3}" srcOrd="1" destOrd="0" presId="urn:microsoft.com/office/officeart/2005/8/layout/bList2"/>
    <dgm:cxn modelId="{612A86BB-547D-4DD5-A661-F4CB1B5515AA}" type="presParOf" srcId="{40C0EC8A-0BA7-40B2-9420-F7150F1E3A84}" destId="{43CEC60A-2D69-4F0B-B015-C6DD1B891405}" srcOrd="2" destOrd="0" presId="urn:microsoft.com/office/officeart/2005/8/layout/bList2"/>
    <dgm:cxn modelId="{FD7F002D-C29A-47E4-86F0-2DFE91501CB4}" type="presParOf" srcId="{40C0EC8A-0BA7-40B2-9420-F7150F1E3A84}" destId="{AD788510-318A-4CFA-9FF2-E54A981A1AEF}" srcOrd="3" destOrd="0" presId="urn:microsoft.com/office/officeart/2005/8/layout/bList2"/>
    <dgm:cxn modelId="{C6B6BD76-9126-4EB7-9CDA-935B8770948F}" type="presParOf" srcId="{2CCB4858-DCF4-42F2-AC2D-2857BD91BD36}" destId="{B938BF8F-7379-48F5-ACA8-246C57490CDC}" srcOrd="1" destOrd="0" presId="urn:microsoft.com/office/officeart/2005/8/layout/bList2"/>
    <dgm:cxn modelId="{A166E6C5-FA3A-48BD-A534-0BDC2F786BE7}" type="presParOf" srcId="{2CCB4858-DCF4-42F2-AC2D-2857BD91BD36}" destId="{26377F1B-3FFB-48F9-9F02-176E09BA39AD}" srcOrd="2" destOrd="0" presId="urn:microsoft.com/office/officeart/2005/8/layout/bList2"/>
    <dgm:cxn modelId="{4EEA56CF-05DA-45C5-ACDF-A279EE22FE3C}" type="presParOf" srcId="{26377F1B-3FFB-48F9-9F02-176E09BA39AD}" destId="{3A87E63E-ADF4-41D0-AADE-139E57B4D94D}" srcOrd="0" destOrd="0" presId="urn:microsoft.com/office/officeart/2005/8/layout/bList2"/>
    <dgm:cxn modelId="{3701F47F-97B3-486C-A1A6-5F7DB1AFDE9E}" type="presParOf" srcId="{26377F1B-3FFB-48F9-9F02-176E09BA39AD}" destId="{8A90669B-D85A-465B-AEC2-DE814E9277F9}" srcOrd="1" destOrd="0" presId="urn:microsoft.com/office/officeart/2005/8/layout/bList2"/>
    <dgm:cxn modelId="{F3B3DA26-0EF2-4074-8F3F-167E047905DE}" type="presParOf" srcId="{26377F1B-3FFB-48F9-9F02-176E09BA39AD}" destId="{C43C62E2-D8FD-48D9-BCF8-41F779287069}" srcOrd="2" destOrd="0" presId="urn:microsoft.com/office/officeart/2005/8/layout/bList2"/>
    <dgm:cxn modelId="{F54F010F-E3F1-4B6B-AE70-1A15F1B062F1}" type="presParOf" srcId="{26377F1B-3FFB-48F9-9F02-176E09BA39AD}" destId="{06E9D79B-0D6F-41E6-8D65-4FDE1C26429A}" srcOrd="3" destOrd="0" presId="urn:microsoft.com/office/officeart/2005/8/layout/bList2"/>
    <dgm:cxn modelId="{4247BC27-7F59-4832-A442-9F91B45662D9}" type="presParOf" srcId="{2CCB4858-DCF4-42F2-AC2D-2857BD91BD36}" destId="{61A71D5B-3424-4CB1-B6DA-0C1267B336DD}" srcOrd="3" destOrd="0" presId="urn:microsoft.com/office/officeart/2005/8/layout/bList2"/>
    <dgm:cxn modelId="{FF232175-9811-4544-9BF8-74154CA0F068}" type="presParOf" srcId="{2CCB4858-DCF4-42F2-AC2D-2857BD91BD36}" destId="{BEC1545D-8718-47AA-9977-E8A817FA1D82}" srcOrd="4" destOrd="0" presId="urn:microsoft.com/office/officeart/2005/8/layout/bList2"/>
    <dgm:cxn modelId="{D260C528-F102-46C3-9C56-2AE7BED3CACC}" type="presParOf" srcId="{BEC1545D-8718-47AA-9977-E8A817FA1D82}" destId="{F056959B-6440-4737-AE11-77B822C065C2}" srcOrd="0" destOrd="0" presId="urn:microsoft.com/office/officeart/2005/8/layout/bList2"/>
    <dgm:cxn modelId="{5A4DA7AB-DDD8-4120-9306-36DE6162571B}" type="presParOf" srcId="{BEC1545D-8718-47AA-9977-E8A817FA1D82}" destId="{57FBAD03-9F2E-466A-849B-2B2C59E2317C}" srcOrd="1" destOrd="0" presId="urn:microsoft.com/office/officeart/2005/8/layout/bList2"/>
    <dgm:cxn modelId="{D6433223-87B0-414E-830C-F68459E50E3F}" type="presParOf" srcId="{BEC1545D-8718-47AA-9977-E8A817FA1D82}" destId="{BB4ADFFB-7377-4C8F-94EA-C7084ED21658}" srcOrd="2" destOrd="0" presId="urn:microsoft.com/office/officeart/2005/8/layout/bList2"/>
    <dgm:cxn modelId="{FB16B74E-4241-43ED-B650-E264C6E87AD1}" type="presParOf" srcId="{BEC1545D-8718-47AA-9977-E8A817FA1D82}" destId="{1B053FEC-BD62-448A-A47B-0351FC69F6B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B1F8C-D698-44AC-83A0-25E2E46EAD3E}">
      <dsp:nvSpPr>
        <dsp:cNvPr id="0" name=""/>
        <dsp:cNvSpPr/>
      </dsp:nvSpPr>
      <dsp:spPr>
        <a:xfrm>
          <a:off x="2375484" y="20556"/>
          <a:ext cx="2542625" cy="416004"/>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Linked to smartphone via app</a:t>
          </a:r>
        </a:p>
      </dsp:txBody>
      <dsp:txXfrm>
        <a:off x="2395792" y="40864"/>
        <a:ext cx="2502009" cy="375388"/>
      </dsp:txXfrm>
    </dsp:sp>
    <dsp:sp modelId="{C14AA80D-5719-40AE-B374-403272EF0494}">
      <dsp:nvSpPr>
        <dsp:cNvPr id="0" name=""/>
        <dsp:cNvSpPr/>
      </dsp:nvSpPr>
      <dsp:spPr>
        <a:xfrm>
          <a:off x="2373596" y="573684"/>
          <a:ext cx="2542625" cy="416004"/>
        </a:xfrm>
        <a:prstGeom prst="roundRect">
          <a:avLst/>
        </a:prstGeom>
        <a:solidFill>
          <a:schemeClr val="accent2">
            <a:shade val="80000"/>
            <a:hueOff val="27684"/>
            <a:satOff val="-2016"/>
            <a:lumOff val="43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ECG trace in 30s</a:t>
          </a:r>
        </a:p>
      </dsp:txBody>
      <dsp:txXfrm>
        <a:off x="2393904" y="593992"/>
        <a:ext cx="2502009" cy="375388"/>
      </dsp:txXfrm>
    </dsp:sp>
    <dsp:sp modelId="{CA505590-A971-4BDB-A60B-C9E8715857B9}">
      <dsp:nvSpPr>
        <dsp:cNvPr id="0" name=""/>
        <dsp:cNvSpPr/>
      </dsp:nvSpPr>
      <dsp:spPr>
        <a:xfrm>
          <a:off x="2377528" y="1169078"/>
          <a:ext cx="2542625" cy="416004"/>
        </a:xfrm>
        <a:prstGeom prst="roundRect">
          <a:avLst/>
        </a:prstGeom>
        <a:solidFill>
          <a:schemeClr val="accent2">
            <a:shade val="80000"/>
            <a:hueOff val="55368"/>
            <a:satOff val="-4032"/>
            <a:lumOff val="86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ECG analysis provided immediately</a:t>
          </a:r>
        </a:p>
      </dsp:txBody>
      <dsp:txXfrm>
        <a:off x="2397836" y="1189386"/>
        <a:ext cx="2502009" cy="375388"/>
      </dsp:txXfrm>
    </dsp:sp>
    <dsp:sp modelId="{0F2001BD-01B5-4B58-8370-9CC6B357ABC5}">
      <dsp:nvSpPr>
        <dsp:cNvPr id="0" name=""/>
        <dsp:cNvSpPr/>
      </dsp:nvSpPr>
      <dsp:spPr>
        <a:xfrm>
          <a:off x="2371174" y="1754767"/>
          <a:ext cx="2542625" cy="416004"/>
        </a:xfrm>
        <a:prstGeom prst="roundRect">
          <a:avLst/>
        </a:prstGeom>
        <a:solidFill>
          <a:schemeClr val="accent2">
            <a:shade val="80000"/>
            <a:hueOff val="83052"/>
            <a:satOff val="-6048"/>
            <a:lumOff val="13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Portable</a:t>
          </a:r>
        </a:p>
      </dsp:txBody>
      <dsp:txXfrm>
        <a:off x="2391482" y="1775075"/>
        <a:ext cx="2502009" cy="375388"/>
      </dsp:txXfrm>
    </dsp:sp>
    <dsp:sp modelId="{5F4CB8E1-3885-4E1F-95A1-A989AD45ADC9}">
      <dsp:nvSpPr>
        <dsp:cNvPr id="0" name=""/>
        <dsp:cNvSpPr/>
      </dsp:nvSpPr>
      <dsp:spPr>
        <a:xfrm>
          <a:off x="2376040" y="2325101"/>
          <a:ext cx="2542625" cy="416004"/>
        </a:xfrm>
        <a:prstGeom prst="roundRect">
          <a:avLst/>
        </a:prstGeom>
        <a:solidFill>
          <a:schemeClr val="accent2">
            <a:shade val="80000"/>
            <a:hueOff val="110735"/>
            <a:satOff val="-8064"/>
            <a:lumOff val="17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Cheap</a:t>
          </a:r>
        </a:p>
      </dsp:txBody>
      <dsp:txXfrm>
        <a:off x="2396348" y="2345409"/>
        <a:ext cx="2502009" cy="375388"/>
      </dsp:txXfrm>
    </dsp:sp>
    <dsp:sp modelId="{2C29B30A-0307-489D-9FAA-B55D0FBE297B}">
      <dsp:nvSpPr>
        <dsp:cNvPr id="0" name=""/>
        <dsp:cNvSpPr/>
      </dsp:nvSpPr>
      <dsp:spPr>
        <a:xfrm>
          <a:off x="2372129" y="2893185"/>
          <a:ext cx="2542625" cy="416004"/>
        </a:xfrm>
        <a:prstGeom prst="roundRect">
          <a:avLst/>
        </a:prstGeom>
        <a:solidFill>
          <a:schemeClr val="accent2">
            <a:shade val="80000"/>
            <a:hueOff val="138419"/>
            <a:satOff val="-10080"/>
            <a:lumOff val="21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Easy to use </a:t>
          </a:r>
        </a:p>
      </dsp:txBody>
      <dsp:txXfrm>
        <a:off x="2392437" y="2913493"/>
        <a:ext cx="2502009" cy="375388"/>
      </dsp:txXfrm>
    </dsp:sp>
    <dsp:sp modelId="{0579B1B6-1F38-4FCD-9383-22A4306BD669}">
      <dsp:nvSpPr>
        <dsp:cNvPr id="0" name=""/>
        <dsp:cNvSpPr/>
      </dsp:nvSpPr>
      <dsp:spPr>
        <a:xfrm>
          <a:off x="2376040" y="3485315"/>
          <a:ext cx="2542625" cy="416004"/>
        </a:xfrm>
        <a:prstGeom prst="roundRect">
          <a:avLst/>
        </a:prstGeom>
        <a:solidFill>
          <a:schemeClr val="accent2">
            <a:shade val="80000"/>
            <a:hueOff val="166103"/>
            <a:satOff val="-12096"/>
            <a:lumOff val="260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PDF of ECG trace which can be emailed directly</a:t>
          </a:r>
        </a:p>
      </dsp:txBody>
      <dsp:txXfrm>
        <a:off x="2396348" y="3505623"/>
        <a:ext cx="2502009" cy="375388"/>
      </dsp:txXfrm>
    </dsp:sp>
    <dsp:sp modelId="{D2A94868-CAD6-4BB7-935C-9AAAF13997FC}">
      <dsp:nvSpPr>
        <dsp:cNvPr id="0" name=""/>
        <dsp:cNvSpPr/>
      </dsp:nvSpPr>
      <dsp:spPr>
        <a:xfrm>
          <a:off x="2373596" y="4029266"/>
          <a:ext cx="2542625" cy="416004"/>
        </a:xfrm>
        <a:prstGeom prst="roundRect">
          <a:avLst/>
        </a:prstGeom>
        <a:solidFill>
          <a:schemeClr val="accent2">
            <a:shade val="80000"/>
            <a:hueOff val="193787"/>
            <a:satOff val="-14112"/>
            <a:lumOff val="30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a:t>Long battery life</a:t>
          </a:r>
        </a:p>
      </dsp:txBody>
      <dsp:txXfrm>
        <a:off x="2393904" y="4049574"/>
        <a:ext cx="2502009" cy="375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DA618-9BA3-4867-8A6A-B70963441A84}">
      <dsp:nvSpPr>
        <dsp:cNvPr id="0" name=""/>
        <dsp:cNvSpPr/>
      </dsp:nvSpPr>
      <dsp:spPr>
        <a:xfrm>
          <a:off x="7208" y="0"/>
          <a:ext cx="3735883" cy="447992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kern="1200"/>
            <a:t>Number of new AF </a:t>
          </a:r>
        </a:p>
      </dsp:txBody>
      <dsp:txXfrm rot="16200000">
        <a:off x="-1455972" y="1463180"/>
        <a:ext cx="3673538" cy="747176"/>
      </dsp:txXfrm>
    </dsp:sp>
    <dsp:sp modelId="{538DD2B8-391B-4B30-8B1D-691E6166EF26}">
      <dsp:nvSpPr>
        <dsp:cNvPr id="0" name=""/>
        <dsp:cNvSpPr/>
      </dsp:nvSpPr>
      <dsp:spPr>
        <a:xfrm>
          <a:off x="754385" y="0"/>
          <a:ext cx="2783233" cy="44799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9214" rIns="0" bIns="0" numCol="1" spcCol="1270" anchor="t" anchorCtr="0">
          <a:noAutofit/>
        </a:bodyPr>
        <a:lstStyle/>
        <a:p>
          <a:pPr marL="0" lvl="0" indent="0" algn="l" defTabSz="7378700">
            <a:lnSpc>
              <a:spcPct val="90000"/>
            </a:lnSpc>
            <a:spcBef>
              <a:spcPct val="0"/>
            </a:spcBef>
            <a:spcAft>
              <a:spcPct val="35000"/>
            </a:spcAft>
            <a:buNone/>
          </a:pPr>
          <a:r>
            <a:rPr lang="en-GB" sz="16600" kern="1200"/>
            <a:t>56</a:t>
          </a:r>
        </a:p>
        <a:p>
          <a:pPr marL="0" lvl="0" indent="0" algn="l" defTabSz="7378700">
            <a:lnSpc>
              <a:spcPct val="90000"/>
            </a:lnSpc>
            <a:spcBef>
              <a:spcPct val="0"/>
            </a:spcBef>
            <a:spcAft>
              <a:spcPct val="35000"/>
            </a:spcAft>
            <a:buNone/>
          </a:pPr>
          <a:r>
            <a:rPr lang="en-GB" sz="1200" kern="1200"/>
            <a:t>65 years plus with one risk factor for AF</a:t>
          </a:r>
        </a:p>
      </dsp:txBody>
      <dsp:txXfrm>
        <a:off x="754385" y="0"/>
        <a:ext cx="2783233" cy="4479925"/>
      </dsp:txXfrm>
    </dsp:sp>
    <dsp:sp modelId="{A8B589E4-F228-4C5D-9E0C-F8911B90FC34}">
      <dsp:nvSpPr>
        <dsp:cNvPr id="0" name=""/>
        <dsp:cNvSpPr/>
      </dsp:nvSpPr>
      <dsp:spPr>
        <a:xfrm>
          <a:off x="3874707" y="0"/>
          <a:ext cx="3636135" cy="447992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kern="1200"/>
            <a:t>Number of strokes saved</a:t>
          </a:r>
        </a:p>
      </dsp:txBody>
      <dsp:txXfrm rot="16200000">
        <a:off x="2401551" y="1473155"/>
        <a:ext cx="3673538" cy="727227"/>
      </dsp:txXfrm>
    </dsp:sp>
    <dsp:sp modelId="{C3FC075D-A503-4A14-80D2-0E9EA3027A3B}">
      <dsp:nvSpPr>
        <dsp:cNvPr id="0" name=""/>
        <dsp:cNvSpPr/>
      </dsp:nvSpPr>
      <dsp:spPr>
        <a:xfrm rot="5400000">
          <a:off x="3563995" y="3562709"/>
          <a:ext cx="658783" cy="56038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D83281-9001-4A98-8FD5-FB97C9584D7A}">
      <dsp:nvSpPr>
        <dsp:cNvPr id="0" name=""/>
        <dsp:cNvSpPr/>
      </dsp:nvSpPr>
      <dsp:spPr>
        <a:xfrm>
          <a:off x="4609166" y="0"/>
          <a:ext cx="2708920" cy="44799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ctr" anchorCtr="0">
          <a:noAutofit/>
        </a:bodyPr>
        <a:lstStyle/>
        <a:p>
          <a:pPr marL="0" lvl="0" indent="0" algn="l" defTabSz="1778000">
            <a:lnSpc>
              <a:spcPct val="90000"/>
            </a:lnSpc>
            <a:spcBef>
              <a:spcPct val="0"/>
            </a:spcBef>
            <a:spcAft>
              <a:spcPct val="35000"/>
            </a:spcAft>
            <a:buNone/>
          </a:pPr>
          <a:r>
            <a:rPr lang="en-GB" sz="4000" kern="1200"/>
            <a:t>2 per annum</a:t>
          </a:r>
          <a:r>
            <a:rPr lang="en-GB" sz="4000" kern="1200" baseline="30000"/>
            <a:t>1</a:t>
          </a:r>
        </a:p>
        <a:p>
          <a:pPr marL="0" lvl="0" indent="0" algn="l" defTabSz="1778000">
            <a:lnSpc>
              <a:spcPct val="100000"/>
            </a:lnSpc>
            <a:spcBef>
              <a:spcPct val="0"/>
            </a:spcBef>
            <a:spcAft>
              <a:spcPts val="0"/>
            </a:spcAft>
            <a:buNone/>
          </a:pPr>
          <a:r>
            <a:rPr lang="en-GB" sz="4000" kern="1200" baseline="30000"/>
            <a:t>1 life saved</a:t>
          </a:r>
        </a:p>
        <a:p>
          <a:pPr marL="0" lvl="0" indent="0" algn="l" defTabSz="1778000">
            <a:lnSpc>
              <a:spcPct val="90000"/>
            </a:lnSpc>
            <a:spcBef>
              <a:spcPct val="0"/>
            </a:spcBef>
            <a:spcAft>
              <a:spcPct val="35000"/>
            </a:spcAft>
            <a:buNone/>
          </a:pPr>
          <a:endParaRPr lang="en-GB" sz="4000" kern="1200" baseline="30000"/>
        </a:p>
      </dsp:txBody>
      <dsp:txXfrm>
        <a:off x="4609166" y="0"/>
        <a:ext cx="2708920" cy="4479925"/>
      </dsp:txXfrm>
    </dsp:sp>
    <dsp:sp modelId="{964D5BCF-86FE-4BE8-AC39-BA42A4ACA60B}">
      <dsp:nvSpPr>
        <dsp:cNvPr id="0" name=""/>
        <dsp:cNvSpPr/>
      </dsp:nvSpPr>
      <dsp:spPr>
        <a:xfrm>
          <a:off x="7636966" y="0"/>
          <a:ext cx="3735883" cy="447992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kern="1200"/>
            <a:t>Year 1 Savings made  from strokes prevented</a:t>
          </a:r>
        </a:p>
      </dsp:txBody>
      <dsp:txXfrm rot="16200000">
        <a:off x="6173785" y="1463180"/>
        <a:ext cx="3673538" cy="747176"/>
      </dsp:txXfrm>
    </dsp:sp>
    <dsp:sp modelId="{7B793858-9BC3-4DF7-9BD0-4E43E6E6044F}">
      <dsp:nvSpPr>
        <dsp:cNvPr id="0" name=""/>
        <dsp:cNvSpPr/>
      </dsp:nvSpPr>
      <dsp:spPr>
        <a:xfrm rot="5400000">
          <a:off x="7330886" y="3562709"/>
          <a:ext cx="658783" cy="56038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55B4FC-1429-44B3-BE5C-5BB0B105F5E8}">
      <dsp:nvSpPr>
        <dsp:cNvPr id="0" name=""/>
        <dsp:cNvSpPr/>
      </dsp:nvSpPr>
      <dsp:spPr>
        <a:xfrm>
          <a:off x="8384142" y="0"/>
          <a:ext cx="2783233" cy="44799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GB" sz="4000" kern="1200"/>
            <a:t>Medical: £37,482</a:t>
          </a:r>
        </a:p>
        <a:p>
          <a:pPr marL="0" lvl="0" indent="0" algn="l" defTabSz="1778000">
            <a:lnSpc>
              <a:spcPct val="90000"/>
            </a:lnSpc>
            <a:spcBef>
              <a:spcPct val="0"/>
            </a:spcBef>
            <a:spcAft>
              <a:spcPct val="35000"/>
            </a:spcAft>
            <a:buNone/>
          </a:pPr>
          <a:r>
            <a:rPr lang="en-GB" sz="4000" kern="1200"/>
            <a:t>Medical and social care cost: £47,454</a:t>
          </a:r>
        </a:p>
        <a:p>
          <a:pPr marL="0" lvl="0" indent="0" algn="l" defTabSz="1778000">
            <a:lnSpc>
              <a:spcPct val="90000"/>
            </a:lnSpc>
            <a:spcBef>
              <a:spcPct val="0"/>
            </a:spcBef>
            <a:spcAft>
              <a:spcPct val="35000"/>
            </a:spcAft>
            <a:buNone/>
          </a:pPr>
          <a:endParaRPr lang="en-GB" sz="3600" kern="1200"/>
        </a:p>
      </dsp:txBody>
      <dsp:txXfrm>
        <a:off x="8384142" y="0"/>
        <a:ext cx="2783233" cy="4479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BEA5E-36F4-4285-8A1F-1DADC926CD4F}">
      <dsp:nvSpPr>
        <dsp:cNvPr id="0" name=""/>
        <dsp:cNvSpPr/>
      </dsp:nvSpPr>
      <dsp:spPr>
        <a:xfrm>
          <a:off x="5913" y="359548"/>
          <a:ext cx="3277511" cy="244659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760" tIns="335280" rIns="111760" bIns="111760" numCol="1" spcCol="1270" anchor="t" anchorCtr="0">
          <a:noAutofit/>
        </a:bodyPr>
        <a:lstStyle/>
        <a:p>
          <a:pPr marL="285750" lvl="1" indent="-285750" algn="ctr" defTabSz="3911600">
            <a:lnSpc>
              <a:spcPct val="90000"/>
            </a:lnSpc>
            <a:spcBef>
              <a:spcPct val="0"/>
            </a:spcBef>
            <a:spcAft>
              <a:spcPct val="15000"/>
            </a:spcAft>
            <a:buNone/>
          </a:pPr>
          <a:r>
            <a:rPr lang="en-GB" sz="8800" kern="1200"/>
            <a:t>23</a:t>
          </a:r>
        </a:p>
      </dsp:txBody>
      <dsp:txXfrm>
        <a:off x="63240" y="416875"/>
        <a:ext cx="3162857" cy="2389265"/>
      </dsp:txXfrm>
    </dsp:sp>
    <dsp:sp modelId="{43CEC60A-2D69-4F0B-B015-C6DD1B891405}">
      <dsp:nvSpPr>
        <dsp:cNvPr id="0" name=""/>
        <dsp:cNvSpPr/>
      </dsp:nvSpPr>
      <dsp:spPr>
        <a:xfrm>
          <a:off x="21153" y="2134932"/>
          <a:ext cx="3277511" cy="10520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a:t>Known AF not on an anticoagulant</a:t>
          </a:r>
        </a:p>
      </dsp:txBody>
      <dsp:txXfrm>
        <a:off x="21153" y="2134932"/>
        <a:ext cx="2308106" cy="1052034"/>
      </dsp:txXfrm>
    </dsp:sp>
    <dsp:sp modelId="{AD788510-318A-4CFA-9FF2-E54A981A1AEF}">
      <dsp:nvSpPr>
        <dsp:cNvPr id="0" name=""/>
        <dsp:cNvSpPr/>
      </dsp:nvSpPr>
      <dsp:spPr>
        <a:xfrm>
          <a:off x="2208821" y="2090405"/>
          <a:ext cx="1147128" cy="114712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87E63E-ADF4-41D0-AADE-139E57B4D94D}">
      <dsp:nvSpPr>
        <dsp:cNvPr id="0" name=""/>
        <dsp:cNvSpPr/>
      </dsp:nvSpPr>
      <dsp:spPr>
        <a:xfrm>
          <a:off x="3838058" y="359548"/>
          <a:ext cx="3277511" cy="244659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0" tIns="304800" rIns="101600" bIns="101600" numCol="1" spcCol="1270" anchor="t" anchorCtr="0">
          <a:noAutofit/>
        </a:bodyPr>
        <a:lstStyle/>
        <a:p>
          <a:pPr marL="285750" lvl="1" indent="-285750" algn="ctr" defTabSz="3556000">
            <a:lnSpc>
              <a:spcPct val="90000"/>
            </a:lnSpc>
            <a:spcBef>
              <a:spcPct val="0"/>
            </a:spcBef>
            <a:spcAft>
              <a:spcPct val="15000"/>
            </a:spcAft>
            <a:buNone/>
          </a:pPr>
          <a:r>
            <a:rPr lang="en-GB" sz="8000" kern="1200"/>
            <a:t>13</a:t>
          </a:r>
        </a:p>
      </dsp:txBody>
      <dsp:txXfrm>
        <a:off x="3895385" y="416875"/>
        <a:ext cx="3162857" cy="2389265"/>
      </dsp:txXfrm>
    </dsp:sp>
    <dsp:sp modelId="{C43C62E2-D8FD-48D9-BCF8-41F779287069}">
      <dsp:nvSpPr>
        <dsp:cNvPr id="0" name=""/>
        <dsp:cNvSpPr/>
      </dsp:nvSpPr>
      <dsp:spPr>
        <a:xfrm>
          <a:off x="3838516" y="2131744"/>
          <a:ext cx="3277511" cy="10520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a:t>Antiplatelet and anticoagulant review</a:t>
          </a:r>
        </a:p>
      </dsp:txBody>
      <dsp:txXfrm>
        <a:off x="3838516" y="2131744"/>
        <a:ext cx="2308106" cy="1052034"/>
      </dsp:txXfrm>
    </dsp:sp>
    <dsp:sp modelId="{06E9D79B-0D6F-41E6-8D65-4FDE1C26429A}">
      <dsp:nvSpPr>
        <dsp:cNvPr id="0" name=""/>
        <dsp:cNvSpPr/>
      </dsp:nvSpPr>
      <dsp:spPr>
        <a:xfrm>
          <a:off x="6091416" y="2108002"/>
          <a:ext cx="1147128" cy="114712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056959B-6440-4737-AE11-77B822C065C2}">
      <dsp:nvSpPr>
        <dsp:cNvPr id="0" name=""/>
        <dsp:cNvSpPr/>
      </dsp:nvSpPr>
      <dsp:spPr>
        <a:xfrm>
          <a:off x="7670202" y="358031"/>
          <a:ext cx="3600477" cy="283785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a:t>Dose adjustment: </a:t>
          </a:r>
          <a:r>
            <a:rPr lang="en-GB" sz="4000" kern="1200"/>
            <a:t>- 5</a:t>
          </a:r>
        </a:p>
        <a:p>
          <a:pPr marL="171450" lvl="1" indent="-171450" algn="l" defTabSz="711200">
            <a:lnSpc>
              <a:spcPct val="90000"/>
            </a:lnSpc>
            <a:spcBef>
              <a:spcPct val="0"/>
            </a:spcBef>
            <a:spcAft>
              <a:spcPct val="15000"/>
            </a:spcAft>
            <a:buChar char="•"/>
          </a:pPr>
          <a:r>
            <a:rPr lang="en-GB" sz="1600" kern="1200"/>
            <a:t>Warfarin to DOAC: </a:t>
          </a:r>
          <a:r>
            <a:rPr lang="en-GB" sz="2000" b="1" kern="1200"/>
            <a:t>– </a:t>
          </a:r>
          <a:r>
            <a:rPr lang="en-GB" sz="3600" b="1" kern="1200"/>
            <a:t>14</a:t>
          </a:r>
          <a:endParaRPr lang="en-GB" sz="2000" b="1" kern="1200"/>
        </a:p>
      </dsp:txBody>
      <dsp:txXfrm>
        <a:off x="7736696" y="424525"/>
        <a:ext cx="3467489" cy="2771357"/>
      </dsp:txXfrm>
    </dsp:sp>
    <dsp:sp modelId="{BB4ADFFB-7377-4C8F-94EA-C7084ED21658}">
      <dsp:nvSpPr>
        <dsp:cNvPr id="0" name=""/>
        <dsp:cNvSpPr/>
      </dsp:nvSpPr>
      <dsp:spPr>
        <a:xfrm>
          <a:off x="7681625" y="2070507"/>
          <a:ext cx="3567931" cy="111941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GB" sz="2400" kern="1200"/>
            <a:t>Optimisation of anticoagulant</a:t>
          </a:r>
        </a:p>
      </dsp:txBody>
      <dsp:txXfrm>
        <a:off x="7681625" y="2070507"/>
        <a:ext cx="2512627" cy="1119417"/>
      </dsp:txXfrm>
    </dsp:sp>
    <dsp:sp modelId="{1B053FEC-BD62-448A-A47B-0351FC69F6B9}">
      <dsp:nvSpPr>
        <dsp:cNvPr id="0" name=""/>
        <dsp:cNvSpPr/>
      </dsp:nvSpPr>
      <dsp:spPr>
        <a:xfrm>
          <a:off x="10142194" y="2028425"/>
          <a:ext cx="1147128" cy="114712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A2707-A876-E545-9C66-C682DEC581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188453F-5E89-E140-9F80-32577FE53B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982CB6-D4F8-E94C-BF56-5127B59C1E0D}" type="datetimeFigureOut">
              <a:rPr lang="en-GB" smtClean="0"/>
              <a:t>22/12/2023</a:t>
            </a:fld>
            <a:endParaRPr lang="en-GB"/>
          </a:p>
        </p:txBody>
      </p:sp>
      <p:sp>
        <p:nvSpPr>
          <p:cNvPr id="4" name="Footer Placeholder 3">
            <a:extLst>
              <a:ext uri="{FF2B5EF4-FFF2-40B4-BE49-F238E27FC236}">
                <a16:creationId xmlns:a16="http://schemas.microsoft.com/office/drawing/2014/main" id="{ACEC8A53-1AD8-FC4B-B227-96756C7E8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711E1F-1C51-AB44-84FD-57487016E0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F36694-CDAE-7744-86C4-BD38B645DDE4}" type="slidenum">
              <a:rPr lang="en-GB" smtClean="0"/>
              <a:t>‹#›</a:t>
            </a:fld>
            <a:endParaRPr lang="en-GB"/>
          </a:p>
        </p:txBody>
      </p:sp>
    </p:spTree>
    <p:extLst>
      <p:ext uri="{BB962C8B-B14F-4D97-AF65-F5344CB8AC3E}">
        <p14:creationId xmlns:p14="http://schemas.microsoft.com/office/powerpoint/2010/main" val="109473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4C6CE-974B-944B-B891-DD5F679DCDF8}" type="datetimeFigureOut">
              <a:rPr lang="en-GB" smtClean="0"/>
              <a:t>22/12/2023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50009-2899-184E-BE18-85072B1E7C23}" type="slidenum">
              <a:rPr lang="en-GB" smtClean="0"/>
              <a:t>‹#›</a:t>
            </a:fld>
            <a:endParaRPr lang="en-GB"/>
          </a:p>
        </p:txBody>
      </p:sp>
    </p:spTree>
    <p:extLst>
      <p:ext uri="{BB962C8B-B14F-4D97-AF65-F5344CB8AC3E}">
        <p14:creationId xmlns:p14="http://schemas.microsoft.com/office/powerpoint/2010/main" val="351768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50009-2899-184E-BE18-85072B1E7C23}" type="slidenum">
              <a:rPr lang="en-GB" smtClean="0"/>
              <a:t>2</a:t>
            </a:fld>
            <a:endParaRPr lang="en-GB"/>
          </a:p>
        </p:txBody>
      </p:sp>
    </p:spTree>
    <p:extLst>
      <p:ext uri="{BB962C8B-B14F-4D97-AF65-F5344CB8AC3E}">
        <p14:creationId xmlns:p14="http://schemas.microsoft.com/office/powerpoint/2010/main" val="96893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Norberg et al. Estimating the prevalence of atrial fibrillation in a general population using validated electronic health data. Clin Epidemiol. 2013: 5: 475-481</a:t>
            </a:r>
            <a:endParaRPr lang="en-GB"/>
          </a:p>
          <a:p>
            <a:endParaRPr lang="en-GB"/>
          </a:p>
        </p:txBody>
      </p:sp>
      <p:sp>
        <p:nvSpPr>
          <p:cNvPr id="4" name="Slide Number Placeholder 3"/>
          <p:cNvSpPr>
            <a:spLocks noGrp="1"/>
          </p:cNvSpPr>
          <p:nvPr>
            <p:ph type="sldNum" sz="quarter" idx="5"/>
          </p:nvPr>
        </p:nvSpPr>
        <p:spPr/>
        <p:txBody>
          <a:bodyPr/>
          <a:lstStyle/>
          <a:p>
            <a:fld id="{73BD2CB2-BBBF-4505-BB0A-F6BB45720F16}" type="slidenum">
              <a:rPr lang="en-GB" smtClean="0"/>
              <a:t>26</a:t>
            </a:fld>
            <a:endParaRPr lang="en-GB"/>
          </a:p>
        </p:txBody>
      </p:sp>
    </p:spTree>
    <p:extLst>
      <p:ext uri="{BB962C8B-B14F-4D97-AF65-F5344CB8AC3E}">
        <p14:creationId xmlns:p14="http://schemas.microsoft.com/office/powerpoint/2010/main" val="152926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Norberg et al. Estimating the prevalence of atrial fibrillation in a general population using validated electronic health data. Clin Epidemiol. 2013: 5: 475-481</a:t>
            </a:r>
            <a:endParaRPr lang="en-GB"/>
          </a:p>
          <a:p>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latin typeface="Arial"/>
              <a:cs typeface="Arial"/>
            </a:endParaRPr>
          </a:p>
          <a:p>
            <a:endParaRPr lang="en-GB"/>
          </a:p>
        </p:txBody>
      </p:sp>
      <p:sp>
        <p:nvSpPr>
          <p:cNvPr id="4" name="Slide Number Placeholder 3"/>
          <p:cNvSpPr>
            <a:spLocks noGrp="1"/>
          </p:cNvSpPr>
          <p:nvPr>
            <p:ph type="sldNum" sz="quarter" idx="5"/>
          </p:nvPr>
        </p:nvSpPr>
        <p:spPr/>
        <p:txBody>
          <a:bodyPr/>
          <a:lstStyle/>
          <a:p>
            <a:fld id="{73BD2CB2-BBBF-4505-BB0A-F6BB45720F16}" type="slidenum">
              <a:rPr lang="en-GB" smtClean="0"/>
              <a:t>27</a:t>
            </a:fld>
            <a:endParaRPr lang="en-GB"/>
          </a:p>
        </p:txBody>
      </p:sp>
    </p:spTree>
    <p:extLst>
      <p:ext uri="{BB962C8B-B14F-4D97-AF65-F5344CB8AC3E}">
        <p14:creationId xmlns:p14="http://schemas.microsoft.com/office/powerpoint/2010/main" val="99990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a:cs typeface="Arial"/>
              </a:rPr>
              <a:t>9 Clinical </a:t>
            </a:r>
            <a:r>
              <a:rPr lang="en-GB">
                <a:latin typeface="Arial"/>
                <a:cs typeface="Arial"/>
              </a:rPr>
              <a:t>Interviews conducted / 6 PCNs </a:t>
            </a:r>
            <a:endParaRPr lang="en-GB"/>
          </a:p>
          <a:p>
            <a:endParaRPr lang="en-GB"/>
          </a:p>
          <a:p>
            <a:pPr marL="0" algn="l" rtl="0" eaLnBrk="1" fontAlgn="ctr" latinLnBrk="0" hangingPunct="1">
              <a:spcBef>
                <a:spcPts val="0"/>
              </a:spcBef>
              <a:spcAft>
                <a:spcPts val="200"/>
              </a:spcAft>
            </a:pPr>
            <a:r>
              <a:rPr lang="en-GB" sz="1800" b="1" i="0" u="none" strike="noStrike" kern="1200">
                <a:solidFill>
                  <a:srgbClr val="FFFFFF"/>
                </a:solidFill>
                <a:effectLst/>
                <a:latin typeface="Arial" panose="020B0604020202020204" pitchFamily="34" charset="0"/>
              </a:rPr>
              <a:t>PCN</a:t>
            </a:r>
            <a:endParaRPr lang="en-GB"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GB" sz="1800" b="1" i="0" u="none" strike="noStrike" kern="1200">
                <a:solidFill>
                  <a:srgbClr val="FFFFFF"/>
                </a:solidFill>
                <a:effectLst/>
                <a:latin typeface="Arial" panose="020B0604020202020204" pitchFamily="34" charset="0"/>
              </a:rPr>
              <a:t>Borough</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Inclusive Health</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West London</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NeoHealth</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West London</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Harness South</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Brent</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Kilburn Partnership</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Brent</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US" sz="1800" b="0" i="0" u="none" strike="noStrike" kern="1200">
                <a:solidFill>
                  <a:srgbClr val="000000"/>
                </a:solidFill>
                <a:effectLst/>
                <a:latin typeface="Arial" panose="020B0604020202020204" pitchFamily="34" charset="0"/>
                <a:cs typeface="Arial" panose="020B0604020202020204" pitchFamily="34" charset="0"/>
              </a:rPr>
              <a:t>North H&amp;F Primary Care Network </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US" sz="1800" b="0" i="0" u="none" strike="noStrike" kern="1200">
                <a:solidFill>
                  <a:srgbClr val="000000"/>
                </a:solidFill>
                <a:effectLst/>
                <a:latin typeface="Arial" panose="020B0604020202020204" pitchFamily="34" charset="0"/>
                <a:cs typeface="Arial" panose="020B0604020202020204" pitchFamily="34" charset="0"/>
              </a:rPr>
              <a:t>Hammersmith &amp; Fulham</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Regents Health</a:t>
            </a:r>
            <a:endParaRPr lang="en-GB" sz="1800" b="0" i="0" u="none" strike="noStrike">
              <a:effectLst/>
              <a:latin typeface="Arial" panose="020B0604020202020204" pitchFamily="34" charset="0"/>
            </a:endParaRPr>
          </a:p>
          <a:p>
            <a:pPr marL="0" algn="l" rtl="0" eaLnBrk="1" fontAlgn="b" latinLnBrk="0" hangingPunct="1">
              <a:spcBef>
                <a:spcPts val="600"/>
              </a:spcBef>
              <a:spcAft>
                <a:spcPts val="600"/>
              </a:spcAft>
            </a:pPr>
            <a:r>
              <a:rPr lang="en-GB" sz="1800" b="0" i="0" u="none" strike="noStrike" kern="1200">
                <a:solidFill>
                  <a:srgbClr val="000000"/>
                </a:solidFill>
                <a:effectLst/>
                <a:latin typeface="Arial" panose="020B0604020202020204" pitchFamily="34" charset="0"/>
                <a:cs typeface="Arial" panose="020B0604020202020204" pitchFamily="34" charset="0"/>
              </a:rPr>
              <a:t>Central London</a:t>
            </a:r>
            <a:endParaRPr lang="en-GB" sz="1800" b="0" i="0" u="none" strike="noStrike">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lvl="0"/>
            <a:fld id="{834BD7BC-2EFC-4654-A130-0FDC8CD3333A}" type="slidenum">
              <a:rPr lang="en-GB" smtClean="0"/>
              <a:t>28</a:t>
            </a:fld>
            <a:endParaRPr lang="en-GB"/>
          </a:p>
        </p:txBody>
      </p:sp>
    </p:spTree>
    <p:extLst>
      <p:ext uri="{BB962C8B-B14F-4D97-AF65-F5344CB8AC3E}">
        <p14:creationId xmlns:p14="http://schemas.microsoft.com/office/powerpoint/2010/main" val="15095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834BD7BC-2EFC-4654-A130-0FDC8CD3333A}" type="slidenum">
              <a:rPr lang="en-GB" smtClean="0"/>
              <a:t>31</a:t>
            </a:fld>
            <a:endParaRPr lang="en-GB"/>
          </a:p>
        </p:txBody>
      </p:sp>
    </p:spTree>
    <p:extLst>
      <p:ext uri="{BB962C8B-B14F-4D97-AF65-F5344CB8AC3E}">
        <p14:creationId xmlns:p14="http://schemas.microsoft.com/office/powerpoint/2010/main" val="139402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834BD7BC-2EFC-4654-A130-0FDC8CD3333A}" type="slidenum">
              <a:rPr lang="en-GB" smtClean="0"/>
              <a:t>32</a:t>
            </a:fld>
            <a:endParaRPr lang="en-GB"/>
          </a:p>
        </p:txBody>
      </p:sp>
    </p:spTree>
    <p:extLst>
      <p:ext uri="{BB962C8B-B14F-4D97-AF65-F5344CB8AC3E}">
        <p14:creationId xmlns:p14="http://schemas.microsoft.com/office/powerpoint/2010/main" val="235939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cs typeface="Arial" panose="020B0604020202020204" pitchFamily="34" charset="0"/>
              </a:rPr>
              <a:t>Zahra is a </a:t>
            </a:r>
            <a:r>
              <a:rPr lang="en-US" sz="1200" b="0" i="0" u="none" strike="noStrike" dirty="0" err="1">
                <a:solidFill>
                  <a:srgbClr val="000000"/>
                </a:solidFill>
                <a:effectLst/>
                <a:latin typeface="Arial" panose="020B0604020202020204" pitchFamily="34" charset="0"/>
                <a:cs typeface="Arial" panose="020B0604020202020204" pitchFamily="34" charset="0"/>
              </a:rPr>
              <a:t>practising</a:t>
            </a:r>
            <a:r>
              <a:rPr lang="en-US" sz="1200" b="0" i="0" u="none" strike="noStrike" dirty="0">
                <a:solidFill>
                  <a:srgbClr val="000000"/>
                </a:solidFill>
                <a:effectLst/>
                <a:latin typeface="Arial" panose="020B0604020202020204" pitchFamily="34" charset="0"/>
                <a:cs typeface="Arial" panose="020B0604020202020204" pitchFamily="34" charset="0"/>
              </a:rPr>
              <a:t> independent prescribing pharmacist, currently working as a senior medicines optimisation pharmacist with Central London Community Healthcare NHS trust under the North Hammersmith and Fulham PCN. </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rial" panose="020B0604020202020204" pitchFamily="34" charset="0"/>
                <a:cs typeface="Arial" panose="020B0604020202020204" pitchFamily="34" charset="0"/>
              </a:rPr>
              <a:t>Dr Perviz Asaria is a Consultant Cardiologist with additional training in public health, currently working at the Imperial College School of Public Health. </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rial" panose="020B0604020202020204" pitchFamily="34" charset="0"/>
                <a:cs typeface="Arial" panose="020B0604020202020204" pitchFamily="34" charset="0"/>
              </a:rPr>
              <a:t>Joanne is currently the Head of Hounslow PCN Pharmacy services and has recently been the Hounslow PCNs’ social prescriber manager. Joanne has a strong clinical background in intensive care (ICU), neurosciences (pain management), renal and cardiovascular medicine.</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rial" panose="020B0604020202020204" pitchFamily="34" charset="0"/>
                <a:cs typeface="Arial" panose="020B0604020202020204" pitchFamily="34" charset="0"/>
              </a:rPr>
              <a:t>Dr Venothan Suri is a GP at Glendale Medical Centre in Hillingdon (Hayes and </a:t>
            </a:r>
            <a:r>
              <a:rPr lang="en-US" sz="1200" b="0" i="0" u="none" strike="noStrike" dirty="0" err="1">
                <a:solidFill>
                  <a:srgbClr val="000000"/>
                </a:solidFill>
                <a:effectLst/>
                <a:latin typeface="Arial" panose="020B0604020202020204" pitchFamily="34" charset="0"/>
                <a:cs typeface="Arial" panose="020B0604020202020204" pitchFamily="34" charset="0"/>
              </a:rPr>
              <a:t>Harlington</a:t>
            </a:r>
            <a:r>
              <a:rPr lang="en-US" sz="1200" b="0" i="0" u="none" strike="noStrike" dirty="0">
                <a:solidFill>
                  <a:srgbClr val="000000"/>
                </a:solidFill>
                <a:effectLst/>
                <a:latin typeface="Arial" panose="020B0604020202020204" pitchFamily="34" charset="0"/>
                <a:cs typeface="Arial" panose="020B0604020202020204" pitchFamily="34" charset="0"/>
              </a:rPr>
              <a:t> PCN) and is Hillingdon LMC Chair. With an interest in medical education, Dr Suri has been an Imperial medical student facilitator.</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rial" panose="020B0604020202020204" pitchFamily="34" charset="0"/>
                <a:cs typeface="Arial" panose="020B0604020202020204" pitchFamily="34" charset="0"/>
              </a:rPr>
              <a:t>Rokaih is currently the lead pharmacist for West Hill Health PCN and senior pharmacist in West London GP Federation, managing and developing a team of pharmacists and pharmacy technicians across west London.</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rial" panose="020B0604020202020204" pitchFamily="34" charset="0"/>
                <a:cs typeface="Arial" panose="020B0604020202020204" pitchFamily="34" charset="0"/>
              </a:rPr>
              <a:t>Amisha has worked in several of the Westminster practices as well as working at scale in the GP federation and is currently the Deputy Clinical Lead for the HCL </a:t>
            </a:r>
            <a:r>
              <a:rPr lang="en-US" sz="1200" b="0" i="0" u="none" strike="noStrike" dirty="0" err="1">
                <a:solidFill>
                  <a:srgbClr val="000000"/>
                </a:solidFill>
                <a:effectLst/>
                <a:latin typeface="Arial" panose="020B0604020202020204" pitchFamily="34" charset="0"/>
                <a:cs typeface="Arial" panose="020B0604020202020204" pitchFamily="34" charset="0"/>
              </a:rPr>
              <a:t>eHub</a:t>
            </a:r>
            <a:r>
              <a:rPr lang="en-US" sz="1200" b="0" i="0" u="none" strike="noStrike" dirty="0">
                <a:solidFill>
                  <a:srgbClr val="000000"/>
                </a:solidFill>
                <a:effectLst/>
                <a:latin typeface="Arial" panose="020B0604020202020204" pitchFamily="34" charset="0"/>
                <a:cs typeface="Arial" panose="020B0604020202020204" pitchFamily="34" charset="0"/>
              </a:rPr>
              <a:t> service. </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rial"/>
                <a:cs typeface="Arial"/>
              </a:rPr>
              <a:t>Riham is currently a GP Partner, splitting her time working between Willesden Green Surgery, St Mary’s Hospital as an ENT GP Fellow, and teaching medical students at Imperial College Medical school. </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4A50009-2899-184E-BE18-85072B1E7C23}" type="slidenum">
              <a:rPr lang="en-GB" smtClean="0"/>
              <a:t>34</a:t>
            </a:fld>
            <a:endParaRPr lang="en-GB"/>
          </a:p>
        </p:txBody>
      </p:sp>
    </p:spTree>
    <p:extLst>
      <p:ext uri="{BB962C8B-B14F-4D97-AF65-F5344CB8AC3E}">
        <p14:creationId xmlns:p14="http://schemas.microsoft.com/office/powerpoint/2010/main" val="226889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https://forms.office.com/e/0tZ9mkjTF5</a:t>
            </a:r>
          </a:p>
        </p:txBody>
      </p:sp>
      <p:sp>
        <p:nvSpPr>
          <p:cNvPr id="4" name="Slide Number Placeholder 3"/>
          <p:cNvSpPr>
            <a:spLocks noGrp="1"/>
          </p:cNvSpPr>
          <p:nvPr>
            <p:ph type="sldNum" sz="quarter" idx="5"/>
          </p:nvPr>
        </p:nvSpPr>
        <p:spPr/>
        <p:txBody>
          <a:bodyPr/>
          <a:lstStyle/>
          <a:p>
            <a:fld id="{84A50009-2899-184E-BE18-85072B1E7C23}" type="slidenum">
              <a:rPr lang="en-GB" smtClean="0"/>
              <a:t>35</a:t>
            </a:fld>
            <a:endParaRPr lang="en-GB"/>
          </a:p>
        </p:txBody>
      </p:sp>
    </p:spTree>
    <p:extLst>
      <p:ext uri="{BB962C8B-B14F-4D97-AF65-F5344CB8AC3E}">
        <p14:creationId xmlns:p14="http://schemas.microsoft.com/office/powerpoint/2010/main" val="379191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https://www.gov.uk/government/publications/health-matters-preventing-cardiovascular-disease/health-matters-preventing-cardiovascular-disease</a:t>
            </a:r>
          </a:p>
        </p:txBody>
      </p:sp>
      <p:sp>
        <p:nvSpPr>
          <p:cNvPr id="4" name="Slide Number Placeholder 3"/>
          <p:cNvSpPr>
            <a:spLocks noGrp="1"/>
          </p:cNvSpPr>
          <p:nvPr>
            <p:ph type="sldNum" sz="quarter" idx="5"/>
          </p:nvPr>
        </p:nvSpPr>
        <p:spPr/>
        <p:txBody>
          <a:bodyPr/>
          <a:lstStyle/>
          <a:p>
            <a:fld id="{84A50009-2899-184E-BE18-85072B1E7C23}" type="slidenum">
              <a:rPr lang="en-GB" smtClean="0"/>
              <a:t>4</a:t>
            </a:fld>
            <a:endParaRPr lang="en-GB"/>
          </a:p>
        </p:txBody>
      </p:sp>
    </p:spTree>
    <p:extLst>
      <p:ext uri="{BB962C8B-B14F-4D97-AF65-F5344CB8AC3E}">
        <p14:creationId xmlns:p14="http://schemas.microsoft.com/office/powerpoint/2010/main" val="255798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https://www.england.nhs.uk/wp-content/uploads/2023/03/PRN00289-quality-and-outcomes-framework-guidance-for-2023-24.pdf </a:t>
            </a:r>
          </a:p>
        </p:txBody>
      </p:sp>
      <p:sp>
        <p:nvSpPr>
          <p:cNvPr id="4" name="Slide Number Placeholder 3"/>
          <p:cNvSpPr>
            <a:spLocks noGrp="1"/>
          </p:cNvSpPr>
          <p:nvPr>
            <p:ph type="sldNum" sz="quarter" idx="10"/>
          </p:nvPr>
        </p:nvSpPr>
        <p:spPr/>
        <p:txBody>
          <a:bodyPr/>
          <a:lstStyle/>
          <a:p>
            <a:fld id="{84A50009-2899-184E-BE18-85072B1E7C23}" type="slidenum">
              <a:rPr lang="en-GB" smtClean="0"/>
              <a:t>6</a:t>
            </a:fld>
            <a:endParaRPr lang="en-GB"/>
          </a:p>
        </p:txBody>
      </p:sp>
    </p:spTree>
    <p:extLst>
      <p:ext uri="{BB962C8B-B14F-4D97-AF65-F5344CB8AC3E}">
        <p14:creationId xmlns:p14="http://schemas.microsoft.com/office/powerpoint/2010/main" val="71095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50009-2899-184E-BE18-85072B1E7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9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849313"/>
            <a:ext cx="4078288" cy="2293937"/>
          </a:xfrm>
        </p:spPr>
      </p:sp>
      <p:sp>
        <p:nvSpPr>
          <p:cNvPr id="3" name="Notes Placeholder 2"/>
          <p:cNvSpPr>
            <a:spLocks noGrp="1"/>
          </p:cNvSpPr>
          <p:nvPr>
            <p:ph type="body" idx="1"/>
          </p:nvPr>
        </p:nvSpPr>
        <p:spPr/>
        <p:txBody>
          <a:bodyPr/>
          <a:lstStyle/>
          <a:p>
            <a:r>
              <a:rPr lang="en-GB" baseline="0"/>
              <a:t>National cardiovascular intelligence network’ (NCVIN) with public health England have produced the AF prevalence estimates</a:t>
            </a:r>
          </a:p>
          <a:p>
            <a:endParaRPr lang="en-GB" baseline="0"/>
          </a:p>
          <a:p>
            <a:r>
              <a:rPr lang="en-GB" baseline="0"/>
              <a:t>474,000 patients undiagnosed</a:t>
            </a:r>
          </a:p>
          <a:p>
            <a:r>
              <a:rPr lang="en-GB"/>
              <a:t>AF affects over 1 million people</a:t>
            </a:r>
            <a:r>
              <a:rPr lang="en-GB" baseline="0"/>
              <a:t> in the UK</a:t>
            </a:r>
          </a:p>
          <a:p>
            <a:r>
              <a:rPr lang="en-GB" baseline="0"/>
              <a:t>Prevalence is likely to be an underestimation as screening events have shown higher </a:t>
            </a:r>
            <a:r>
              <a:rPr lang="en-GB" baseline="0" err="1"/>
              <a:t>prevelance</a:t>
            </a:r>
            <a:r>
              <a:rPr lang="en-GB" baseline="0"/>
              <a:t> in the general population – AFA screening event in Glasgow recently showed a </a:t>
            </a:r>
            <a:r>
              <a:rPr lang="en-GB" baseline="0" err="1"/>
              <a:t>prevelance</a:t>
            </a:r>
            <a:r>
              <a:rPr lang="en-GB" baseline="0"/>
              <a:t> of 3%.</a:t>
            </a:r>
          </a:p>
          <a:p>
            <a:endParaRPr lang="en-GB" baseline="0"/>
          </a:p>
          <a:p>
            <a:r>
              <a:rPr lang="en-GB" baseline="0"/>
              <a:t>Patients with heart failure 30-40% have AF</a:t>
            </a:r>
          </a:p>
          <a:p>
            <a:r>
              <a:rPr lang="en-GB" baseline="0"/>
              <a:t>Previous MI 20% have AF</a:t>
            </a:r>
          </a:p>
          <a:p>
            <a:r>
              <a:rPr lang="en-GB" baseline="0"/>
              <a:t>Over 65 years 7% have AF</a:t>
            </a:r>
            <a:endParaRPr lang="en-GB"/>
          </a:p>
          <a:p>
            <a:endParaRPr lang="en-GB" baseline="0"/>
          </a:p>
        </p:txBody>
      </p:sp>
      <p:sp>
        <p:nvSpPr>
          <p:cNvPr id="4" name="Slide Number Placeholder 3"/>
          <p:cNvSpPr>
            <a:spLocks noGrp="1"/>
          </p:cNvSpPr>
          <p:nvPr>
            <p:ph type="sldNum" sz="quarter" idx="10"/>
          </p:nvPr>
        </p:nvSpPr>
        <p:spPr/>
        <p:txBody>
          <a:bodyPr/>
          <a:lstStyle/>
          <a:p>
            <a:fld id="{D9FE8AF8-9E26-4961-8283-D8732ECC8DD4}" type="slidenum">
              <a:rPr lang="en-GB" smtClean="0"/>
              <a:t>14</a:t>
            </a:fld>
            <a:endParaRPr lang="en-GB"/>
          </a:p>
        </p:txBody>
      </p:sp>
    </p:spTree>
    <p:extLst>
      <p:ext uri="{BB962C8B-B14F-4D97-AF65-F5344CB8AC3E}">
        <p14:creationId xmlns:p14="http://schemas.microsoft.com/office/powerpoint/2010/main" val="333337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0F784-5502-41F7-B51A-085839C1EC6C}" type="slidenum">
              <a:rPr lang="en-GB" smtClean="0"/>
              <a:t>16</a:t>
            </a:fld>
            <a:endParaRPr lang="en-GB"/>
          </a:p>
        </p:txBody>
      </p:sp>
    </p:spTree>
    <p:extLst>
      <p:ext uri="{BB962C8B-B14F-4D97-AF65-F5344CB8AC3E}">
        <p14:creationId xmlns:p14="http://schemas.microsoft.com/office/powerpoint/2010/main" val="1027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Pocket sized ECG recorder used with a mobile device app</a:t>
            </a:r>
          </a:p>
          <a:p>
            <a:pPr marL="0" indent="0">
              <a:buNone/>
            </a:pPr>
            <a:endParaRPr lang="en-GB"/>
          </a:p>
          <a:p>
            <a:r>
              <a:rPr lang="en-US"/>
              <a:t>It detects possible atrial fibrillation and can be used by people with intermittent palpitations to help determine the cause of </a:t>
            </a:r>
            <a:r>
              <a:rPr lang="en-GB"/>
              <a:t>their symptoms.</a:t>
            </a:r>
          </a:p>
          <a:p>
            <a:pPr marL="0" indent="0">
              <a:buNone/>
            </a:pPr>
            <a:endParaRPr lang="en-GB"/>
          </a:p>
          <a:p>
            <a:r>
              <a:rPr lang="en-GB"/>
              <a:t>Can be used in any setting in place of an ECG recording and during normal daily activities</a:t>
            </a:r>
          </a:p>
          <a:p>
            <a:r>
              <a:rPr lang="en-GB"/>
              <a:t>The monitor has 2 metal plates which contain electrodes</a:t>
            </a:r>
          </a:p>
          <a:p>
            <a:endParaRPr lang="en-GB"/>
          </a:p>
          <a:p>
            <a:r>
              <a:rPr lang="en-US"/>
              <a:t>Two studies reported sensitivity higher than 85% and specificity higher than 90% for the </a:t>
            </a:r>
            <a:r>
              <a:rPr lang="en-US" err="1"/>
              <a:t>AliveCor</a:t>
            </a:r>
            <a:r>
              <a:rPr lang="en-US"/>
              <a:t> Heart Monitor and the </a:t>
            </a:r>
            <a:r>
              <a:rPr lang="en-US" err="1"/>
              <a:t>AliveECG</a:t>
            </a:r>
            <a:r>
              <a:rPr lang="en-US"/>
              <a:t> app, in detecting </a:t>
            </a:r>
            <a:r>
              <a:rPr lang="en-GB"/>
              <a:t>atrial fibrillation.</a:t>
            </a:r>
          </a:p>
          <a:p>
            <a:pPr marL="0" indent="0">
              <a:buNone/>
            </a:pPr>
            <a:endParaRPr lang="en-GB"/>
          </a:p>
          <a:p>
            <a:r>
              <a:rPr lang="en-US"/>
              <a:t>Two further studies of a clinician's ability to interpret </a:t>
            </a:r>
            <a:r>
              <a:rPr lang="en-US" err="1"/>
              <a:t>AliveCor</a:t>
            </a:r>
            <a:r>
              <a:rPr lang="en-US"/>
              <a:t> Heart</a:t>
            </a:r>
            <a:r>
              <a:rPr lang="en-GB"/>
              <a:t>Monitor readings reported sensitivity </a:t>
            </a:r>
            <a:r>
              <a:rPr lang="en-US"/>
              <a:t>and specificity rates higher than 90%.</a:t>
            </a:r>
          </a:p>
          <a:p>
            <a:pPr marL="0" indent="0">
              <a:buNone/>
            </a:pPr>
            <a:endParaRPr lang="en-US"/>
          </a:p>
          <a:p>
            <a:r>
              <a:rPr lang="en-US"/>
              <a:t>A user preference survey reported that most users preferred the </a:t>
            </a:r>
            <a:r>
              <a:rPr lang="en-US" err="1"/>
              <a:t>AliveCor</a:t>
            </a:r>
            <a:r>
              <a:rPr lang="en-GB"/>
              <a:t>Heart Monitor to traditional </a:t>
            </a:r>
            <a:r>
              <a:rPr lang="en-GB" err="1"/>
              <a:t>transtelephonic</a:t>
            </a:r>
            <a:r>
              <a:rPr lang="en-GB"/>
              <a:t> monitors</a:t>
            </a:r>
          </a:p>
          <a:p>
            <a:pPr marL="0" indent="0">
              <a:buNone/>
            </a:pPr>
            <a:endParaRPr lang="en-GB"/>
          </a:p>
          <a:p>
            <a:r>
              <a:rPr lang="en-GB"/>
              <a:t>Accredited by NICE and a full review is available in MIB232 www.nice.org.uk/guidance/mib232  and DG35 </a:t>
            </a:r>
            <a:r>
              <a:rPr lang="en-GB" b="1" u="sng"/>
              <a:t>https://www.nice.org.uk/guidance/dg35</a:t>
            </a:r>
            <a:endParaRPr lang="en-GB"/>
          </a:p>
          <a:p>
            <a:endParaRPr lang="en-GB"/>
          </a:p>
          <a:p>
            <a:r>
              <a:rPr lang="en-GB"/>
              <a:t>Either attached directly to the mobile device or must be within 30cm of it</a:t>
            </a:r>
          </a:p>
          <a:p>
            <a:r>
              <a:rPr lang="en-GB"/>
              <a:t>Once reading taken, it is sent wirelessly via a patented high frequency sound transmission to the mobile device</a:t>
            </a:r>
          </a:p>
          <a:p>
            <a:r>
              <a:rPr lang="en-GB"/>
              <a:t>Can be viewed using the Kardia app</a:t>
            </a:r>
          </a:p>
          <a:p>
            <a:endParaRPr lang="en-GB"/>
          </a:p>
          <a:p>
            <a:endParaRPr lang="en-GB"/>
          </a:p>
        </p:txBody>
      </p:sp>
      <p:sp>
        <p:nvSpPr>
          <p:cNvPr id="4" name="Slide Number Placeholder 3"/>
          <p:cNvSpPr>
            <a:spLocks noGrp="1"/>
          </p:cNvSpPr>
          <p:nvPr>
            <p:ph type="sldNum" sz="quarter" idx="5"/>
          </p:nvPr>
        </p:nvSpPr>
        <p:spPr/>
        <p:txBody>
          <a:bodyPr/>
          <a:lstStyle/>
          <a:p>
            <a:fld id="{3C50F784-5502-41F7-B51A-085839C1EC6C}" type="slidenum">
              <a:rPr lang="en-GB" smtClean="0"/>
              <a:t>19</a:t>
            </a:fld>
            <a:endParaRPr lang="en-GB"/>
          </a:p>
        </p:txBody>
      </p:sp>
    </p:spTree>
    <p:extLst>
      <p:ext uri="{BB962C8B-B14F-4D97-AF65-F5344CB8AC3E}">
        <p14:creationId xmlns:p14="http://schemas.microsoft.com/office/powerpoint/2010/main" val="338346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a:t>
            </a:r>
            <a:r>
              <a:rPr lang="en-GB" sz="1200" b="0" i="0" u="none" strike="noStrike" kern="1200">
                <a:solidFill>
                  <a:schemeClr val="tx1"/>
                </a:solidFill>
                <a:effectLst/>
                <a:latin typeface="+mn-lt"/>
                <a:ea typeface="+mn-ea"/>
                <a:cs typeface="+mn-cs"/>
              </a:rPr>
              <a:t> Granger CB, Alexander JH, McMurray JJV. et al. Apixaban versus warfarin in patients with atrial fibrillation. N Engl J Med 2011;365:981-92</a:t>
            </a:r>
            <a:r>
              <a:rPr lang="en-GB"/>
              <a:t> </a:t>
            </a:r>
          </a:p>
          <a:p>
            <a:r>
              <a:rPr lang="en-GB"/>
              <a:t>2) Xu X-M et al. The economic burden of stroke care in England, Wales and Northern Ireland: Using a national stroke register to estimate and report patient-level health economic outcomes in stroke.  </a:t>
            </a:r>
            <a:r>
              <a:rPr lang="en-GB" err="1"/>
              <a:t>Eur</a:t>
            </a:r>
            <a:r>
              <a:rPr lang="en-GB"/>
              <a:t> Stroke J 2018;3:82-91</a:t>
            </a:r>
          </a:p>
          <a:p>
            <a:endParaRPr lang="en-GB"/>
          </a:p>
          <a:p>
            <a:endParaRPr lang="en-GB"/>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Primary Care AF Pathway - Capture AF</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D38BDD-0FC0-4C5B-A478-36FF075683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0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23 patients – save 1 stroke per year</a:t>
            </a:r>
          </a:p>
          <a:p>
            <a:r>
              <a:rPr lang="en-GB"/>
              <a:t>10 patients – save 0.4 stroke per year</a:t>
            </a:r>
          </a:p>
          <a:p>
            <a:endParaRPr lang="en-GB"/>
          </a:p>
          <a:p>
            <a:r>
              <a:rPr lang="en-GB"/>
              <a:t>If optimise all 53 patients, potential to save additional 2 strokes per annum (1+0.4+0.4+0.4=2.2 strokes).</a:t>
            </a:r>
          </a:p>
          <a:p>
            <a:r>
              <a:rPr lang="en-GB"/>
              <a:t>Zainab needs to decide numbers to include. 1</a:t>
            </a:r>
            <a:r>
              <a:rPr lang="en-GB" baseline="30000"/>
              <a:t>st</a:t>
            </a:r>
            <a:r>
              <a:rPr lang="en-GB"/>
              <a:t> and 2</a:t>
            </a:r>
            <a:r>
              <a:rPr lang="en-GB" baseline="30000"/>
              <a:t>nd</a:t>
            </a:r>
            <a:r>
              <a:rPr lang="en-GB"/>
              <a:t> group are essentially treatment naive, last group (optimised patients) will depend on what being optimised from….</a:t>
            </a:r>
          </a:p>
          <a:p>
            <a:endParaRPr lang="en-GB"/>
          </a:p>
          <a:p>
            <a:r>
              <a:rPr lang="en-GB"/>
              <a:t>Once agreed on number of strokes saved, multiply by year 1 figures from Xu paper (hidden slide 2) medical cost only - £13,452 or  medical and social - £22,429</a:t>
            </a:r>
          </a:p>
          <a:p>
            <a:endParaRPr lang="en-GB"/>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Primary Care AF Pathway - Capture AF</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D38BDD-0FC0-4C5B-A478-36FF075683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21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xml"/><Relationship Id="rId4" Type="http://schemas.openxmlformats.org/officeDocument/2006/relationships/image" Target="../media/image30.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Placeholder 4" descr="A group of people sitting at a table using a computer&#10;&#10;Description automatically generated">
            <a:extLst>
              <a:ext uri="{FF2B5EF4-FFF2-40B4-BE49-F238E27FC236}">
                <a16:creationId xmlns:a16="http://schemas.microsoft.com/office/drawing/2014/main" id="{08B47FF0-6528-3D42-8C08-9BF9EB67FC39}"/>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0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accent2"/>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56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grpSp>
        <p:nvGrpSpPr>
          <p:cNvPr id="12" name="Group 11">
            <a:extLst>
              <a:ext uri="{FF2B5EF4-FFF2-40B4-BE49-F238E27FC236}">
                <a16:creationId xmlns:a16="http://schemas.microsoft.com/office/drawing/2014/main" id="{A26E6A43-DE5A-4EE7-8C8A-AF0266A218CE}"/>
              </a:ext>
            </a:extLst>
          </p:cNvPr>
          <p:cNvGrpSpPr/>
          <p:nvPr userDrawn="1"/>
        </p:nvGrpSpPr>
        <p:grpSpPr>
          <a:xfrm>
            <a:off x="-13460" y="6077758"/>
            <a:ext cx="12212805" cy="8347"/>
            <a:chOff x="13836" y="6077758"/>
            <a:chExt cx="12212805" cy="8347"/>
          </a:xfrm>
        </p:grpSpPr>
        <p:cxnSp>
          <p:nvCxnSpPr>
            <p:cNvPr id="13" name="Straight Connector 12">
              <a:extLst>
                <a:ext uri="{FF2B5EF4-FFF2-40B4-BE49-F238E27FC236}">
                  <a16:creationId xmlns:a16="http://schemas.microsoft.com/office/drawing/2014/main" id="{D9927A06-AD05-4709-9824-32FD16333EDA}"/>
                </a:ext>
              </a:extLst>
            </p:cNvPr>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2CC63E-F138-4D2D-92B2-44BC9B7E07B4}"/>
                </a:ext>
              </a:extLst>
            </p:cNvPr>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8D49C7-3131-45B2-B057-4E3B73FB780D}"/>
                </a:ext>
              </a:extLst>
            </p:cNvPr>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72DA60-6725-4A49-8E8E-855DE0D29C38}"/>
                </a:ext>
              </a:extLst>
            </p:cNvPr>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7" name="Picture 16" descr="Text&#10;&#10;Description automatically generated">
            <a:extLst>
              <a:ext uri="{FF2B5EF4-FFF2-40B4-BE49-F238E27FC236}">
                <a16:creationId xmlns:a16="http://schemas.microsoft.com/office/drawing/2014/main" id="{971A4D24-BB2D-4286-A245-23F9305089F5}"/>
              </a:ext>
            </a:extLst>
          </p:cNvPr>
          <p:cNvPicPr/>
          <p:nvPr userDrawn="1"/>
        </p:nvPicPr>
        <p:blipFill>
          <a:blip r:embed="rId2">
            <a:extLst>
              <a:ext uri="{28A0092B-C50C-407E-A947-70E740481C1C}">
                <a14:useLocalDpi xmlns:a14="http://schemas.microsoft.com/office/drawing/2010/main"/>
              </a:ext>
            </a:extLst>
          </a:blip>
          <a:stretch>
            <a:fillRect/>
          </a:stretch>
        </p:blipFill>
        <p:spPr>
          <a:xfrm>
            <a:off x="235767" y="6241772"/>
            <a:ext cx="1584176" cy="489028"/>
          </a:xfrm>
          <a:prstGeom prst="rect">
            <a:avLst/>
          </a:prstGeom>
        </p:spPr>
      </p:pic>
    </p:spTree>
    <p:extLst>
      <p:ext uri="{BB962C8B-B14F-4D97-AF65-F5344CB8AC3E}">
        <p14:creationId xmlns:p14="http://schemas.microsoft.com/office/powerpoint/2010/main" val="141189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1253330"/>
            <a:ext cx="10932886" cy="481218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 styles</a:t>
            </a:r>
          </a:p>
        </p:txBody>
      </p:sp>
    </p:spTree>
    <p:extLst>
      <p:ext uri="{BB962C8B-B14F-4D97-AF65-F5344CB8AC3E}">
        <p14:creationId xmlns:p14="http://schemas.microsoft.com/office/powerpoint/2010/main" val="2042570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lumMod val="50000"/>
            </a:schemeClr>
          </a:solidFill>
        </p:spPr>
        <p:txBody>
          <a:bodyPr/>
          <a:lstStyle/>
          <a:p>
            <a:endParaRPr lang="en-GB"/>
          </a:p>
        </p:txBody>
      </p:sp>
      <p:sp>
        <p:nvSpPr>
          <p:cNvPr id="7" name="Rectangle 6"/>
          <p:cNvSpPr/>
          <p:nvPr/>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cxnSp>
        <p:nvCxnSpPr>
          <p:cNvPr id="12" name="Straight Connector 11"/>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03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8" name="Picture Placeholder 9" descr="A group of people posing for the camera&#10;&#10;Description automatically generated">
            <a:extLst>
              <a:ext uri="{FF2B5EF4-FFF2-40B4-BE49-F238E27FC236}">
                <a16:creationId xmlns:a16="http://schemas.microsoft.com/office/drawing/2014/main" id="{F1293AFA-21DA-1445-BC76-BBC5BCE9DE96}"/>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9" name="Title 2">
            <a:extLst>
              <a:ext uri="{FF2B5EF4-FFF2-40B4-BE49-F238E27FC236}">
                <a16:creationId xmlns:a16="http://schemas.microsoft.com/office/drawing/2014/main" id="{F0C55A1C-CBA4-624C-8862-8E8ADB014F05}"/>
              </a:ext>
            </a:extLst>
          </p:cNvPr>
          <p:cNvSpPr>
            <a:spLocks noGrp="1"/>
          </p:cNvSpPr>
          <p:nvPr>
            <p:ph type="ctrTitle"/>
          </p:nvPr>
        </p:nvSpPr>
        <p:spPr>
          <a:xfrm>
            <a:off x="464457" y="2325225"/>
            <a:ext cx="8461829" cy="3657600"/>
          </a:xfrm>
          <a:prstGeom prst="rect">
            <a:avLst/>
          </a:prstGeom>
        </p:spPr>
        <p:txBody>
          <a:bodyPr/>
          <a:lstStyle>
            <a:lvl1pPr>
              <a:defRPr>
                <a:solidFill>
                  <a:schemeClr val="bg1"/>
                </a:solidFill>
              </a:defRPr>
            </a:lvl1pPr>
          </a:lstStyle>
          <a:p>
            <a:r>
              <a:rPr lang="en-GB" sz="4000" b="1">
                <a:latin typeface="Arial" panose="020B0604020202020204" pitchFamily="34" charset="0"/>
                <a:cs typeface="Arial" panose="020B0604020202020204" pitchFamily="34" charset="0"/>
              </a:rPr>
              <a:t>Click to edit Master title style</a:t>
            </a:r>
            <a:endParaRPr lang="en-GB" sz="1400"/>
          </a:p>
        </p:txBody>
      </p:sp>
      <p:sp>
        <p:nvSpPr>
          <p:cNvPr id="10" name="Rectangle 9">
            <a:extLst>
              <a:ext uri="{FF2B5EF4-FFF2-40B4-BE49-F238E27FC236}">
                <a16:creationId xmlns:a16="http://schemas.microsoft.com/office/drawing/2014/main" id="{F7996494-0934-8546-B335-DCBD7DD9605A}"/>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nvelope">
            <a:extLst>
              <a:ext uri="{FF2B5EF4-FFF2-40B4-BE49-F238E27FC236}">
                <a16:creationId xmlns:a16="http://schemas.microsoft.com/office/drawing/2014/main" id="{0CDC7092-525A-CA43-897A-52AEF1B64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7871" y="3091543"/>
            <a:ext cx="228600" cy="228600"/>
          </a:xfrm>
          <a:prstGeom prst="rect">
            <a:avLst/>
          </a:prstGeom>
        </p:spPr>
      </p:pic>
      <p:pic>
        <p:nvPicPr>
          <p:cNvPr id="12" name="Graphic 11">
            <a:extLst>
              <a:ext uri="{FF2B5EF4-FFF2-40B4-BE49-F238E27FC236}">
                <a16:creationId xmlns:a16="http://schemas.microsoft.com/office/drawing/2014/main" id="{9FA80DB8-3B56-DD4B-80C4-E0F9CCF5AB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1745" y="3517538"/>
            <a:ext cx="180852" cy="180852"/>
          </a:xfrm>
          <a:prstGeom prst="rect">
            <a:avLst/>
          </a:prstGeom>
        </p:spPr>
      </p:pic>
      <p:pic>
        <p:nvPicPr>
          <p:cNvPr id="13" name="Graphic 12">
            <a:extLst>
              <a:ext uri="{FF2B5EF4-FFF2-40B4-BE49-F238E27FC236}">
                <a16:creationId xmlns:a16="http://schemas.microsoft.com/office/drawing/2014/main" id="{3CE73B89-FA79-3D48-9600-6730BD978381}"/>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7105" t="25489" r="23863" b="24700"/>
          <a:stretch/>
        </p:blipFill>
        <p:spPr>
          <a:xfrm>
            <a:off x="600753" y="3891532"/>
            <a:ext cx="180853" cy="183724"/>
          </a:xfrm>
          <a:prstGeom prst="rect">
            <a:avLst/>
          </a:prstGeom>
        </p:spPr>
      </p:pic>
      <p:pic>
        <p:nvPicPr>
          <p:cNvPr id="14" name="Graphic 13" descr="World">
            <a:extLst>
              <a:ext uri="{FF2B5EF4-FFF2-40B4-BE49-F238E27FC236}">
                <a16:creationId xmlns:a16="http://schemas.microsoft.com/office/drawing/2014/main" id="{1665FD80-5702-F140-A84A-D54F705A8A8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67693" y="4238147"/>
            <a:ext cx="228600" cy="228600"/>
          </a:xfrm>
          <a:prstGeom prst="rect">
            <a:avLst/>
          </a:prstGeom>
        </p:spPr>
      </p:pic>
    </p:spTree>
    <p:extLst>
      <p:ext uri="{BB962C8B-B14F-4D97-AF65-F5344CB8AC3E}">
        <p14:creationId xmlns:p14="http://schemas.microsoft.com/office/powerpoint/2010/main" val="258610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8" name="Picture Placeholder 9" descr="A group of people posing for the camera&#10;&#10;Description automatically generated">
            <a:extLst>
              <a:ext uri="{FF2B5EF4-FFF2-40B4-BE49-F238E27FC236}">
                <a16:creationId xmlns:a16="http://schemas.microsoft.com/office/drawing/2014/main" id="{F1293AFA-21DA-1445-BC76-BBC5BCE9DE96}"/>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9" name="Title 2">
            <a:extLst>
              <a:ext uri="{FF2B5EF4-FFF2-40B4-BE49-F238E27FC236}">
                <a16:creationId xmlns:a16="http://schemas.microsoft.com/office/drawing/2014/main" id="{F0C55A1C-CBA4-624C-8862-8E8ADB014F05}"/>
              </a:ext>
            </a:extLst>
          </p:cNvPr>
          <p:cNvSpPr>
            <a:spLocks noGrp="1"/>
          </p:cNvSpPr>
          <p:nvPr>
            <p:ph type="ctrTitle"/>
          </p:nvPr>
        </p:nvSpPr>
        <p:spPr>
          <a:xfrm>
            <a:off x="464457" y="2325225"/>
            <a:ext cx="8461829" cy="3657600"/>
          </a:xfrm>
          <a:prstGeom prst="rect">
            <a:avLst/>
          </a:prstGeom>
        </p:spPr>
        <p:txBody>
          <a:bodyPr/>
          <a:lstStyle>
            <a:lvl1pPr>
              <a:defRPr>
                <a:solidFill>
                  <a:schemeClr val="bg1"/>
                </a:solidFill>
              </a:defRPr>
            </a:lvl1pPr>
          </a:lstStyle>
          <a:p>
            <a:r>
              <a:rPr lang="en-GB" sz="4000" b="1">
                <a:latin typeface="Arial" panose="020B0604020202020204" pitchFamily="34" charset="0"/>
                <a:cs typeface="Arial" panose="020B0604020202020204" pitchFamily="34" charset="0"/>
              </a:rPr>
              <a:t>Click to edit Master title style</a:t>
            </a:r>
            <a:endParaRPr lang="en-GB" sz="1400"/>
          </a:p>
        </p:txBody>
      </p:sp>
      <p:sp>
        <p:nvSpPr>
          <p:cNvPr id="10" name="Rectangle 9">
            <a:extLst>
              <a:ext uri="{FF2B5EF4-FFF2-40B4-BE49-F238E27FC236}">
                <a16:creationId xmlns:a16="http://schemas.microsoft.com/office/drawing/2014/main" id="{F7996494-0934-8546-B335-DCBD7DD9605A}"/>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nvelope">
            <a:extLst>
              <a:ext uri="{FF2B5EF4-FFF2-40B4-BE49-F238E27FC236}">
                <a16:creationId xmlns:a16="http://schemas.microsoft.com/office/drawing/2014/main" id="{0CDC7092-525A-CA43-897A-52AEF1B64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7871" y="3091543"/>
            <a:ext cx="228600" cy="228600"/>
          </a:xfrm>
          <a:prstGeom prst="rect">
            <a:avLst/>
          </a:prstGeom>
        </p:spPr>
      </p:pic>
      <p:pic>
        <p:nvPicPr>
          <p:cNvPr id="12" name="Graphic 11">
            <a:extLst>
              <a:ext uri="{FF2B5EF4-FFF2-40B4-BE49-F238E27FC236}">
                <a16:creationId xmlns:a16="http://schemas.microsoft.com/office/drawing/2014/main" id="{9FA80DB8-3B56-DD4B-80C4-E0F9CCF5AB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1745" y="3517538"/>
            <a:ext cx="180852" cy="180852"/>
          </a:xfrm>
          <a:prstGeom prst="rect">
            <a:avLst/>
          </a:prstGeom>
        </p:spPr>
      </p:pic>
      <p:pic>
        <p:nvPicPr>
          <p:cNvPr id="13" name="Graphic 12">
            <a:extLst>
              <a:ext uri="{FF2B5EF4-FFF2-40B4-BE49-F238E27FC236}">
                <a16:creationId xmlns:a16="http://schemas.microsoft.com/office/drawing/2014/main" id="{3CE73B89-FA79-3D48-9600-6730BD978381}"/>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7105" t="25489" r="23863" b="24700"/>
          <a:stretch/>
        </p:blipFill>
        <p:spPr>
          <a:xfrm>
            <a:off x="600753" y="3891532"/>
            <a:ext cx="180853" cy="183724"/>
          </a:xfrm>
          <a:prstGeom prst="rect">
            <a:avLst/>
          </a:prstGeom>
        </p:spPr>
      </p:pic>
      <p:pic>
        <p:nvPicPr>
          <p:cNvPr id="14" name="Graphic 13" descr="World">
            <a:extLst>
              <a:ext uri="{FF2B5EF4-FFF2-40B4-BE49-F238E27FC236}">
                <a16:creationId xmlns:a16="http://schemas.microsoft.com/office/drawing/2014/main" id="{1665FD80-5702-F140-A84A-D54F705A8A8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67693" y="4238147"/>
            <a:ext cx="228600" cy="228600"/>
          </a:xfrm>
          <a:prstGeom prst="rect">
            <a:avLst/>
          </a:prstGeom>
        </p:spPr>
      </p:pic>
    </p:spTree>
    <p:extLst>
      <p:ext uri="{BB962C8B-B14F-4D97-AF65-F5344CB8AC3E}">
        <p14:creationId xmlns:p14="http://schemas.microsoft.com/office/powerpoint/2010/main" val="2586104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8" name="Picture Placeholder 9" descr="A group of people posing for the camera&#10;&#10;Description automatically generated">
            <a:extLst>
              <a:ext uri="{FF2B5EF4-FFF2-40B4-BE49-F238E27FC236}">
                <a16:creationId xmlns:a16="http://schemas.microsoft.com/office/drawing/2014/main" id="{F1293AFA-21DA-1445-BC76-BBC5BCE9DE96}"/>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9" name="Title 2">
            <a:extLst>
              <a:ext uri="{FF2B5EF4-FFF2-40B4-BE49-F238E27FC236}">
                <a16:creationId xmlns:a16="http://schemas.microsoft.com/office/drawing/2014/main" id="{F0C55A1C-CBA4-624C-8862-8E8ADB014F05}"/>
              </a:ext>
            </a:extLst>
          </p:cNvPr>
          <p:cNvSpPr>
            <a:spLocks noGrp="1"/>
          </p:cNvSpPr>
          <p:nvPr>
            <p:ph type="ctrTitle"/>
          </p:nvPr>
        </p:nvSpPr>
        <p:spPr>
          <a:xfrm>
            <a:off x="464457" y="2325225"/>
            <a:ext cx="8461829" cy="3657600"/>
          </a:xfrm>
          <a:prstGeom prst="rect">
            <a:avLst/>
          </a:prstGeom>
        </p:spPr>
        <p:txBody>
          <a:bodyPr/>
          <a:lstStyle>
            <a:lvl1pPr>
              <a:defRPr>
                <a:solidFill>
                  <a:schemeClr val="bg1"/>
                </a:solidFill>
              </a:defRPr>
            </a:lvl1pPr>
          </a:lstStyle>
          <a:p>
            <a:r>
              <a:rPr lang="en-GB" sz="4000" b="1">
                <a:latin typeface="Arial" panose="020B0604020202020204" pitchFamily="34" charset="0"/>
                <a:cs typeface="Arial" panose="020B0604020202020204" pitchFamily="34" charset="0"/>
              </a:rPr>
              <a:t>Click to edit Master title style</a:t>
            </a:r>
            <a:endParaRPr lang="en-GB" sz="1400"/>
          </a:p>
        </p:txBody>
      </p:sp>
      <p:sp>
        <p:nvSpPr>
          <p:cNvPr id="10" name="Rectangle 9">
            <a:extLst>
              <a:ext uri="{FF2B5EF4-FFF2-40B4-BE49-F238E27FC236}">
                <a16:creationId xmlns:a16="http://schemas.microsoft.com/office/drawing/2014/main" id="{F7996494-0934-8546-B335-DCBD7DD9605A}"/>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nvelope">
            <a:extLst>
              <a:ext uri="{FF2B5EF4-FFF2-40B4-BE49-F238E27FC236}">
                <a16:creationId xmlns:a16="http://schemas.microsoft.com/office/drawing/2014/main" id="{0CDC7092-525A-CA43-897A-52AEF1B64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7871" y="3091543"/>
            <a:ext cx="228600" cy="228600"/>
          </a:xfrm>
          <a:prstGeom prst="rect">
            <a:avLst/>
          </a:prstGeom>
        </p:spPr>
      </p:pic>
      <p:pic>
        <p:nvPicPr>
          <p:cNvPr id="12" name="Graphic 11">
            <a:extLst>
              <a:ext uri="{FF2B5EF4-FFF2-40B4-BE49-F238E27FC236}">
                <a16:creationId xmlns:a16="http://schemas.microsoft.com/office/drawing/2014/main" id="{9FA80DB8-3B56-DD4B-80C4-E0F9CCF5AB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1745" y="3517538"/>
            <a:ext cx="180852" cy="180852"/>
          </a:xfrm>
          <a:prstGeom prst="rect">
            <a:avLst/>
          </a:prstGeom>
        </p:spPr>
      </p:pic>
      <p:pic>
        <p:nvPicPr>
          <p:cNvPr id="13" name="Graphic 12">
            <a:extLst>
              <a:ext uri="{FF2B5EF4-FFF2-40B4-BE49-F238E27FC236}">
                <a16:creationId xmlns:a16="http://schemas.microsoft.com/office/drawing/2014/main" id="{3CE73B89-FA79-3D48-9600-6730BD978381}"/>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7105" t="25489" r="23863" b="24700"/>
          <a:stretch/>
        </p:blipFill>
        <p:spPr>
          <a:xfrm>
            <a:off x="600753" y="3891532"/>
            <a:ext cx="180853" cy="183724"/>
          </a:xfrm>
          <a:prstGeom prst="rect">
            <a:avLst/>
          </a:prstGeom>
        </p:spPr>
      </p:pic>
      <p:pic>
        <p:nvPicPr>
          <p:cNvPr id="14" name="Graphic 13" descr="World">
            <a:extLst>
              <a:ext uri="{FF2B5EF4-FFF2-40B4-BE49-F238E27FC236}">
                <a16:creationId xmlns:a16="http://schemas.microsoft.com/office/drawing/2014/main" id="{1665FD80-5702-F140-A84A-D54F705A8A8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67693" y="4238147"/>
            <a:ext cx="228600" cy="228600"/>
          </a:xfrm>
          <a:prstGeom prst="rect">
            <a:avLst/>
          </a:prstGeom>
        </p:spPr>
      </p:pic>
    </p:spTree>
    <p:extLst>
      <p:ext uri="{BB962C8B-B14F-4D97-AF65-F5344CB8AC3E}">
        <p14:creationId xmlns:p14="http://schemas.microsoft.com/office/powerpoint/2010/main" val="2586104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8" name="Picture Placeholder 9" descr="A group of people posing for the camera&#10;&#10;Description automatically generated">
            <a:extLst>
              <a:ext uri="{FF2B5EF4-FFF2-40B4-BE49-F238E27FC236}">
                <a16:creationId xmlns:a16="http://schemas.microsoft.com/office/drawing/2014/main" id="{F1293AFA-21DA-1445-BC76-BBC5BCE9DE96}"/>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9" name="Title 2">
            <a:extLst>
              <a:ext uri="{FF2B5EF4-FFF2-40B4-BE49-F238E27FC236}">
                <a16:creationId xmlns:a16="http://schemas.microsoft.com/office/drawing/2014/main" id="{F0C55A1C-CBA4-624C-8862-8E8ADB014F05}"/>
              </a:ext>
            </a:extLst>
          </p:cNvPr>
          <p:cNvSpPr>
            <a:spLocks noGrp="1"/>
          </p:cNvSpPr>
          <p:nvPr>
            <p:ph type="ctrTitle"/>
          </p:nvPr>
        </p:nvSpPr>
        <p:spPr>
          <a:xfrm>
            <a:off x="464457" y="2325225"/>
            <a:ext cx="8461829" cy="3657600"/>
          </a:xfrm>
          <a:prstGeom prst="rect">
            <a:avLst/>
          </a:prstGeom>
        </p:spPr>
        <p:txBody>
          <a:bodyPr/>
          <a:lstStyle>
            <a:lvl1pPr>
              <a:defRPr>
                <a:solidFill>
                  <a:schemeClr val="bg1"/>
                </a:solidFill>
              </a:defRPr>
            </a:lvl1pPr>
          </a:lstStyle>
          <a:p>
            <a:r>
              <a:rPr lang="en-GB" sz="4000" b="1">
                <a:latin typeface="Arial" panose="020B0604020202020204" pitchFamily="34" charset="0"/>
                <a:cs typeface="Arial" panose="020B0604020202020204" pitchFamily="34" charset="0"/>
              </a:rPr>
              <a:t>Click to edit Master title style</a:t>
            </a:r>
            <a:endParaRPr lang="en-GB" sz="1400"/>
          </a:p>
        </p:txBody>
      </p:sp>
      <p:sp>
        <p:nvSpPr>
          <p:cNvPr id="10" name="Rectangle 9">
            <a:extLst>
              <a:ext uri="{FF2B5EF4-FFF2-40B4-BE49-F238E27FC236}">
                <a16:creationId xmlns:a16="http://schemas.microsoft.com/office/drawing/2014/main" id="{F7996494-0934-8546-B335-DCBD7DD9605A}"/>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nvelope">
            <a:extLst>
              <a:ext uri="{FF2B5EF4-FFF2-40B4-BE49-F238E27FC236}">
                <a16:creationId xmlns:a16="http://schemas.microsoft.com/office/drawing/2014/main" id="{0CDC7092-525A-CA43-897A-52AEF1B64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7871" y="3091543"/>
            <a:ext cx="228600" cy="228600"/>
          </a:xfrm>
          <a:prstGeom prst="rect">
            <a:avLst/>
          </a:prstGeom>
        </p:spPr>
      </p:pic>
      <p:pic>
        <p:nvPicPr>
          <p:cNvPr id="12" name="Graphic 11">
            <a:extLst>
              <a:ext uri="{FF2B5EF4-FFF2-40B4-BE49-F238E27FC236}">
                <a16:creationId xmlns:a16="http://schemas.microsoft.com/office/drawing/2014/main" id="{9FA80DB8-3B56-DD4B-80C4-E0F9CCF5AB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1745" y="3517538"/>
            <a:ext cx="180852" cy="180852"/>
          </a:xfrm>
          <a:prstGeom prst="rect">
            <a:avLst/>
          </a:prstGeom>
        </p:spPr>
      </p:pic>
      <p:pic>
        <p:nvPicPr>
          <p:cNvPr id="13" name="Graphic 12">
            <a:extLst>
              <a:ext uri="{FF2B5EF4-FFF2-40B4-BE49-F238E27FC236}">
                <a16:creationId xmlns:a16="http://schemas.microsoft.com/office/drawing/2014/main" id="{3CE73B89-FA79-3D48-9600-6730BD978381}"/>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7105" t="25489" r="23863" b="24700"/>
          <a:stretch/>
        </p:blipFill>
        <p:spPr>
          <a:xfrm>
            <a:off x="600753" y="3891532"/>
            <a:ext cx="180853" cy="183724"/>
          </a:xfrm>
          <a:prstGeom prst="rect">
            <a:avLst/>
          </a:prstGeom>
        </p:spPr>
      </p:pic>
      <p:pic>
        <p:nvPicPr>
          <p:cNvPr id="14" name="Graphic 13" descr="World">
            <a:extLst>
              <a:ext uri="{FF2B5EF4-FFF2-40B4-BE49-F238E27FC236}">
                <a16:creationId xmlns:a16="http://schemas.microsoft.com/office/drawing/2014/main" id="{1665FD80-5702-F140-A84A-D54F705A8A8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67693" y="4238147"/>
            <a:ext cx="228600" cy="228600"/>
          </a:xfrm>
          <a:prstGeom prst="rect">
            <a:avLst/>
          </a:prstGeom>
        </p:spPr>
      </p:pic>
    </p:spTree>
    <p:extLst>
      <p:ext uri="{BB962C8B-B14F-4D97-AF65-F5344CB8AC3E}">
        <p14:creationId xmlns:p14="http://schemas.microsoft.com/office/powerpoint/2010/main" val="2586104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8" name="Picture Placeholder 9" descr="A group of people posing for the camera&#10;&#10;Description automatically generated">
            <a:extLst>
              <a:ext uri="{FF2B5EF4-FFF2-40B4-BE49-F238E27FC236}">
                <a16:creationId xmlns:a16="http://schemas.microsoft.com/office/drawing/2014/main" id="{F1293AFA-21DA-1445-BC76-BBC5BCE9DE96}"/>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9" name="Title 2">
            <a:extLst>
              <a:ext uri="{FF2B5EF4-FFF2-40B4-BE49-F238E27FC236}">
                <a16:creationId xmlns:a16="http://schemas.microsoft.com/office/drawing/2014/main" id="{F0C55A1C-CBA4-624C-8862-8E8ADB014F05}"/>
              </a:ext>
            </a:extLst>
          </p:cNvPr>
          <p:cNvSpPr>
            <a:spLocks noGrp="1"/>
          </p:cNvSpPr>
          <p:nvPr>
            <p:ph type="ctrTitle"/>
          </p:nvPr>
        </p:nvSpPr>
        <p:spPr>
          <a:xfrm>
            <a:off x="464457" y="2325225"/>
            <a:ext cx="8461829" cy="3657600"/>
          </a:xfrm>
          <a:prstGeom prst="rect">
            <a:avLst/>
          </a:prstGeom>
        </p:spPr>
        <p:txBody>
          <a:bodyPr/>
          <a:lstStyle>
            <a:lvl1pPr>
              <a:defRPr>
                <a:solidFill>
                  <a:schemeClr val="bg1"/>
                </a:solidFill>
              </a:defRPr>
            </a:lvl1pPr>
          </a:lstStyle>
          <a:p>
            <a:r>
              <a:rPr lang="en-GB" sz="4000" b="1">
                <a:latin typeface="Arial" panose="020B0604020202020204" pitchFamily="34" charset="0"/>
                <a:cs typeface="Arial" panose="020B0604020202020204" pitchFamily="34" charset="0"/>
              </a:rPr>
              <a:t>Click to edit Master title style</a:t>
            </a:r>
            <a:endParaRPr lang="en-GB" sz="1400"/>
          </a:p>
        </p:txBody>
      </p:sp>
      <p:sp>
        <p:nvSpPr>
          <p:cNvPr id="10" name="Rectangle 9">
            <a:extLst>
              <a:ext uri="{FF2B5EF4-FFF2-40B4-BE49-F238E27FC236}">
                <a16:creationId xmlns:a16="http://schemas.microsoft.com/office/drawing/2014/main" id="{F7996494-0934-8546-B335-DCBD7DD9605A}"/>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nvelope">
            <a:extLst>
              <a:ext uri="{FF2B5EF4-FFF2-40B4-BE49-F238E27FC236}">
                <a16:creationId xmlns:a16="http://schemas.microsoft.com/office/drawing/2014/main" id="{0CDC7092-525A-CA43-897A-52AEF1B64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7871" y="3091543"/>
            <a:ext cx="228600" cy="228600"/>
          </a:xfrm>
          <a:prstGeom prst="rect">
            <a:avLst/>
          </a:prstGeom>
        </p:spPr>
      </p:pic>
      <p:pic>
        <p:nvPicPr>
          <p:cNvPr id="12" name="Graphic 11">
            <a:extLst>
              <a:ext uri="{FF2B5EF4-FFF2-40B4-BE49-F238E27FC236}">
                <a16:creationId xmlns:a16="http://schemas.microsoft.com/office/drawing/2014/main" id="{9FA80DB8-3B56-DD4B-80C4-E0F9CCF5AB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1745" y="3517538"/>
            <a:ext cx="180852" cy="180852"/>
          </a:xfrm>
          <a:prstGeom prst="rect">
            <a:avLst/>
          </a:prstGeom>
        </p:spPr>
      </p:pic>
      <p:pic>
        <p:nvPicPr>
          <p:cNvPr id="13" name="Graphic 12">
            <a:extLst>
              <a:ext uri="{FF2B5EF4-FFF2-40B4-BE49-F238E27FC236}">
                <a16:creationId xmlns:a16="http://schemas.microsoft.com/office/drawing/2014/main" id="{3CE73B89-FA79-3D48-9600-6730BD978381}"/>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7105" t="25489" r="23863" b="24700"/>
          <a:stretch/>
        </p:blipFill>
        <p:spPr>
          <a:xfrm>
            <a:off x="600753" y="3891532"/>
            <a:ext cx="180853" cy="183724"/>
          </a:xfrm>
          <a:prstGeom prst="rect">
            <a:avLst/>
          </a:prstGeom>
        </p:spPr>
      </p:pic>
      <p:pic>
        <p:nvPicPr>
          <p:cNvPr id="14" name="Graphic 13" descr="World">
            <a:extLst>
              <a:ext uri="{FF2B5EF4-FFF2-40B4-BE49-F238E27FC236}">
                <a16:creationId xmlns:a16="http://schemas.microsoft.com/office/drawing/2014/main" id="{1665FD80-5702-F140-A84A-D54F705A8A8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67693" y="4238147"/>
            <a:ext cx="228600" cy="228600"/>
          </a:xfrm>
          <a:prstGeom prst="rect">
            <a:avLst/>
          </a:prstGeom>
        </p:spPr>
      </p:pic>
    </p:spTree>
    <p:extLst>
      <p:ext uri="{BB962C8B-B14F-4D97-AF65-F5344CB8AC3E}">
        <p14:creationId xmlns:p14="http://schemas.microsoft.com/office/powerpoint/2010/main" val="258610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D904C9BA-D824-2340-8801-C1BC5A9D51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0011FC4C-6865-C54F-B119-52A10EB74BAB}"/>
              </a:ext>
            </a:extLst>
          </p:cNvPr>
          <p:cNvSpPr>
            <a:spLocks noGrp="1"/>
          </p:cNvSpPr>
          <p:nvPr>
            <p:ph type="title"/>
          </p:nvPr>
        </p:nvSpPr>
        <p:spPr>
          <a:xfrm>
            <a:off x="3149600" y="447982"/>
            <a:ext cx="5655733" cy="523462"/>
          </a:xfrm>
        </p:spPr>
        <p:txBody>
          <a:bodyPr/>
          <a:lstStyle>
            <a:lvl1pPr>
              <a:defRPr>
                <a:solidFill>
                  <a:schemeClr val="accent2"/>
                </a:solidFill>
              </a:defRPr>
            </a:lvl1pPr>
          </a:lstStyle>
          <a:p>
            <a:r>
              <a:rPr lang="en-GB"/>
              <a:t>Click to edit Master title style</a:t>
            </a:r>
          </a:p>
        </p:txBody>
      </p:sp>
      <p:sp>
        <p:nvSpPr>
          <p:cNvPr id="9" name="Picture Placeholder 8">
            <a:extLst>
              <a:ext uri="{FF2B5EF4-FFF2-40B4-BE49-F238E27FC236}">
                <a16:creationId xmlns:a16="http://schemas.microsoft.com/office/drawing/2014/main" id="{FABD284F-F658-0742-B94D-E2E0254D0065}"/>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
        <p:nvSpPr>
          <p:cNvPr id="10" name="Text Placeholder 10">
            <a:extLst>
              <a:ext uri="{FF2B5EF4-FFF2-40B4-BE49-F238E27FC236}">
                <a16:creationId xmlns:a16="http://schemas.microsoft.com/office/drawing/2014/main" id="{2C85DF02-D3D6-A84E-BFDF-B476A282F205}"/>
              </a:ext>
            </a:extLst>
          </p:cNvPr>
          <p:cNvSpPr>
            <a:spLocks noGrp="1"/>
          </p:cNvSpPr>
          <p:nvPr>
            <p:ph type="body" sz="quarter" idx="14" hasCustomPrompt="1"/>
          </p:nvPr>
        </p:nvSpPr>
        <p:spPr>
          <a:xfrm>
            <a:off x="2364201" y="2139081"/>
            <a:ext cx="523462" cy="523462"/>
          </a:xfrm>
          <a:prstGeom prst="rect">
            <a:avLst/>
          </a:prstGeom>
          <a:solidFill>
            <a:schemeClr val="accent2"/>
          </a:solidFill>
        </p:spPr>
        <p:txBody>
          <a:bodyPr anchor="ctr"/>
          <a:lstStyle>
            <a:lvl1pPr marL="0" indent="0" algn="ctr">
              <a:buNone/>
              <a:defRPr>
                <a:solidFill>
                  <a:schemeClr val="bg1"/>
                </a:solidFill>
              </a:defRPr>
            </a:lvl1pPr>
          </a:lstStyle>
          <a:p>
            <a:pPr lvl="0"/>
            <a:r>
              <a:rPr lang="en-GB"/>
              <a:t>1</a:t>
            </a:r>
          </a:p>
        </p:txBody>
      </p:sp>
      <p:sp>
        <p:nvSpPr>
          <p:cNvPr id="11" name="Text Placeholder 10">
            <a:extLst>
              <a:ext uri="{FF2B5EF4-FFF2-40B4-BE49-F238E27FC236}">
                <a16:creationId xmlns:a16="http://schemas.microsoft.com/office/drawing/2014/main" id="{F9094E71-0D08-0146-B9FB-47E96F55DF2F}"/>
              </a:ext>
            </a:extLst>
          </p:cNvPr>
          <p:cNvSpPr>
            <a:spLocks noGrp="1"/>
          </p:cNvSpPr>
          <p:nvPr>
            <p:ph type="body" sz="quarter" idx="15" hasCustomPrompt="1"/>
          </p:nvPr>
        </p:nvSpPr>
        <p:spPr>
          <a:xfrm>
            <a:off x="2364201" y="2945097"/>
            <a:ext cx="523462" cy="523462"/>
          </a:xfrm>
          <a:prstGeom prst="rect">
            <a:avLst/>
          </a:prstGeom>
          <a:solidFill>
            <a:schemeClr val="accent4"/>
          </a:solidFill>
        </p:spPr>
        <p:txBody>
          <a:bodyPr anchor="ctr"/>
          <a:lstStyle>
            <a:lvl1pPr marL="0" indent="0" algn="ctr">
              <a:buNone/>
              <a:defRPr>
                <a:solidFill>
                  <a:schemeClr val="bg1"/>
                </a:solidFill>
              </a:defRPr>
            </a:lvl1pPr>
          </a:lstStyle>
          <a:p>
            <a:pPr lvl="0"/>
            <a:r>
              <a:rPr lang="en-GB"/>
              <a:t>2</a:t>
            </a:r>
          </a:p>
        </p:txBody>
      </p:sp>
      <p:sp>
        <p:nvSpPr>
          <p:cNvPr id="12" name="Text Placeholder 10">
            <a:extLst>
              <a:ext uri="{FF2B5EF4-FFF2-40B4-BE49-F238E27FC236}">
                <a16:creationId xmlns:a16="http://schemas.microsoft.com/office/drawing/2014/main" id="{841E2FA5-7FB4-234B-B37F-3A7A84D14F30}"/>
              </a:ext>
            </a:extLst>
          </p:cNvPr>
          <p:cNvSpPr>
            <a:spLocks noGrp="1"/>
          </p:cNvSpPr>
          <p:nvPr>
            <p:ph type="body" sz="quarter" idx="16" hasCustomPrompt="1"/>
          </p:nvPr>
        </p:nvSpPr>
        <p:spPr>
          <a:xfrm>
            <a:off x="2364201" y="3751113"/>
            <a:ext cx="523462" cy="523462"/>
          </a:xfrm>
          <a:prstGeom prst="rect">
            <a:avLst/>
          </a:prstGeom>
          <a:solidFill>
            <a:schemeClr val="accent5"/>
          </a:solidFill>
        </p:spPr>
        <p:txBody>
          <a:bodyPr anchor="ctr"/>
          <a:lstStyle>
            <a:lvl1pPr marL="0" indent="0" algn="ctr">
              <a:buNone/>
              <a:defRPr>
                <a:solidFill>
                  <a:schemeClr val="bg1"/>
                </a:solidFill>
              </a:defRPr>
            </a:lvl1pPr>
          </a:lstStyle>
          <a:p>
            <a:pPr lvl="0"/>
            <a:r>
              <a:rPr lang="en-GB"/>
              <a:t>3</a:t>
            </a:r>
          </a:p>
        </p:txBody>
      </p:sp>
      <p:sp>
        <p:nvSpPr>
          <p:cNvPr id="13" name="Text Placeholder 10">
            <a:extLst>
              <a:ext uri="{FF2B5EF4-FFF2-40B4-BE49-F238E27FC236}">
                <a16:creationId xmlns:a16="http://schemas.microsoft.com/office/drawing/2014/main" id="{21175270-923B-044A-84AC-E3516F9477CD}"/>
              </a:ext>
            </a:extLst>
          </p:cNvPr>
          <p:cNvSpPr>
            <a:spLocks noGrp="1"/>
          </p:cNvSpPr>
          <p:nvPr>
            <p:ph type="body" sz="quarter" idx="17" hasCustomPrompt="1"/>
          </p:nvPr>
        </p:nvSpPr>
        <p:spPr>
          <a:xfrm>
            <a:off x="2364201" y="4557129"/>
            <a:ext cx="523462" cy="523462"/>
          </a:xfrm>
          <a:prstGeom prst="rect">
            <a:avLst/>
          </a:prstGeom>
          <a:solidFill>
            <a:schemeClr val="accent6"/>
          </a:solidFill>
        </p:spPr>
        <p:txBody>
          <a:bodyPr anchor="ctr"/>
          <a:lstStyle>
            <a:lvl1pPr marL="0" indent="0" algn="ctr">
              <a:buNone/>
              <a:defRPr>
                <a:solidFill>
                  <a:schemeClr val="bg1"/>
                </a:solidFill>
              </a:defRPr>
            </a:lvl1pPr>
          </a:lstStyle>
          <a:p>
            <a:pPr lvl="0"/>
            <a:r>
              <a:rPr lang="en-GB"/>
              <a:t>4</a:t>
            </a:r>
          </a:p>
        </p:txBody>
      </p:sp>
      <p:sp>
        <p:nvSpPr>
          <p:cNvPr id="14" name="Text Placeholder 10">
            <a:extLst>
              <a:ext uri="{FF2B5EF4-FFF2-40B4-BE49-F238E27FC236}">
                <a16:creationId xmlns:a16="http://schemas.microsoft.com/office/drawing/2014/main" id="{CFD02590-2F1B-1148-8691-84F92E843D2B}"/>
              </a:ext>
            </a:extLst>
          </p:cNvPr>
          <p:cNvSpPr>
            <a:spLocks noGrp="1"/>
          </p:cNvSpPr>
          <p:nvPr>
            <p:ph type="body" sz="quarter" idx="18" hasCustomPrompt="1"/>
          </p:nvPr>
        </p:nvSpPr>
        <p:spPr>
          <a:xfrm>
            <a:off x="2364201" y="5363143"/>
            <a:ext cx="523462" cy="523462"/>
          </a:xfrm>
          <a:prstGeom prst="rect">
            <a:avLst/>
          </a:prstGeom>
          <a:solidFill>
            <a:schemeClr val="accent1"/>
          </a:solidFill>
        </p:spPr>
        <p:txBody>
          <a:bodyPr anchor="ctr"/>
          <a:lstStyle>
            <a:lvl1pPr marL="0" indent="0" algn="ctr">
              <a:buNone/>
              <a:defRPr>
                <a:solidFill>
                  <a:schemeClr val="bg1"/>
                </a:solidFill>
              </a:defRPr>
            </a:lvl1pPr>
          </a:lstStyle>
          <a:p>
            <a:pPr lvl="0"/>
            <a:r>
              <a:rPr lang="en-GB"/>
              <a:t>5</a:t>
            </a:r>
          </a:p>
        </p:txBody>
      </p:sp>
      <p:sp>
        <p:nvSpPr>
          <p:cNvPr id="15" name="Text Placeholder 16">
            <a:extLst>
              <a:ext uri="{FF2B5EF4-FFF2-40B4-BE49-F238E27FC236}">
                <a16:creationId xmlns:a16="http://schemas.microsoft.com/office/drawing/2014/main" id="{431E9BD4-CCAF-D047-9D46-71FDB8854B5D}"/>
              </a:ext>
            </a:extLst>
          </p:cNvPr>
          <p:cNvSpPr>
            <a:spLocks noGrp="1"/>
          </p:cNvSpPr>
          <p:nvPr>
            <p:ph type="body" sz="quarter" idx="19" hasCustomPrompt="1"/>
          </p:nvPr>
        </p:nvSpPr>
        <p:spPr>
          <a:xfrm>
            <a:off x="3149600" y="2139421"/>
            <a:ext cx="8204200" cy="523875"/>
          </a:xfrm>
          <a:prstGeom prst="rect">
            <a:avLst/>
          </a:prstGeom>
        </p:spPr>
        <p:txBody>
          <a:bodyPr anchor="ctr"/>
          <a:lstStyle>
            <a:lvl1pPr marL="0" indent="0">
              <a:buNone/>
              <a:defRPr sz="2400"/>
            </a:lvl1pPr>
          </a:lstStyle>
          <a:p>
            <a:pPr lvl="0"/>
            <a:r>
              <a:rPr lang="en-GB"/>
              <a:t>Contents list</a:t>
            </a:r>
          </a:p>
        </p:txBody>
      </p:sp>
      <p:sp>
        <p:nvSpPr>
          <p:cNvPr id="16" name="Text Placeholder 16">
            <a:extLst>
              <a:ext uri="{FF2B5EF4-FFF2-40B4-BE49-F238E27FC236}">
                <a16:creationId xmlns:a16="http://schemas.microsoft.com/office/drawing/2014/main" id="{2E6288BE-3B67-4A4B-B11A-343FC7F293EB}"/>
              </a:ext>
            </a:extLst>
          </p:cNvPr>
          <p:cNvSpPr>
            <a:spLocks noGrp="1"/>
          </p:cNvSpPr>
          <p:nvPr>
            <p:ph type="body" sz="quarter" idx="20" hasCustomPrompt="1"/>
          </p:nvPr>
        </p:nvSpPr>
        <p:spPr>
          <a:xfrm>
            <a:off x="3149600" y="2939521"/>
            <a:ext cx="8204200" cy="523875"/>
          </a:xfrm>
          <a:prstGeom prst="rect">
            <a:avLst/>
          </a:prstGeom>
        </p:spPr>
        <p:txBody>
          <a:bodyPr anchor="ctr"/>
          <a:lstStyle>
            <a:lvl1pPr marL="0" indent="0">
              <a:buNone/>
              <a:defRPr sz="2400"/>
            </a:lvl1pPr>
          </a:lstStyle>
          <a:p>
            <a:pPr lvl="0"/>
            <a:r>
              <a:rPr lang="en-GB"/>
              <a:t>Contents list</a:t>
            </a:r>
          </a:p>
        </p:txBody>
      </p:sp>
      <p:sp>
        <p:nvSpPr>
          <p:cNvPr id="17" name="Text Placeholder 16">
            <a:extLst>
              <a:ext uri="{FF2B5EF4-FFF2-40B4-BE49-F238E27FC236}">
                <a16:creationId xmlns:a16="http://schemas.microsoft.com/office/drawing/2014/main" id="{B06B1E5E-8C8D-914E-BF94-6FC065BA9FFA}"/>
              </a:ext>
            </a:extLst>
          </p:cNvPr>
          <p:cNvSpPr>
            <a:spLocks noGrp="1"/>
          </p:cNvSpPr>
          <p:nvPr>
            <p:ph type="body" sz="quarter" idx="21" hasCustomPrompt="1"/>
          </p:nvPr>
        </p:nvSpPr>
        <p:spPr>
          <a:xfrm>
            <a:off x="3149600" y="3751051"/>
            <a:ext cx="8204200" cy="523875"/>
          </a:xfrm>
          <a:prstGeom prst="rect">
            <a:avLst/>
          </a:prstGeom>
        </p:spPr>
        <p:txBody>
          <a:bodyPr anchor="ctr"/>
          <a:lstStyle>
            <a:lvl1pPr marL="0" indent="0">
              <a:buNone/>
              <a:defRPr sz="2400"/>
            </a:lvl1pPr>
          </a:lstStyle>
          <a:p>
            <a:pPr lvl="0"/>
            <a:r>
              <a:rPr lang="en-GB"/>
              <a:t>Contents list</a:t>
            </a:r>
          </a:p>
        </p:txBody>
      </p:sp>
      <p:sp>
        <p:nvSpPr>
          <p:cNvPr id="18" name="Text Placeholder 16">
            <a:extLst>
              <a:ext uri="{FF2B5EF4-FFF2-40B4-BE49-F238E27FC236}">
                <a16:creationId xmlns:a16="http://schemas.microsoft.com/office/drawing/2014/main" id="{097E786B-C290-C04E-A2A9-5D71BDF972CB}"/>
              </a:ext>
            </a:extLst>
          </p:cNvPr>
          <p:cNvSpPr>
            <a:spLocks noGrp="1"/>
          </p:cNvSpPr>
          <p:nvPr>
            <p:ph type="body" sz="quarter" idx="22" hasCustomPrompt="1"/>
          </p:nvPr>
        </p:nvSpPr>
        <p:spPr>
          <a:xfrm>
            <a:off x="3149600" y="4562581"/>
            <a:ext cx="8204200" cy="523875"/>
          </a:xfrm>
          <a:prstGeom prst="rect">
            <a:avLst/>
          </a:prstGeom>
        </p:spPr>
        <p:txBody>
          <a:bodyPr anchor="ctr"/>
          <a:lstStyle>
            <a:lvl1pPr marL="0" indent="0">
              <a:buNone/>
              <a:defRPr sz="2400"/>
            </a:lvl1pPr>
          </a:lstStyle>
          <a:p>
            <a:pPr lvl="0"/>
            <a:r>
              <a:rPr lang="en-GB"/>
              <a:t>Contents list</a:t>
            </a:r>
          </a:p>
        </p:txBody>
      </p:sp>
      <p:sp>
        <p:nvSpPr>
          <p:cNvPr id="19" name="Text Placeholder 16">
            <a:extLst>
              <a:ext uri="{FF2B5EF4-FFF2-40B4-BE49-F238E27FC236}">
                <a16:creationId xmlns:a16="http://schemas.microsoft.com/office/drawing/2014/main" id="{67553A60-32D0-3A42-972D-F93ADFFE2FDA}"/>
              </a:ext>
            </a:extLst>
          </p:cNvPr>
          <p:cNvSpPr>
            <a:spLocks noGrp="1"/>
          </p:cNvSpPr>
          <p:nvPr>
            <p:ph type="body" sz="quarter" idx="23" hasCustomPrompt="1"/>
          </p:nvPr>
        </p:nvSpPr>
        <p:spPr>
          <a:xfrm>
            <a:off x="3149600" y="5362681"/>
            <a:ext cx="8204200" cy="523875"/>
          </a:xfrm>
          <a:prstGeom prst="rect">
            <a:avLst/>
          </a:prstGeom>
        </p:spPr>
        <p:txBody>
          <a:bodyPr anchor="ctr"/>
          <a:lstStyle>
            <a:lvl1pPr marL="0" indent="0">
              <a:buNone/>
              <a:defRPr sz="2400"/>
            </a:lvl1pPr>
          </a:lstStyle>
          <a:p>
            <a:pPr lvl="0"/>
            <a:r>
              <a:rPr lang="en-GB"/>
              <a:t>Contents list</a:t>
            </a:r>
          </a:p>
        </p:txBody>
      </p:sp>
    </p:spTree>
    <p:extLst>
      <p:ext uri="{BB962C8B-B14F-4D97-AF65-F5344CB8AC3E}">
        <p14:creationId xmlns:p14="http://schemas.microsoft.com/office/powerpoint/2010/main" val="200108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accent2"/>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56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EDF9C-00F4-4D85-9DA4-E929DD129008}"/>
              </a:ext>
            </a:extLst>
          </p:cNvPr>
          <p:cNvSpPr>
            <a:spLocks noGrp="1"/>
          </p:cNvSpPr>
          <p:nvPr>
            <p:ph type="dt" sz="half" idx="10"/>
          </p:nvPr>
        </p:nvSpPr>
        <p:spPr/>
        <p:txBody>
          <a:bodyPr/>
          <a:lstStyle/>
          <a:p>
            <a:fld id="{80592FD9-7E9E-471A-8863-247846982445}" type="datetimeFigureOut">
              <a:rPr lang="en-GB" smtClean="0"/>
              <a:t>22/12/2023</a:t>
            </a:fld>
            <a:endParaRPr lang="en-GB"/>
          </a:p>
        </p:txBody>
      </p:sp>
      <p:sp>
        <p:nvSpPr>
          <p:cNvPr id="3" name="Footer Placeholder 2">
            <a:extLst>
              <a:ext uri="{FF2B5EF4-FFF2-40B4-BE49-F238E27FC236}">
                <a16:creationId xmlns:a16="http://schemas.microsoft.com/office/drawing/2014/main" id="{5114899D-CB46-4D91-903D-C421BECC0A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D0628D-55BF-49C1-9598-458075A49F0D}"/>
              </a:ext>
            </a:extLst>
          </p:cNvPr>
          <p:cNvSpPr>
            <a:spLocks noGrp="1"/>
          </p:cNvSpPr>
          <p:nvPr>
            <p:ph type="sldNum" sz="quarter" idx="12"/>
          </p:nvPr>
        </p:nvSpPr>
        <p:spPr/>
        <p:txBody>
          <a:bodyPr/>
          <a:lstStyle/>
          <a:p>
            <a:fld id="{00CED7B1-238A-4ACC-9937-651DCAF25280}" type="slidenum">
              <a:rPr lang="en-GB" smtClean="0"/>
              <a:t>‹#›</a:t>
            </a:fld>
            <a:endParaRPr lang="en-GB"/>
          </a:p>
        </p:txBody>
      </p:sp>
    </p:spTree>
    <p:extLst>
      <p:ext uri="{BB962C8B-B14F-4D97-AF65-F5344CB8AC3E}">
        <p14:creationId xmlns:p14="http://schemas.microsoft.com/office/powerpoint/2010/main" val="322339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EB9C-4B85-4A86-A704-5BDA2D9C6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DD791B-4222-4C1C-B00F-55693B009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9591D2-3506-4DC8-BAA7-7F0E57396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DB3A0-7368-4F4E-8EE7-AF5F74949922}"/>
              </a:ext>
            </a:extLst>
          </p:cNvPr>
          <p:cNvSpPr>
            <a:spLocks noGrp="1"/>
          </p:cNvSpPr>
          <p:nvPr>
            <p:ph type="dt" sz="half" idx="10"/>
          </p:nvPr>
        </p:nvSpPr>
        <p:spPr/>
        <p:txBody>
          <a:bodyPr/>
          <a:lstStyle/>
          <a:p>
            <a:fld id="{80592FD9-7E9E-471A-8863-247846982445}" type="datetimeFigureOut">
              <a:rPr lang="en-GB" smtClean="0"/>
              <a:t>22/12/2023</a:t>
            </a:fld>
            <a:endParaRPr lang="en-GB"/>
          </a:p>
        </p:txBody>
      </p:sp>
      <p:sp>
        <p:nvSpPr>
          <p:cNvPr id="6" name="Footer Placeholder 5">
            <a:extLst>
              <a:ext uri="{FF2B5EF4-FFF2-40B4-BE49-F238E27FC236}">
                <a16:creationId xmlns:a16="http://schemas.microsoft.com/office/drawing/2014/main" id="{6C0F2988-162C-45D0-A57B-7B33034A31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9DF4CA-06A3-4924-A06D-65FEEE0160F0}"/>
              </a:ext>
            </a:extLst>
          </p:cNvPr>
          <p:cNvSpPr>
            <a:spLocks noGrp="1"/>
          </p:cNvSpPr>
          <p:nvPr>
            <p:ph type="sldNum" sz="quarter" idx="12"/>
          </p:nvPr>
        </p:nvSpPr>
        <p:spPr/>
        <p:txBody>
          <a:bodyPr/>
          <a:lstStyle/>
          <a:p>
            <a:fld id="{00CED7B1-238A-4ACC-9937-651DCAF25280}" type="slidenum">
              <a:rPr lang="en-GB" smtClean="0"/>
              <a:t>‹#›</a:t>
            </a:fld>
            <a:endParaRPr lang="en-GB"/>
          </a:p>
        </p:txBody>
      </p:sp>
    </p:spTree>
    <p:extLst>
      <p:ext uri="{BB962C8B-B14F-4D97-AF65-F5344CB8AC3E}">
        <p14:creationId xmlns:p14="http://schemas.microsoft.com/office/powerpoint/2010/main" val="2645011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ext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2E265E3-6AB4-974E-9FE8-360AD5C24B2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1253330"/>
            <a:ext cx="10932886" cy="481218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Tree>
    <p:extLst>
      <p:ext uri="{BB962C8B-B14F-4D97-AF65-F5344CB8AC3E}">
        <p14:creationId xmlns:p14="http://schemas.microsoft.com/office/powerpoint/2010/main" val="333769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0C3F08-4EC2-BF48-B27A-047850362F99}"/>
              </a:ext>
            </a:extLst>
          </p:cNvPr>
          <p:cNvSpPr>
            <a:spLocks noGrp="1"/>
          </p:cNvSpPr>
          <p:nvPr>
            <p:ph type="pic" sz="quarter" idx="17"/>
          </p:nvPr>
        </p:nvSpPr>
        <p:spPr>
          <a:xfrm>
            <a:off x="0" y="0"/>
            <a:ext cx="4854388" cy="645955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7" name="Graphic 6">
            <a:extLst>
              <a:ext uri="{FF2B5EF4-FFF2-40B4-BE49-F238E27FC236}">
                <a16:creationId xmlns:a16="http://schemas.microsoft.com/office/drawing/2014/main" id="{6C406A25-30A0-BE49-85B7-76C080D7012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842EAA32-599E-C041-8839-0BF7A1ABEA1F}"/>
              </a:ext>
            </a:extLst>
          </p:cNvPr>
          <p:cNvSpPr>
            <a:spLocks noGrp="1"/>
          </p:cNvSpPr>
          <p:nvPr>
            <p:ph type="title"/>
          </p:nvPr>
        </p:nvSpPr>
        <p:spPr>
          <a:xfrm>
            <a:off x="5631543" y="1229710"/>
            <a:ext cx="5940388" cy="2361160"/>
          </a:xfrm>
        </p:spPr>
        <p:txBody>
          <a:bodyPr anchor="b"/>
          <a:lstStyle>
            <a:lvl1pPr>
              <a:defRPr sz="6000">
                <a:solidFill>
                  <a:schemeClr val="accent2"/>
                </a:solidFill>
              </a:defRPr>
            </a:lvl1pPr>
          </a:lstStyle>
          <a:p>
            <a:r>
              <a:rPr lang="en-GB"/>
              <a:t>Click to edit Master title style</a:t>
            </a:r>
          </a:p>
        </p:txBody>
      </p:sp>
    </p:spTree>
    <p:extLst>
      <p:ext uri="{BB962C8B-B14F-4D97-AF65-F5344CB8AC3E}">
        <p14:creationId xmlns:p14="http://schemas.microsoft.com/office/powerpoint/2010/main" val="1544916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ex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0C3F08-4EC2-BF48-B27A-047850362F99}"/>
              </a:ext>
            </a:extLst>
          </p:cNvPr>
          <p:cNvSpPr>
            <a:spLocks noGrp="1"/>
          </p:cNvSpPr>
          <p:nvPr>
            <p:ph type="pic" sz="quarter" idx="17"/>
          </p:nvPr>
        </p:nvSpPr>
        <p:spPr>
          <a:xfrm>
            <a:off x="0" y="0"/>
            <a:ext cx="4854388" cy="645955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7" name="Graphic 6">
            <a:extLst>
              <a:ext uri="{FF2B5EF4-FFF2-40B4-BE49-F238E27FC236}">
                <a16:creationId xmlns:a16="http://schemas.microsoft.com/office/drawing/2014/main" id="{6C406A25-30A0-BE49-85B7-76C080D7012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842EAA32-599E-C041-8839-0BF7A1ABEA1F}"/>
              </a:ext>
            </a:extLst>
          </p:cNvPr>
          <p:cNvSpPr>
            <a:spLocks noGrp="1"/>
          </p:cNvSpPr>
          <p:nvPr>
            <p:ph type="title"/>
          </p:nvPr>
        </p:nvSpPr>
        <p:spPr>
          <a:xfrm>
            <a:off x="5631543" y="1229710"/>
            <a:ext cx="5940388" cy="1258847"/>
          </a:xfrm>
        </p:spPr>
        <p:txBody>
          <a:bodyPr anchor="b"/>
          <a:lstStyle>
            <a:lvl1pPr>
              <a:defRPr sz="3600">
                <a:solidFill>
                  <a:schemeClr val="accent2"/>
                </a:solidFill>
              </a:defRPr>
            </a:lvl1pPr>
          </a:lstStyle>
          <a:p>
            <a:r>
              <a:rPr lang="en-GB"/>
              <a:t>Click to edit Master title style</a:t>
            </a:r>
          </a:p>
        </p:txBody>
      </p:sp>
      <p:sp>
        <p:nvSpPr>
          <p:cNvPr id="9" name="Content Placeholder 2">
            <a:extLst>
              <a:ext uri="{FF2B5EF4-FFF2-40B4-BE49-F238E27FC236}">
                <a16:creationId xmlns:a16="http://schemas.microsoft.com/office/drawing/2014/main" id="{16F83E7A-41EB-F74A-A866-EA2E6931DF5E}"/>
              </a:ext>
            </a:extLst>
          </p:cNvPr>
          <p:cNvSpPr>
            <a:spLocks noGrp="1"/>
          </p:cNvSpPr>
          <p:nvPr>
            <p:ph idx="1"/>
          </p:nvPr>
        </p:nvSpPr>
        <p:spPr>
          <a:xfrm>
            <a:off x="5617029" y="2716237"/>
            <a:ext cx="5940388" cy="3264612"/>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Tree>
    <p:extLst>
      <p:ext uri="{BB962C8B-B14F-4D97-AF65-F5344CB8AC3E}">
        <p14:creationId xmlns:p14="http://schemas.microsoft.com/office/powerpoint/2010/main" val="2838202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ex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20">
            <a:extLst>
              <a:ext uri="{FF2B5EF4-FFF2-40B4-BE49-F238E27FC236}">
                <a16:creationId xmlns:a16="http://schemas.microsoft.com/office/drawing/2014/main" id="{60F1A840-D01A-FB4C-9A39-6A40F15DDE2A}"/>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33" name="Graphic 32">
            <a:extLst>
              <a:ext uri="{FF2B5EF4-FFF2-40B4-BE49-F238E27FC236}">
                <a16:creationId xmlns:a16="http://schemas.microsoft.com/office/drawing/2014/main" id="{851ADE55-C9B6-674B-9BA5-B253C175DF3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1293683"/>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966419"/>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298212"/>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6">
            <a:extLst>
              <a:ext uri="{FF2B5EF4-FFF2-40B4-BE49-F238E27FC236}">
                <a16:creationId xmlns:a16="http://schemas.microsoft.com/office/drawing/2014/main" id="{0D5C78AE-770D-D846-ACDB-F5584EFB5DA8}"/>
              </a:ext>
            </a:extLst>
          </p:cNvPr>
          <p:cNvSpPr>
            <a:spLocks noGrp="1" noChangeAspect="1"/>
          </p:cNvSpPr>
          <p:nvPr>
            <p:ph type="pic" sz="quarter" idx="14"/>
          </p:nvPr>
        </p:nvSpPr>
        <p:spPr>
          <a:xfrm>
            <a:off x="3056215" y="3493025"/>
            <a:ext cx="2163669" cy="2163669"/>
          </a:xfrm>
          <a:prstGeom prst="ellipse">
            <a:avLst/>
          </a:prstGeom>
          <a:solidFill>
            <a:srgbClr val="D9D9D9"/>
          </a:solidFill>
        </p:spPr>
        <p:txBody>
          <a:bodyPr anchor="ctr"/>
          <a:lstStyle>
            <a:lvl1pPr marL="0" indent="0" algn="ctr">
              <a:buNone/>
              <a:defRPr sz="12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2256849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ext Slide">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851ADE55-C9B6-674B-9BA5-B253C175DF3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15" name="Rectangle 14">
            <a:extLst>
              <a:ext uri="{FF2B5EF4-FFF2-40B4-BE49-F238E27FC236}">
                <a16:creationId xmlns:a16="http://schemas.microsoft.com/office/drawing/2014/main" id="{6B7D6CC4-0994-DD45-9CA6-A741A0119F06}"/>
              </a:ext>
            </a:extLst>
          </p:cNvPr>
          <p:cNvSpPr/>
          <p:nvPr/>
        </p:nvSpPr>
        <p:spPr>
          <a:xfrm>
            <a:off x="0" y="165253"/>
            <a:ext cx="12192000" cy="92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927249"/>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599985"/>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320800"/>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68EF7E39-D216-8F49-9954-BA0BE685F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95891" y="0"/>
            <a:ext cx="2639528" cy="1322869"/>
          </a:xfrm>
          <a:prstGeom prst="rect">
            <a:avLst/>
          </a:prstGeom>
        </p:spPr>
      </p:pic>
      <p:sp>
        <p:nvSpPr>
          <p:cNvPr id="21" name="Picture Placeholder 20">
            <a:extLst>
              <a:ext uri="{FF2B5EF4-FFF2-40B4-BE49-F238E27FC236}">
                <a16:creationId xmlns:a16="http://schemas.microsoft.com/office/drawing/2014/main" id="{816A9181-F764-434B-87E0-E188361F2F79}"/>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sp>
        <p:nvSpPr>
          <p:cNvPr id="16" name="Picture Placeholder 6">
            <a:extLst>
              <a:ext uri="{FF2B5EF4-FFF2-40B4-BE49-F238E27FC236}">
                <a16:creationId xmlns:a16="http://schemas.microsoft.com/office/drawing/2014/main" id="{0D5C78AE-770D-D846-ACDB-F5584EFB5DA8}"/>
              </a:ext>
            </a:extLst>
          </p:cNvPr>
          <p:cNvSpPr>
            <a:spLocks noGrp="1" noChangeAspect="1"/>
          </p:cNvSpPr>
          <p:nvPr>
            <p:ph type="pic" sz="quarter" idx="14"/>
          </p:nvPr>
        </p:nvSpPr>
        <p:spPr>
          <a:xfrm>
            <a:off x="3056215" y="3493025"/>
            <a:ext cx="2163669" cy="2163669"/>
          </a:xfrm>
          <a:prstGeom prst="ellipse">
            <a:avLst/>
          </a:prstGeom>
          <a:solidFill>
            <a:srgbClr val="D9D9D9"/>
          </a:solidFill>
        </p:spPr>
        <p:txBody>
          <a:bodyPr anchor="ctr"/>
          <a:lstStyle>
            <a:lvl1pPr marL="0" indent="0" algn="ctr">
              <a:buNone/>
              <a:defRPr sz="12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3039952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Slide">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851ADE55-C9B6-674B-9BA5-B253C175DF3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15" name="Rectangle 14">
            <a:extLst>
              <a:ext uri="{FF2B5EF4-FFF2-40B4-BE49-F238E27FC236}">
                <a16:creationId xmlns:a16="http://schemas.microsoft.com/office/drawing/2014/main" id="{6B7D6CC4-0994-DD45-9CA6-A741A0119F06}"/>
              </a:ext>
            </a:extLst>
          </p:cNvPr>
          <p:cNvSpPr/>
          <p:nvPr/>
        </p:nvSpPr>
        <p:spPr>
          <a:xfrm>
            <a:off x="0" y="165253"/>
            <a:ext cx="12192000" cy="92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927249"/>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599985"/>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320800"/>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68EF7E39-D216-8F49-9954-BA0BE685F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95891" y="0"/>
            <a:ext cx="2639528" cy="1322869"/>
          </a:xfrm>
          <a:prstGeom prst="rect">
            <a:avLst/>
          </a:prstGeom>
        </p:spPr>
      </p:pic>
      <p:sp>
        <p:nvSpPr>
          <p:cNvPr id="21" name="Picture Placeholder 20">
            <a:extLst>
              <a:ext uri="{FF2B5EF4-FFF2-40B4-BE49-F238E27FC236}">
                <a16:creationId xmlns:a16="http://schemas.microsoft.com/office/drawing/2014/main" id="{816A9181-F764-434B-87E0-E188361F2F79}"/>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2982876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ext Slid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D1F07A9F-5B08-DB49-B48E-C88EC6F9699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7" name="Picture Placeholder 6">
            <a:extLst>
              <a:ext uri="{FF2B5EF4-FFF2-40B4-BE49-F238E27FC236}">
                <a16:creationId xmlns:a16="http://schemas.microsoft.com/office/drawing/2014/main" id="{506D3770-D2E9-9C42-929C-8BE46EEF24CB}"/>
              </a:ext>
            </a:extLst>
          </p:cNvPr>
          <p:cNvSpPr>
            <a:spLocks noGrp="1" noChangeAspect="1"/>
          </p:cNvSpPr>
          <p:nvPr>
            <p:ph type="pic" sz="quarter" idx="13"/>
          </p:nvPr>
        </p:nvSpPr>
        <p:spPr>
          <a:xfrm>
            <a:off x="91440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8" name="Picture Placeholder 6">
            <a:extLst>
              <a:ext uri="{FF2B5EF4-FFF2-40B4-BE49-F238E27FC236}">
                <a16:creationId xmlns:a16="http://schemas.microsoft.com/office/drawing/2014/main" id="{3D663FA2-A279-D54B-AD3E-DF340581295F}"/>
              </a:ext>
            </a:extLst>
          </p:cNvPr>
          <p:cNvSpPr>
            <a:spLocks noGrp="1" noChangeAspect="1"/>
          </p:cNvSpPr>
          <p:nvPr>
            <p:ph type="pic" sz="quarter" idx="14"/>
          </p:nvPr>
        </p:nvSpPr>
        <p:spPr>
          <a:xfrm>
            <a:off x="265506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9" name="Picture Placeholder 6">
            <a:extLst>
              <a:ext uri="{FF2B5EF4-FFF2-40B4-BE49-F238E27FC236}">
                <a16:creationId xmlns:a16="http://schemas.microsoft.com/office/drawing/2014/main" id="{36FECCCA-E0BE-7440-98CF-8879220FE744}"/>
              </a:ext>
            </a:extLst>
          </p:cNvPr>
          <p:cNvSpPr>
            <a:spLocks noGrp="1" noChangeAspect="1"/>
          </p:cNvSpPr>
          <p:nvPr>
            <p:ph type="pic" sz="quarter" idx="15"/>
          </p:nvPr>
        </p:nvSpPr>
        <p:spPr>
          <a:xfrm>
            <a:off x="439573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0" name="Picture Placeholder 6">
            <a:extLst>
              <a:ext uri="{FF2B5EF4-FFF2-40B4-BE49-F238E27FC236}">
                <a16:creationId xmlns:a16="http://schemas.microsoft.com/office/drawing/2014/main" id="{AD035FD6-DA09-1544-BAB8-4ABBE65E1760}"/>
              </a:ext>
            </a:extLst>
          </p:cNvPr>
          <p:cNvSpPr>
            <a:spLocks noGrp="1" noChangeAspect="1"/>
          </p:cNvSpPr>
          <p:nvPr>
            <p:ph type="pic" sz="quarter" idx="16"/>
          </p:nvPr>
        </p:nvSpPr>
        <p:spPr>
          <a:xfrm>
            <a:off x="613639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1" name="Picture Placeholder 6">
            <a:extLst>
              <a:ext uri="{FF2B5EF4-FFF2-40B4-BE49-F238E27FC236}">
                <a16:creationId xmlns:a16="http://schemas.microsoft.com/office/drawing/2014/main" id="{2AC772CC-D5A5-584C-97FB-5CF0386838C0}"/>
              </a:ext>
            </a:extLst>
          </p:cNvPr>
          <p:cNvSpPr>
            <a:spLocks noGrp="1" noChangeAspect="1"/>
          </p:cNvSpPr>
          <p:nvPr>
            <p:ph type="pic" sz="quarter" idx="17"/>
          </p:nvPr>
        </p:nvSpPr>
        <p:spPr>
          <a:xfrm>
            <a:off x="787706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2" name="Picture Placeholder 6">
            <a:extLst>
              <a:ext uri="{FF2B5EF4-FFF2-40B4-BE49-F238E27FC236}">
                <a16:creationId xmlns:a16="http://schemas.microsoft.com/office/drawing/2014/main" id="{7D1C4CB6-9C76-9B45-8DCA-09291B990263}"/>
              </a:ext>
            </a:extLst>
          </p:cNvPr>
          <p:cNvSpPr>
            <a:spLocks noGrp="1" noChangeAspect="1"/>
          </p:cNvSpPr>
          <p:nvPr>
            <p:ph type="pic" sz="quarter" idx="18"/>
          </p:nvPr>
        </p:nvSpPr>
        <p:spPr>
          <a:xfrm>
            <a:off x="961772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4" name="Text Placeholder 13">
            <a:extLst>
              <a:ext uri="{FF2B5EF4-FFF2-40B4-BE49-F238E27FC236}">
                <a16:creationId xmlns:a16="http://schemas.microsoft.com/office/drawing/2014/main" id="{43682B12-4F71-5343-87C2-1EE4C100275E}"/>
              </a:ext>
            </a:extLst>
          </p:cNvPr>
          <p:cNvSpPr>
            <a:spLocks noGrp="1"/>
          </p:cNvSpPr>
          <p:nvPr>
            <p:ph type="body" sz="quarter" idx="19"/>
          </p:nvPr>
        </p:nvSpPr>
        <p:spPr>
          <a:xfrm>
            <a:off x="771524"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Text Placeholder 13">
            <a:extLst>
              <a:ext uri="{FF2B5EF4-FFF2-40B4-BE49-F238E27FC236}">
                <a16:creationId xmlns:a16="http://schemas.microsoft.com/office/drawing/2014/main" id="{FFEE5248-E3F9-C640-9144-CE29BD16989D}"/>
              </a:ext>
            </a:extLst>
          </p:cNvPr>
          <p:cNvSpPr>
            <a:spLocks noGrp="1"/>
          </p:cNvSpPr>
          <p:nvPr>
            <p:ph type="body" sz="quarter" idx="20"/>
          </p:nvPr>
        </p:nvSpPr>
        <p:spPr>
          <a:xfrm>
            <a:off x="771524"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31251C6F-F4D6-7149-AD3D-0B99B3271ED2}"/>
              </a:ext>
            </a:extLst>
          </p:cNvPr>
          <p:cNvSpPr>
            <a:spLocks noGrp="1"/>
          </p:cNvSpPr>
          <p:nvPr>
            <p:ph type="body" sz="quarter" idx="21"/>
          </p:nvPr>
        </p:nvSpPr>
        <p:spPr>
          <a:xfrm>
            <a:off x="4396073"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77431C7A-24EB-7D44-9759-DC0410803E55}"/>
              </a:ext>
            </a:extLst>
          </p:cNvPr>
          <p:cNvSpPr>
            <a:spLocks noGrp="1"/>
          </p:cNvSpPr>
          <p:nvPr>
            <p:ph type="body" sz="quarter" idx="22"/>
          </p:nvPr>
        </p:nvSpPr>
        <p:spPr>
          <a:xfrm>
            <a:off x="4396073"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B50D9AD2-3B56-5842-9014-27A87C9859B4}"/>
              </a:ext>
            </a:extLst>
          </p:cNvPr>
          <p:cNvSpPr>
            <a:spLocks noGrp="1"/>
          </p:cNvSpPr>
          <p:nvPr>
            <p:ph type="body" sz="quarter" idx="23"/>
          </p:nvPr>
        </p:nvSpPr>
        <p:spPr>
          <a:xfrm>
            <a:off x="7976555"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0" name="Text Placeholder 13">
            <a:extLst>
              <a:ext uri="{FF2B5EF4-FFF2-40B4-BE49-F238E27FC236}">
                <a16:creationId xmlns:a16="http://schemas.microsoft.com/office/drawing/2014/main" id="{832C7AFE-DB47-9C49-851D-F326BBAEC9BF}"/>
              </a:ext>
            </a:extLst>
          </p:cNvPr>
          <p:cNvSpPr>
            <a:spLocks noGrp="1"/>
          </p:cNvSpPr>
          <p:nvPr>
            <p:ph type="body" sz="quarter" idx="24"/>
          </p:nvPr>
        </p:nvSpPr>
        <p:spPr>
          <a:xfrm>
            <a:off x="7976555"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095631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ext and Image">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D904C9BA-D824-2340-8801-C1BC5A9D515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0011FC4C-6865-C54F-B119-52A10EB74BAB}"/>
              </a:ext>
            </a:extLst>
          </p:cNvPr>
          <p:cNvSpPr>
            <a:spLocks noGrp="1"/>
          </p:cNvSpPr>
          <p:nvPr>
            <p:ph type="title"/>
          </p:nvPr>
        </p:nvSpPr>
        <p:spPr>
          <a:xfrm>
            <a:off x="3149600" y="447982"/>
            <a:ext cx="5655733" cy="523462"/>
          </a:xfrm>
        </p:spPr>
        <p:txBody>
          <a:bodyPr/>
          <a:lstStyle>
            <a:lvl1pPr>
              <a:defRPr>
                <a:solidFill>
                  <a:schemeClr val="accent2"/>
                </a:solidFill>
              </a:defRPr>
            </a:lvl1pPr>
          </a:lstStyle>
          <a:p>
            <a:r>
              <a:rPr lang="en-GB"/>
              <a:t>Click to edit Master title style</a:t>
            </a:r>
          </a:p>
        </p:txBody>
      </p:sp>
      <p:sp>
        <p:nvSpPr>
          <p:cNvPr id="9" name="Picture Placeholder 8">
            <a:extLst>
              <a:ext uri="{FF2B5EF4-FFF2-40B4-BE49-F238E27FC236}">
                <a16:creationId xmlns:a16="http://schemas.microsoft.com/office/drawing/2014/main" id="{FABD284F-F658-0742-B94D-E2E0254D0065}"/>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
        <p:nvSpPr>
          <p:cNvPr id="10" name="Text Placeholder 10">
            <a:extLst>
              <a:ext uri="{FF2B5EF4-FFF2-40B4-BE49-F238E27FC236}">
                <a16:creationId xmlns:a16="http://schemas.microsoft.com/office/drawing/2014/main" id="{2C85DF02-D3D6-A84E-BFDF-B476A282F205}"/>
              </a:ext>
            </a:extLst>
          </p:cNvPr>
          <p:cNvSpPr>
            <a:spLocks noGrp="1"/>
          </p:cNvSpPr>
          <p:nvPr>
            <p:ph type="body" sz="quarter" idx="14" hasCustomPrompt="1"/>
          </p:nvPr>
        </p:nvSpPr>
        <p:spPr>
          <a:xfrm>
            <a:off x="2364201" y="2139081"/>
            <a:ext cx="523462" cy="523462"/>
          </a:xfrm>
          <a:prstGeom prst="rect">
            <a:avLst/>
          </a:prstGeom>
          <a:solidFill>
            <a:schemeClr val="accent2"/>
          </a:solidFill>
        </p:spPr>
        <p:txBody>
          <a:bodyPr anchor="ctr"/>
          <a:lstStyle>
            <a:lvl1pPr marL="0" indent="0" algn="ctr">
              <a:buNone/>
              <a:defRPr>
                <a:solidFill>
                  <a:schemeClr val="bg1"/>
                </a:solidFill>
              </a:defRPr>
            </a:lvl1pPr>
          </a:lstStyle>
          <a:p>
            <a:pPr lvl="0"/>
            <a:r>
              <a:rPr lang="en-GB"/>
              <a:t>1</a:t>
            </a:r>
          </a:p>
        </p:txBody>
      </p:sp>
      <p:sp>
        <p:nvSpPr>
          <p:cNvPr id="11" name="Text Placeholder 10">
            <a:extLst>
              <a:ext uri="{FF2B5EF4-FFF2-40B4-BE49-F238E27FC236}">
                <a16:creationId xmlns:a16="http://schemas.microsoft.com/office/drawing/2014/main" id="{F9094E71-0D08-0146-B9FB-47E96F55DF2F}"/>
              </a:ext>
            </a:extLst>
          </p:cNvPr>
          <p:cNvSpPr>
            <a:spLocks noGrp="1"/>
          </p:cNvSpPr>
          <p:nvPr>
            <p:ph type="body" sz="quarter" idx="15" hasCustomPrompt="1"/>
          </p:nvPr>
        </p:nvSpPr>
        <p:spPr>
          <a:xfrm>
            <a:off x="2364201" y="2945097"/>
            <a:ext cx="523462" cy="523462"/>
          </a:xfrm>
          <a:prstGeom prst="rect">
            <a:avLst/>
          </a:prstGeom>
          <a:solidFill>
            <a:schemeClr val="accent4"/>
          </a:solidFill>
        </p:spPr>
        <p:txBody>
          <a:bodyPr anchor="ctr"/>
          <a:lstStyle>
            <a:lvl1pPr marL="0" indent="0" algn="ctr">
              <a:buNone/>
              <a:defRPr>
                <a:solidFill>
                  <a:schemeClr val="bg1"/>
                </a:solidFill>
              </a:defRPr>
            </a:lvl1pPr>
          </a:lstStyle>
          <a:p>
            <a:pPr lvl="0"/>
            <a:r>
              <a:rPr lang="en-GB"/>
              <a:t>2</a:t>
            </a:r>
          </a:p>
        </p:txBody>
      </p:sp>
      <p:sp>
        <p:nvSpPr>
          <p:cNvPr id="12" name="Text Placeholder 10">
            <a:extLst>
              <a:ext uri="{FF2B5EF4-FFF2-40B4-BE49-F238E27FC236}">
                <a16:creationId xmlns:a16="http://schemas.microsoft.com/office/drawing/2014/main" id="{841E2FA5-7FB4-234B-B37F-3A7A84D14F30}"/>
              </a:ext>
            </a:extLst>
          </p:cNvPr>
          <p:cNvSpPr>
            <a:spLocks noGrp="1"/>
          </p:cNvSpPr>
          <p:nvPr>
            <p:ph type="body" sz="quarter" idx="16" hasCustomPrompt="1"/>
          </p:nvPr>
        </p:nvSpPr>
        <p:spPr>
          <a:xfrm>
            <a:off x="2364201" y="3751113"/>
            <a:ext cx="523462" cy="523462"/>
          </a:xfrm>
          <a:prstGeom prst="rect">
            <a:avLst/>
          </a:prstGeom>
          <a:solidFill>
            <a:schemeClr val="accent5"/>
          </a:solidFill>
        </p:spPr>
        <p:txBody>
          <a:bodyPr anchor="ctr"/>
          <a:lstStyle>
            <a:lvl1pPr marL="0" indent="0" algn="ctr">
              <a:buNone/>
              <a:defRPr>
                <a:solidFill>
                  <a:schemeClr val="bg1"/>
                </a:solidFill>
              </a:defRPr>
            </a:lvl1pPr>
          </a:lstStyle>
          <a:p>
            <a:pPr lvl="0"/>
            <a:r>
              <a:rPr lang="en-GB"/>
              <a:t>3</a:t>
            </a:r>
          </a:p>
        </p:txBody>
      </p:sp>
      <p:sp>
        <p:nvSpPr>
          <p:cNvPr id="13" name="Text Placeholder 10">
            <a:extLst>
              <a:ext uri="{FF2B5EF4-FFF2-40B4-BE49-F238E27FC236}">
                <a16:creationId xmlns:a16="http://schemas.microsoft.com/office/drawing/2014/main" id="{21175270-923B-044A-84AC-E3516F9477CD}"/>
              </a:ext>
            </a:extLst>
          </p:cNvPr>
          <p:cNvSpPr>
            <a:spLocks noGrp="1"/>
          </p:cNvSpPr>
          <p:nvPr>
            <p:ph type="body" sz="quarter" idx="17" hasCustomPrompt="1"/>
          </p:nvPr>
        </p:nvSpPr>
        <p:spPr>
          <a:xfrm>
            <a:off x="2364201" y="4557129"/>
            <a:ext cx="523462" cy="523462"/>
          </a:xfrm>
          <a:prstGeom prst="rect">
            <a:avLst/>
          </a:prstGeom>
          <a:solidFill>
            <a:schemeClr val="accent6"/>
          </a:solidFill>
        </p:spPr>
        <p:txBody>
          <a:bodyPr anchor="ctr"/>
          <a:lstStyle>
            <a:lvl1pPr marL="0" indent="0" algn="ctr">
              <a:buNone/>
              <a:defRPr>
                <a:solidFill>
                  <a:schemeClr val="bg1"/>
                </a:solidFill>
              </a:defRPr>
            </a:lvl1pPr>
          </a:lstStyle>
          <a:p>
            <a:pPr lvl="0"/>
            <a:r>
              <a:rPr lang="en-GB"/>
              <a:t>4</a:t>
            </a:r>
          </a:p>
        </p:txBody>
      </p:sp>
      <p:sp>
        <p:nvSpPr>
          <p:cNvPr id="14" name="Text Placeholder 10">
            <a:extLst>
              <a:ext uri="{FF2B5EF4-FFF2-40B4-BE49-F238E27FC236}">
                <a16:creationId xmlns:a16="http://schemas.microsoft.com/office/drawing/2014/main" id="{CFD02590-2F1B-1148-8691-84F92E843D2B}"/>
              </a:ext>
            </a:extLst>
          </p:cNvPr>
          <p:cNvSpPr>
            <a:spLocks noGrp="1"/>
          </p:cNvSpPr>
          <p:nvPr>
            <p:ph type="body" sz="quarter" idx="18" hasCustomPrompt="1"/>
          </p:nvPr>
        </p:nvSpPr>
        <p:spPr>
          <a:xfrm>
            <a:off x="2364201" y="5363143"/>
            <a:ext cx="523462" cy="523462"/>
          </a:xfrm>
          <a:prstGeom prst="rect">
            <a:avLst/>
          </a:prstGeom>
          <a:solidFill>
            <a:schemeClr val="accent1"/>
          </a:solidFill>
        </p:spPr>
        <p:txBody>
          <a:bodyPr anchor="ctr"/>
          <a:lstStyle>
            <a:lvl1pPr marL="0" indent="0" algn="ctr">
              <a:buNone/>
              <a:defRPr>
                <a:solidFill>
                  <a:schemeClr val="bg1"/>
                </a:solidFill>
              </a:defRPr>
            </a:lvl1pPr>
          </a:lstStyle>
          <a:p>
            <a:pPr lvl="0"/>
            <a:r>
              <a:rPr lang="en-GB"/>
              <a:t>5</a:t>
            </a:r>
          </a:p>
        </p:txBody>
      </p:sp>
      <p:sp>
        <p:nvSpPr>
          <p:cNvPr id="15" name="Text Placeholder 16">
            <a:extLst>
              <a:ext uri="{FF2B5EF4-FFF2-40B4-BE49-F238E27FC236}">
                <a16:creationId xmlns:a16="http://schemas.microsoft.com/office/drawing/2014/main" id="{431E9BD4-CCAF-D047-9D46-71FDB8854B5D}"/>
              </a:ext>
            </a:extLst>
          </p:cNvPr>
          <p:cNvSpPr>
            <a:spLocks noGrp="1"/>
          </p:cNvSpPr>
          <p:nvPr>
            <p:ph type="body" sz="quarter" idx="19" hasCustomPrompt="1"/>
          </p:nvPr>
        </p:nvSpPr>
        <p:spPr>
          <a:xfrm>
            <a:off x="3149600" y="2139421"/>
            <a:ext cx="8204200" cy="523875"/>
          </a:xfrm>
          <a:prstGeom prst="rect">
            <a:avLst/>
          </a:prstGeom>
        </p:spPr>
        <p:txBody>
          <a:bodyPr anchor="ctr"/>
          <a:lstStyle>
            <a:lvl1pPr marL="0" indent="0">
              <a:buNone/>
              <a:defRPr sz="2400"/>
            </a:lvl1pPr>
          </a:lstStyle>
          <a:p>
            <a:pPr lvl="0"/>
            <a:r>
              <a:rPr lang="en-GB"/>
              <a:t>Contents list</a:t>
            </a:r>
          </a:p>
        </p:txBody>
      </p:sp>
      <p:sp>
        <p:nvSpPr>
          <p:cNvPr id="16" name="Text Placeholder 16">
            <a:extLst>
              <a:ext uri="{FF2B5EF4-FFF2-40B4-BE49-F238E27FC236}">
                <a16:creationId xmlns:a16="http://schemas.microsoft.com/office/drawing/2014/main" id="{2E6288BE-3B67-4A4B-B11A-343FC7F293EB}"/>
              </a:ext>
            </a:extLst>
          </p:cNvPr>
          <p:cNvSpPr>
            <a:spLocks noGrp="1"/>
          </p:cNvSpPr>
          <p:nvPr>
            <p:ph type="body" sz="quarter" idx="20" hasCustomPrompt="1"/>
          </p:nvPr>
        </p:nvSpPr>
        <p:spPr>
          <a:xfrm>
            <a:off x="3149600" y="2939521"/>
            <a:ext cx="8204200" cy="523875"/>
          </a:xfrm>
          <a:prstGeom prst="rect">
            <a:avLst/>
          </a:prstGeom>
        </p:spPr>
        <p:txBody>
          <a:bodyPr anchor="ctr"/>
          <a:lstStyle>
            <a:lvl1pPr marL="0" indent="0">
              <a:buNone/>
              <a:defRPr sz="2400"/>
            </a:lvl1pPr>
          </a:lstStyle>
          <a:p>
            <a:pPr lvl="0"/>
            <a:r>
              <a:rPr lang="en-GB"/>
              <a:t>Contents list</a:t>
            </a:r>
          </a:p>
        </p:txBody>
      </p:sp>
      <p:sp>
        <p:nvSpPr>
          <p:cNvPr id="17" name="Text Placeholder 16">
            <a:extLst>
              <a:ext uri="{FF2B5EF4-FFF2-40B4-BE49-F238E27FC236}">
                <a16:creationId xmlns:a16="http://schemas.microsoft.com/office/drawing/2014/main" id="{B06B1E5E-8C8D-914E-BF94-6FC065BA9FFA}"/>
              </a:ext>
            </a:extLst>
          </p:cNvPr>
          <p:cNvSpPr>
            <a:spLocks noGrp="1"/>
          </p:cNvSpPr>
          <p:nvPr>
            <p:ph type="body" sz="quarter" idx="21" hasCustomPrompt="1"/>
          </p:nvPr>
        </p:nvSpPr>
        <p:spPr>
          <a:xfrm>
            <a:off x="3149600" y="3751051"/>
            <a:ext cx="8204200" cy="523875"/>
          </a:xfrm>
          <a:prstGeom prst="rect">
            <a:avLst/>
          </a:prstGeom>
        </p:spPr>
        <p:txBody>
          <a:bodyPr anchor="ctr"/>
          <a:lstStyle>
            <a:lvl1pPr marL="0" indent="0">
              <a:buNone/>
              <a:defRPr sz="2400"/>
            </a:lvl1pPr>
          </a:lstStyle>
          <a:p>
            <a:pPr lvl="0"/>
            <a:r>
              <a:rPr lang="en-GB"/>
              <a:t>Contents list</a:t>
            </a:r>
          </a:p>
        </p:txBody>
      </p:sp>
      <p:sp>
        <p:nvSpPr>
          <p:cNvPr id="18" name="Text Placeholder 16">
            <a:extLst>
              <a:ext uri="{FF2B5EF4-FFF2-40B4-BE49-F238E27FC236}">
                <a16:creationId xmlns:a16="http://schemas.microsoft.com/office/drawing/2014/main" id="{097E786B-C290-C04E-A2A9-5D71BDF972CB}"/>
              </a:ext>
            </a:extLst>
          </p:cNvPr>
          <p:cNvSpPr>
            <a:spLocks noGrp="1"/>
          </p:cNvSpPr>
          <p:nvPr>
            <p:ph type="body" sz="quarter" idx="22" hasCustomPrompt="1"/>
          </p:nvPr>
        </p:nvSpPr>
        <p:spPr>
          <a:xfrm>
            <a:off x="3149600" y="4562581"/>
            <a:ext cx="8204200" cy="523875"/>
          </a:xfrm>
          <a:prstGeom prst="rect">
            <a:avLst/>
          </a:prstGeom>
        </p:spPr>
        <p:txBody>
          <a:bodyPr anchor="ctr"/>
          <a:lstStyle>
            <a:lvl1pPr marL="0" indent="0">
              <a:buNone/>
              <a:defRPr sz="2400"/>
            </a:lvl1pPr>
          </a:lstStyle>
          <a:p>
            <a:pPr lvl="0"/>
            <a:r>
              <a:rPr lang="en-GB"/>
              <a:t>Contents list</a:t>
            </a:r>
          </a:p>
        </p:txBody>
      </p:sp>
      <p:sp>
        <p:nvSpPr>
          <p:cNvPr id="19" name="Text Placeholder 16">
            <a:extLst>
              <a:ext uri="{FF2B5EF4-FFF2-40B4-BE49-F238E27FC236}">
                <a16:creationId xmlns:a16="http://schemas.microsoft.com/office/drawing/2014/main" id="{67553A60-32D0-3A42-972D-F93ADFFE2FDA}"/>
              </a:ext>
            </a:extLst>
          </p:cNvPr>
          <p:cNvSpPr>
            <a:spLocks noGrp="1"/>
          </p:cNvSpPr>
          <p:nvPr>
            <p:ph type="body" sz="quarter" idx="23" hasCustomPrompt="1"/>
          </p:nvPr>
        </p:nvSpPr>
        <p:spPr>
          <a:xfrm>
            <a:off x="3149600" y="5362681"/>
            <a:ext cx="8204200" cy="523875"/>
          </a:xfrm>
          <a:prstGeom prst="rect">
            <a:avLst/>
          </a:prstGeom>
        </p:spPr>
        <p:txBody>
          <a:bodyPr anchor="ctr"/>
          <a:lstStyle>
            <a:lvl1pPr marL="0" indent="0">
              <a:buNone/>
              <a:defRPr sz="2400"/>
            </a:lvl1pPr>
          </a:lstStyle>
          <a:p>
            <a:pPr lvl="0"/>
            <a:r>
              <a:rPr lang="en-GB"/>
              <a:t>Contents list</a:t>
            </a:r>
          </a:p>
        </p:txBody>
      </p:sp>
    </p:spTree>
    <p:extLst>
      <p:ext uri="{BB962C8B-B14F-4D97-AF65-F5344CB8AC3E}">
        <p14:creationId xmlns:p14="http://schemas.microsoft.com/office/powerpoint/2010/main" val="185270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Placeholder 4" descr="A group of people sitting at a table using a computer&#10;&#10;Description automatically generated">
            <a:extLst>
              <a:ext uri="{FF2B5EF4-FFF2-40B4-BE49-F238E27FC236}">
                <a16:creationId xmlns:a16="http://schemas.microsoft.com/office/drawing/2014/main" id="{08B47FF0-6528-3D42-8C08-9BF9EB67FC39}"/>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05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ext and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D4A7783-1391-E44E-8510-884D1C2C67B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3316077" y="1879600"/>
            <a:ext cx="8455009" cy="4611355"/>
          </a:xfrm>
          <a:prstGeom prst="rect">
            <a:avLst/>
          </a:prstGeom>
        </p:spPr>
        <p:txBody>
          <a:bodyPr/>
          <a:lstStyle>
            <a:lvl1pPr marL="0" indent="0">
              <a:buClr>
                <a:schemeClr val="accent6"/>
              </a:buClr>
              <a:buNone/>
              <a:defRPr sz="1800"/>
            </a:lvl1pPr>
            <a:lvl2pPr marL="457200" indent="0">
              <a:buClr>
                <a:schemeClr val="accent6"/>
              </a:buClr>
              <a:buNone/>
              <a:defRPr sz="1600"/>
            </a:lvl2pPr>
            <a:lvl3pPr marL="914400" indent="0">
              <a:buClr>
                <a:schemeClr val="accent6"/>
              </a:buClr>
              <a:buNone/>
              <a:defRPr sz="1500"/>
            </a:lvl3pPr>
            <a:lvl4pPr marL="1371600" indent="0">
              <a:buClr>
                <a:schemeClr val="accent6"/>
              </a:buClr>
              <a:buNone/>
              <a:defRPr sz="1400"/>
            </a:lvl4pPr>
            <a:lvl5pPr marL="1828800" indent="0">
              <a:buClr>
                <a:schemeClr val="accent6"/>
              </a:buClr>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8">
            <a:extLst>
              <a:ext uri="{FF2B5EF4-FFF2-40B4-BE49-F238E27FC236}">
                <a16:creationId xmlns:a16="http://schemas.microsoft.com/office/drawing/2014/main" id="{347E73DE-157A-B54B-AF19-77E8AFE2240B}"/>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
        <p:nvSpPr>
          <p:cNvPr id="11" name="Title 1">
            <a:extLst>
              <a:ext uri="{FF2B5EF4-FFF2-40B4-BE49-F238E27FC236}">
                <a16:creationId xmlns:a16="http://schemas.microsoft.com/office/drawing/2014/main" id="{DE151A98-8B7C-D94B-BC83-049C0635CC54}"/>
              </a:ext>
            </a:extLst>
          </p:cNvPr>
          <p:cNvSpPr>
            <a:spLocks noGrp="1"/>
          </p:cNvSpPr>
          <p:nvPr>
            <p:ph type="title"/>
          </p:nvPr>
        </p:nvSpPr>
        <p:spPr>
          <a:xfrm>
            <a:off x="3316077" y="1190086"/>
            <a:ext cx="7441569" cy="523462"/>
          </a:xfrm>
        </p:spPr>
        <p:txBody>
          <a:bodyPr/>
          <a:lstStyle>
            <a:lvl1pPr>
              <a:defRPr>
                <a:solidFill>
                  <a:schemeClr val="accent2"/>
                </a:solidFill>
              </a:defRPr>
            </a:lvl1pPr>
          </a:lstStyle>
          <a:p>
            <a:r>
              <a:rPr lang="en-GB"/>
              <a:t>Click to edit Master title style</a:t>
            </a:r>
          </a:p>
        </p:txBody>
      </p:sp>
    </p:spTree>
    <p:extLst>
      <p:ext uri="{BB962C8B-B14F-4D97-AF65-F5344CB8AC3E}">
        <p14:creationId xmlns:p14="http://schemas.microsoft.com/office/powerpoint/2010/main" val="189156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ext and Imag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9E362C5B-0EA2-E048-A546-0AFB9DDA778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8"/>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715752" y="494468"/>
            <a:ext cx="7441569" cy="523462"/>
          </a:xfrm>
        </p:spPr>
        <p:txBody>
          <a:bodyPr/>
          <a:lstStyle>
            <a:lvl1pPr>
              <a:defRPr>
                <a:solidFill>
                  <a:schemeClr val="accent2"/>
                </a:solidFill>
              </a:defRPr>
            </a:lvl1pPr>
          </a:lstStyle>
          <a:p>
            <a:r>
              <a:rPr lang="en-GB"/>
              <a:t>Click to edit Master title style</a:t>
            </a:r>
          </a:p>
        </p:txBody>
      </p:sp>
      <p:sp>
        <p:nvSpPr>
          <p:cNvPr id="12" name="Picture Placeholder 10">
            <a:extLst>
              <a:ext uri="{FF2B5EF4-FFF2-40B4-BE49-F238E27FC236}">
                <a16:creationId xmlns:a16="http://schemas.microsoft.com/office/drawing/2014/main" id="{635A70A5-DBB7-694B-B1EA-97E039A2255F}"/>
              </a:ext>
            </a:extLst>
          </p:cNvPr>
          <p:cNvSpPr>
            <a:spLocks noGrp="1" noChangeAspect="1"/>
          </p:cNvSpPr>
          <p:nvPr>
            <p:ph type="pic" sz="quarter" idx="15"/>
          </p:nvPr>
        </p:nvSpPr>
        <p:spPr>
          <a:xfrm>
            <a:off x="5699688" y="1834255"/>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3" name="Picture Placeholder 10">
            <a:extLst>
              <a:ext uri="{FF2B5EF4-FFF2-40B4-BE49-F238E27FC236}">
                <a16:creationId xmlns:a16="http://schemas.microsoft.com/office/drawing/2014/main" id="{E73F0CE4-EA81-5747-893B-D25DE7E49A6A}"/>
              </a:ext>
            </a:extLst>
          </p:cNvPr>
          <p:cNvSpPr>
            <a:spLocks noGrp="1" noChangeAspect="1"/>
          </p:cNvSpPr>
          <p:nvPr>
            <p:ph type="pic" sz="quarter" idx="16"/>
          </p:nvPr>
        </p:nvSpPr>
        <p:spPr>
          <a:xfrm>
            <a:off x="3507332" y="1824730"/>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4" name="Picture Placeholder 10">
            <a:extLst>
              <a:ext uri="{FF2B5EF4-FFF2-40B4-BE49-F238E27FC236}">
                <a16:creationId xmlns:a16="http://schemas.microsoft.com/office/drawing/2014/main" id="{1C229FD4-BD96-754B-9351-307B2F6FB253}"/>
              </a:ext>
            </a:extLst>
          </p:cNvPr>
          <p:cNvSpPr>
            <a:spLocks noGrp="1" noChangeAspect="1"/>
          </p:cNvSpPr>
          <p:nvPr>
            <p:ph type="pic" sz="quarter" idx="17"/>
          </p:nvPr>
        </p:nvSpPr>
        <p:spPr>
          <a:xfrm>
            <a:off x="3507332" y="3939969"/>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5" name="Picture Placeholder 10">
            <a:extLst>
              <a:ext uri="{FF2B5EF4-FFF2-40B4-BE49-F238E27FC236}">
                <a16:creationId xmlns:a16="http://schemas.microsoft.com/office/drawing/2014/main" id="{60E4137D-E53C-1F4C-B841-49D85A7823FF}"/>
              </a:ext>
            </a:extLst>
          </p:cNvPr>
          <p:cNvSpPr>
            <a:spLocks noGrp="1" noChangeAspect="1"/>
          </p:cNvSpPr>
          <p:nvPr>
            <p:ph type="pic" sz="quarter" idx="18"/>
          </p:nvPr>
        </p:nvSpPr>
        <p:spPr>
          <a:xfrm>
            <a:off x="5688671" y="3949494"/>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6" name="Text Placeholder 13">
            <a:extLst>
              <a:ext uri="{FF2B5EF4-FFF2-40B4-BE49-F238E27FC236}">
                <a16:creationId xmlns:a16="http://schemas.microsoft.com/office/drawing/2014/main" id="{650E0B78-F35F-9B48-A3E1-704ABD829BE8}"/>
              </a:ext>
            </a:extLst>
          </p:cNvPr>
          <p:cNvSpPr>
            <a:spLocks noGrp="1"/>
          </p:cNvSpPr>
          <p:nvPr>
            <p:ph type="body" sz="quarter" idx="19"/>
          </p:nvPr>
        </p:nvSpPr>
        <p:spPr>
          <a:xfrm>
            <a:off x="1427224" y="234295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063E0600-F221-E647-9BB1-0A838182E25D}"/>
              </a:ext>
            </a:extLst>
          </p:cNvPr>
          <p:cNvSpPr>
            <a:spLocks noGrp="1"/>
          </p:cNvSpPr>
          <p:nvPr>
            <p:ph type="body" sz="quarter" idx="20"/>
          </p:nvPr>
        </p:nvSpPr>
        <p:spPr>
          <a:xfrm>
            <a:off x="1427224" y="455734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5D206960-E8CA-8B46-BA5B-3BDCAC606783}"/>
              </a:ext>
            </a:extLst>
          </p:cNvPr>
          <p:cNvSpPr>
            <a:spLocks noGrp="1"/>
          </p:cNvSpPr>
          <p:nvPr>
            <p:ph type="body" sz="quarter" idx="21"/>
          </p:nvPr>
        </p:nvSpPr>
        <p:spPr>
          <a:xfrm>
            <a:off x="8004294" y="2420074"/>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A1DB1791-0D8A-E14B-AC3D-CAB25D96F366}"/>
              </a:ext>
            </a:extLst>
          </p:cNvPr>
          <p:cNvSpPr>
            <a:spLocks noGrp="1"/>
          </p:cNvSpPr>
          <p:nvPr>
            <p:ph type="body" sz="quarter" idx="22"/>
          </p:nvPr>
        </p:nvSpPr>
        <p:spPr>
          <a:xfrm>
            <a:off x="8004294" y="3915049"/>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382560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Text and Imag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9E362C5B-0EA2-E048-A546-0AFB9DDA778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3316077" y="1190086"/>
            <a:ext cx="7441569" cy="523462"/>
          </a:xfrm>
        </p:spPr>
        <p:txBody>
          <a:bodyPr/>
          <a:lstStyle>
            <a:lvl1pPr>
              <a:defRPr>
                <a:solidFill>
                  <a:schemeClr val="accent2"/>
                </a:solidFill>
              </a:defRPr>
            </a:lvl1pPr>
          </a:lstStyle>
          <a:p>
            <a:r>
              <a:rPr lang="en-GB"/>
              <a:t>Click to edit Master title style</a:t>
            </a:r>
          </a:p>
        </p:txBody>
      </p:sp>
      <p:sp>
        <p:nvSpPr>
          <p:cNvPr id="8" name="Picture Placeholder 8">
            <a:extLst>
              <a:ext uri="{FF2B5EF4-FFF2-40B4-BE49-F238E27FC236}">
                <a16:creationId xmlns:a16="http://schemas.microsoft.com/office/drawing/2014/main" id="{347E73DE-157A-B54B-AF19-77E8AFE2240B}"/>
              </a:ext>
            </a:extLst>
          </p:cNvPr>
          <p:cNvSpPr>
            <a:spLocks noGrp="1"/>
          </p:cNvSpPr>
          <p:nvPr>
            <p:ph type="pic" sz="quarter" idx="13"/>
          </p:nvPr>
        </p:nvSpPr>
        <p:spPr>
          <a:xfrm>
            <a:off x="0" y="-1"/>
            <a:ext cx="2887663" cy="6857999"/>
          </a:xfrm>
          <a:prstGeom prst="rect">
            <a:avLst/>
          </a:prstGeom>
          <a:solidFill>
            <a:srgbClr val="D9D9D9"/>
          </a:solidFill>
        </p:spPr>
        <p:txBody>
          <a:bodyPr anchor="ctr"/>
          <a:lstStyle>
            <a:lvl1pPr marL="0" indent="0" algn="ctr">
              <a:buNone/>
              <a:defRPr sz="1200"/>
            </a:lvl1pPr>
          </a:lstStyle>
          <a:p>
            <a:endParaRPr lang="en-GB"/>
          </a:p>
        </p:txBody>
      </p:sp>
      <p:sp>
        <p:nvSpPr>
          <p:cNvPr id="12" name="Picture Placeholder 10">
            <a:extLst>
              <a:ext uri="{FF2B5EF4-FFF2-40B4-BE49-F238E27FC236}">
                <a16:creationId xmlns:a16="http://schemas.microsoft.com/office/drawing/2014/main" id="{635A70A5-DBB7-694B-B1EA-97E039A2255F}"/>
              </a:ext>
            </a:extLst>
          </p:cNvPr>
          <p:cNvSpPr>
            <a:spLocks noGrp="1" noChangeAspect="1"/>
          </p:cNvSpPr>
          <p:nvPr>
            <p:ph type="pic" sz="quarter" idx="15"/>
          </p:nvPr>
        </p:nvSpPr>
        <p:spPr>
          <a:xfrm>
            <a:off x="7499913" y="1998642"/>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3" name="Picture Placeholder 10">
            <a:extLst>
              <a:ext uri="{FF2B5EF4-FFF2-40B4-BE49-F238E27FC236}">
                <a16:creationId xmlns:a16="http://schemas.microsoft.com/office/drawing/2014/main" id="{E73F0CE4-EA81-5747-893B-D25DE7E49A6A}"/>
              </a:ext>
            </a:extLst>
          </p:cNvPr>
          <p:cNvSpPr>
            <a:spLocks noGrp="1" noChangeAspect="1"/>
          </p:cNvSpPr>
          <p:nvPr>
            <p:ph type="pic" sz="quarter" idx="16"/>
          </p:nvPr>
        </p:nvSpPr>
        <p:spPr>
          <a:xfrm>
            <a:off x="5307557" y="1998642"/>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4" name="Picture Placeholder 10">
            <a:extLst>
              <a:ext uri="{FF2B5EF4-FFF2-40B4-BE49-F238E27FC236}">
                <a16:creationId xmlns:a16="http://schemas.microsoft.com/office/drawing/2014/main" id="{1C229FD4-BD96-754B-9351-307B2F6FB253}"/>
              </a:ext>
            </a:extLst>
          </p:cNvPr>
          <p:cNvSpPr>
            <a:spLocks noGrp="1" noChangeAspect="1"/>
          </p:cNvSpPr>
          <p:nvPr>
            <p:ph type="pic" sz="quarter" idx="17"/>
          </p:nvPr>
        </p:nvSpPr>
        <p:spPr>
          <a:xfrm>
            <a:off x="5307557" y="4113881"/>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5" name="Picture Placeholder 10">
            <a:extLst>
              <a:ext uri="{FF2B5EF4-FFF2-40B4-BE49-F238E27FC236}">
                <a16:creationId xmlns:a16="http://schemas.microsoft.com/office/drawing/2014/main" id="{60E4137D-E53C-1F4C-B841-49D85A7823FF}"/>
              </a:ext>
            </a:extLst>
          </p:cNvPr>
          <p:cNvSpPr>
            <a:spLocks noGrp="1" noChangeAspect="1"/>
          </p:cNvSpPr>
          <p:nvPr>
            <p:ph type="pic" sz="quarter" idx="18"/>
          </p:nvPr>
        </p:nvSpPr>
        <p:spPr>
          <a:xfrm>
            <a:off x="7488896" y="4113881"/>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6" name="Text Placeholder 13">
            <a:extLst>
              <a:ext uri="{FF2B5EF4-FFF2-40B4-BE49-F238E27FC236}">
                <a16:creationId xmlns:a16="http://schemas.microsoft.com/office/drawing/2014/main" id="{650E0B78-F35F-9B48-A3E1-704ABD829BE8}"/>
              </a:ext>
            </a:extLst>
          </p:cNvPr>
          <p:cNvSpPr>
            <a:spLocks noGrp="1"/>
          </p:cNvSpPr>
          <p:nvPr>
            <p:ph type="body" sz="quarter" idx="19"/>
          </p:nvPr>
        </p:nvSpPr>
        <p:spPr>
          <a:xfrm>
            <a:off x="3227449" y="2516868"/>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063E0600-F221-E647-9BB1-0A838182E25D}"/>
              </a:ext>
            </a:extLst>
          </p:cNvPr>
          <p:cNvSpPr>
            <a:spLocks noGrp="1"/>
          </p:cNvSpPr>
          <p:nvPr>
            <p:ph type="body" sz="quarter" idx="20"/>
          </p:nvPr>
        </p:nvSpPr>
        <p:spPr>
          <a:xfrm>
            <a:off x="3227449" y="4731258"/>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5D206960-E8CA-8B46-BA5B-3BDCAC606783}"/>
              </a:ext>
            </a:extLst>
          </p:cNvPr>
          <p:cNvSpPr>
            <a:spLocks noGrp="1"/>
          </p:cNvSpPr>
          <p:nvPr>
            <p:ph type="body" sz="quarter" idx="21"/>
          </p:nvPr>
        </p:nvSpPr>
        <p:spPr>
          <a:xfrm>
            <a:off x="9804519" y="259398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A1DB1791-0D8A-E14B-AC3D-CAB25D96F366}"/>
              </a:ext>
            </a:extLst>
          </p:cNvPr>
          <p:cNvSpPr>
            <a:spLocks noGrp="1"/>
          </p:cNvSpPr>
          <p:nvPr>
            <p:ph type="body" sz="quarter" idx="22"/>
          </p:nvPr>
        </p:nvSpPr>
        <p:spPr>
          <a:xfrm>
            <a:off x="9804519" y="409848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020624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13159D-D2E0-604C-A7B1-1500C941FD5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86250" y="1253331"/>
            <a:ext cx="7484836" cy="5107128"/>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6">
            <a:extLst>
              <a:ext uri="{FF2B5EF4-FFF2-40B4-BE49-F238E27FC236}">
                <a16:creationId xmlns:a16="http://schemas.microsoft.com/office/drawing/2014/main" id="{10308C41-BBB2-8E48-AD52-4A9A6DEE5B5B}"/>
              </a:ext>
            </a:extLst>
          </p:cNvPr>
          <p:cNvSpPr>
            <a:spLocks noGrp="1"/>
          </p:cNvSpPr>
          <p:nvPr>
            <p:ph type="pic" sz="quarter" idx="13"/>
          </p:nvPr>
        </p:nvSpPr>
        <p:spPr>
          <a:xfrm>
            <a:off x="0" y="1252538"/>
            <a:ext cx="4011930" cy="5605461"/>
          </a:xfrm>
          <a:prstGeom prst="rect">
            <a:avLst/>
          </a:prstGeom>
          <a:solidFill>
            <a:srgbClr val="D9D9D9"/>
          </a:solidFill>
        </p:spPr>
        <p:txBody>
          <a:bodyPr/>
          <a:lstStyle>
            <a:lvl1pPr>
              <a:defRPr>
                <a:solidFill>
                  <a:schemeClr val="tx1"/>
                </a:solidFill>
              </a:defRPr>
            </a:lvl1pPr>
          </a:lstStyle>
          <a:p>
            <a:endParaRPr lang="en-GB"/>
          </a:p>
        </p:txBody>
      </p:sp>
    </p:spTree>
    <p:extLst>
      <p:ext uri="{BB962C8B-B14F-4D97-AF65-F5344CB8AC3E}">
        <p14:creationId xmlns:p14="http://schemas.microsoft.com/office/powerpoint/2010/main" val="3679845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Text and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94ED8D4-94C1-C846-BECE-BDCC90C60D2F}"/>
              </a:ext>
            </a:extLst>
          </p:cNvPr>
          <p:cNvSpPr>
            <a:spLocks noGrp="1"/>
          </p:cNvSpPr>
          <p:nvPr>
            <p:ph type="ftr" sz="quarter" idx="11"/>
          </p:nvPr>
        </p:nvSpPr>
        <p:spPr>
          <a:xfrm>
            <a:off x="914401" y="6310630"/>
            <a:ext cx="9100456" cy="365125"/>
          </a:xfrm>
          <a:prstGeom prst="rect">
            <a:avLst/>
          </a:prstGeom>
        </p:spPr>
        <p:txBody>
          <a:bodyPr/>
          <a:lstStyle/>
          <a:p>
            <a:r>
              <a:rPr lang="en-GB"/>
              <a:t>Change the footer on all slides using 'Header and Footer' settings.</a:t>
            </a:r>
          </a:p>
        </p:txBody>
      </p:sp>
      <p:sp>
        <p:nvSpPr>
          <p:cNvPr id="6" name="Slide Number Placeholder 5">
            <a:extLst>
              <a:ext uri="{FF2B5EF4-FFF2-40B4-BE49-F238E27FC236}">
                <a16:creationId xmlns:a16="http://schemas.microsoft.com/office/drawing/2014/main" id="{39ADD62E-8A38-724A-B652-F8E26A61096C}"/>
              </a:ext>
            </a:extLst>
          </p:cNvPr>
          <p:cNvSpPr>
            <a:spLocks noGrp="1"/>
          </p:cNvSpPr>
          <p:nvPr>
            <p:ph type="sldNum" sz="quarter" idx="12"/>
          </p:nvPr>
        </p:nvSpPr>
        <p:spPr>
          <a:xfrm>
            <a:off x="456029" y="6310630"/>
            <a:ext cx="458372" cy="365125"/>
          </a:xfrm>
          <a:prstGeom prst="rect">
            <a:avLst/>
          </a:prstGeom>
        </p:spPr>
        <p:txBody>
          <a:bodyPr/>
          <a:lstStyle/>
          <a:p>
            <a:fld id="{545FE1C1-74CE-DF4E-9C31-395336F0D6D0}" type="slidenum">
              <a:rPr lang="en-GB" smtClean="0"/>
              <a:t>‹#›</a:t>
            </a:fld>
            <a:endParaRPr lang="en-GB"/>
          </a:p>
        </p:txBody>
      </p:sp>
      <p:sp>
        <p:nvSpPr>
          <p:cNvPr id="7" name="Picture Placeholder 6">
            <a:extLst>
              <a:ext uri="{FF2B5EF4-FFF2-40B4-BE49-F238E27FC236}">
                <a16:creationId xmlns:a16="http://schemas.microsoft.com/office/drawing/2014/main" id="{10308C41-BBB2-8E48-AD52-4A9A6DEE5B5B}"/>
              </a:ext>
            </a:extLst>
          </p:cNvPr>
          <p:cNvSpPr>
            <a:spLocks noGrp="1"/>
          </p:cNvSpPr>
          <p:nvPr>
            <p:ph type="pic" sz="quarter" idx="13"/>
          </p:nvPr>
        </p:nvSpPr>
        <p:spPr>
          <a:xfrm>
            <a:off x="0" y="0"/>
            <a:ext cx="12192000" cy="6858000"/>
          </a:xfrm>
          <a:prstGeom prst="rect">
            <a:avLst/>
          </a:prstGeom>
          <a:solidFill>
            <a:srgbClr val="D9D9D9"/>
          </a:solidFill>
        </p:spPr>
        <p:txBody>
          <a:bodyPr anchor="ctr"/>
          <a:lstStyle>
            <a:lvl1pPr marL="0" indent="0" algn="ctr">
              <a:buNone/>
              <a:defRPr sz="1200">
                <a:solidFill>
                  <a:schemeClr val="tx1"/>
                </a:solidFill>
              </a:defRPr>
            </a:lvl1pPr>
          </a:lstStyle>
          <a:p>
            <a:endParaRPr lang="en-GB"/>
          </a:p>
        </p:txBody>
      </p:sp>
    </p:spTree>
    <p:extLst>
      <p:ext uri="{BB962C8B-B14F-4D97-AF65-F5344CB8AC3E}">
        <p14:creationId xmlns:p14="http://schemas.microsoft.com/office/powerpoint/2010/main" val="418659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Part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0AA2E3-9E26-2642-BAC9-BE5AFF9F4F1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cxnSp>
        <p:nvCxnSpPr>
          <p:cNvPr id="7" name="Straight Connector 6">
            <a:extLst>
              <a:ext uri="{FF2B5EF4-FFF2-40B4-BE49-F238E27FC236}">
                <a16:creationId xmlns:a16="http://schemas.microsoft.com/office/drawing/2014/main" id="{6D4CC6D8-94E1-D945-B3AC-2CE4D23A4497}"/>
              </a:ext>
            </a:extLst>
          </p:cNvPr>
          <p:cNvCxnSpPr/>
          <p:nvPr/>
        </p:nvCxnSpPr>
        <p:spPr>
          <a:xfrm>
            <a:off x="420914" y="3531870"/>
            <a:ext cx="1122625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748DE23E-41B0-7647-B587-A8FD78BA3D9A}"/>
              </a:ext>
            </a:extLst>
          </p:cNvPr>
          <p:cNvSpPr>
            <a:spLocks noGrp="1"/>
          </p:cNvSpPr>
          <p:nvPr>
            <p:ph idx="1"/>
          </p:nvPr>
        </p:nvSpPr>
        <p:spPr>
          <a:xfrm>
            <a:off x="3141254" y="2027459"/>
            <a:ext cx="8505916" cy="1360167"/>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9" name="Text Placeholder 2">
            <a:extLst>
              <a:ext uri="{FF2B5EF4-FFF2-40B4-BE49-F238E27FC236}">
                <a16:creationId xmlns:a16="http://schemas.microsoft.com/office/drawing/2014/main" id="{10EDE84E-AEBC-064D-BB07-1D68152A1DC4}"/>
              </a:ext>
            </a:extLst>
          </p:cNvPr>
          <p:cNvSpPr>
            <a:spLocks noGrp="1"/>
          </p:cNvSpPr>
          <p:nvPr>
            <p:ph type="body" idx="14"/>
          </p:nvPr>
        </p:nvSpPr>
        <p:spPr>
          <a:xfrm>
            <a:off x="3141254" y="1611216"/>
            <a:ext cx="8505916" cy="404813"/>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9C5F71D8-2CC5-274C-A206-C933AE323FE2}"/>
              </a:ext>
            </a:extLst>
          </p:cNvPr>
          <p:cNvSpPr>
            <a:spLocks noGrp="1"/>
          </p:cNvSpPr>
          <p:nvPr>
            <p:ph idx="15"/>
          </p:nvPr>
        </p:nvSpPr>
        <p:spPr>
          <a:xfrm>
            <a:off x="3141254" y="4107719"/>
            <a:ext cx="8505916" cy="1360167"/>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1" name="Text Placeholder 2">
            <a:extLst>
              <a:ext uri="{FF2B5EF4-FFF2-40B4-BE49-F238E27FC236}">
                <a16:creationId xmlns:a16="http://schemas.microsoft.com/office/drawing/2014/main" id="{A65CC26C-0875-9249-AF46-3967439C00F4}"/>
              </a:ext>
            </a:extLst>
          </p:cNvPr>
          <p:cNvSpPr>
            <a:spLocks noGrp="1"/>
          </p:cNvSpPr>
          <p:nvPr>
            <p:ph type="body" idx="16"/>
          </p:nvPr>
        </p:nvSpPr>
        <p:spPr>
          <a:xfrm>
            <a:off x="3141254" y="3691476"/>
            <a:ext cx="8505916" cy="404813"/>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12">
            <a:extLst>
              <a:ext uri="{FF2B5EF4-FFF2-40B4-BE49-F238E27FC236}">
                <a16:creationId xmlns:a16="http://schemas.microsoft.com/office/drawing/2014/main" id="{90EFD7CF-D503-6947-9CE9-374C7A5D8539}"/>
              </a:ext>
            </a:extLst>
          </p:cNvPr>
          <p:cNvSpPr>
            <a:spLocks noGrp="1"/>
          </p:cNvSpPr>
          <p:nvPr>
            <p:ph type="pic" sz="quarter" idx="17"/>
          </p:nvPr>
        </p:nvSpPr>
        <p:spPr>
          <a:xfrm>
            <a:off x="420688" y="1611630"/>
            <a:ext cx="2505075" cy="1776413"/>
          </a:xfrm>
          <a:prstGeom prst="rect">
            <a:avLst/>
          </a:prstGeom>
          <a:solidFill>
            <a:srgbClr val="D9D9D9"/>
          </a:solidFill>
        </p:spPr>
        <p:txBody>
          <a:bodyPr anchor="ctr"/>
          <a:lstStyle>
            <a:lvl1pPr marL="0" indent="0" algn="ctr">
              <a:buNone/>
              <a:defRPr sz="1200"/>
            </a:lvl1pPr>
          </a:lstStyle>
          <a:p>
            <a:endParaRPr lang="en-GB"/>
          </a:p>
        </p:txBody>
      </p:sp>
      <p:sp>
        <p:nvSpPr>
          <p:cNvPr id="14" name="Picture Placeholder 12">
            <a:extLst>
              <a:ext uri="{FF2B5EF4-FFF2-40B4-BE49-F238E27FC236}">
                <a16:creationId xmlns:a16="http://schemas.microsoft.com/office/drawing/2014/main" id="{77EAAF88-93D5-4B47-9D12-BD1B4D894C61}"/>
              </a:ext>
            </a:extLst>
          </p:cNvPr>
          <p:cNvSpPr>
            <a:spLocks noGrp="1"/>
          </p:cNvSpPr>
          <p:nvPr>
            <p:ph type="pic" sz="quarter" idx="18"/>
          </p:nvPr>
        </p:nvSpPr>
        <p:spPr>
          <a:xfrm>
            <a:off x="420688" y="3680460"/>
            <a:ext cx="2505075" cy="1776413"/>
          </a:xfrm>
          <a:prstGeom prst="rect">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1382288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2 Part Slid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72DD7490-8C18-584E-B839-D80286A7A22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cxnSp>
        <p:nvCxnSpPr>
          <p:cNvPr id="7" name="Straight Connector 6">
            <a:extLst>
              <a:ext uri="{FF2B5EF4-FFF2-40B4-BE49-F238E27FC236}">
                <a16:creationId xmlns:a16="http://schemas.microsoft.com/office/drawing/2014/main" id="{6D4CC6D8-94E1-D945-B3AC-2CE4D23A4497}"/>
              </a:ext>
            </a:extLst>
          </p:cNvPr>
          <p:cNvCxnSpPr>
            <a:cxnSpLocks/>
          </p:cNvCxnSpPr>
          <p:nvPr/>
        </p:nvCxnSpPr>
        <p:spPr>
          <a:xfrm>
            <a:off x="420914" y="3531870"/>
            <a:ext cx="53996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748DE23E-41B0-7647-B587-A8FD78BA3D9A}"/>
              </a:ext>
            </a:extLst>
          </p:cNvPr>
          <p:cNvSpPr>
            <a:spLocks noGrp="1"/>
          </p:cNvSpPr>
          <p:nvPr>
            <p:ph idx="1"/>
          </p:nvPr>
        </p:nvSpPr>
        <p:spPr>
          <a:xfrm>
            <a:off x="2865832" y="202745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9" name="Text Placeholder 2">
            <a:extLst>
              <a:ext uri="{FF2B5EF4-FFF2-40B4-BE49-F238E27FC236}">
                <a16:creationId xmlns:a16="http://schemas.microsoft.com/office/drawing/2014/main" id="{10EDE84E-AEBC-064D-BB07-1D68152A1DC4}"/>
              </a:ext>
            </a:extLst>
          </p:cNvPr>
          <p:cNvSpPr>
            <a:spLocks noGrp="1"/>
          </p:cNvSpPr>
          <p:nvPr>
            <p:ph type="body" idx="14"/>
          </p:nvPr>
        </p:nvSpPr>
        <p:spPr>
          <a:xfrm>
            <a:off x="2865832" y="161121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9C5F71D8-2CC5-274C-A206-C933AE323FE2}"/>
              </a:ext>
            </a:extLst>
          </p:cNvPr>
          <p:cNvSpPr>
            <a:spLocks noGrp="1"/>
          </p:cNvSpPr>
          <p:nvPr>
            <p:ph idx="15"/>
          </p:nvPr>
        </p:nvSpPr>
        <p:spPr>
          <a:xfrm>
            <a:off x="2865832" y="410771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1" name="Text Placeholder 2">
            <a:extLst>
              <a:ext uri="{FF2B5EF4-FFF2-40B4-BE49-F238E27FC236}">
                <a16:creationId xmlns:a16="http://schemas.microsoft.com/office/drawing/2014/main" id="{A65CC26C-0875-9249-AF46-3967439C00F4}"/>
              </a:ext>
            </a:extLst>
          </p:cNvPr>
          <p:cNvSpPr>
            <a:spLocks noGrp="1"/>
          </p:cNvSpPr>
          <p:nvPr>
            <p:ph type="body" idx="16"/>
          </p:nvPr>
        </p:nvSpPr>
        <p:spPr>
          <a:xfrm>
            <a:off x="2865832" y="369147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12">
            <a:extLst>
              <a:ext uri="{FF2B5EF4-FFF2-40B4-BE49-F238E27FC236}">
                <a16:creationId xmlns:a16="http://schemas.microsoft.com/office/drawing/2014/main" id="{90EFD7CF-D503-6947-9CE9-374C7A5D8539}"/>
              </a:ext>
            </a:extLst>
          </p:cNvPr>
          <p:cNvSpPr>
            <a:spLocks noGrp="1"/>
          </p:cNvSpPr>
          <p:nvPr>
            <p:ph type="pic" sz="quarter" idx="17"/>
          </p:nvPr>
        </p:nvSpPr>
        <p:spPr>
          <a:xfrm>
            <a:off x="420688" y="161163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4" name="Picture Placeholder 12">
            <a:extLst>
              <a:ext uri="{FF2B5EF4-FFF2-40B4-BE49-F238E27FC236}">
                <a16:creationId xmlns:a16="http://schemas.microsoft.com/office/drawing/2014/main" id="{77EAAF88-93D5-4B47-9D12-BD1B4D894C61}"/>
              </a:ext>
            </a:extLst>
          </p:cNvPr>
          <p:cNvSpPr>
            <a:spLocks noGrp="1"/>
          </p:cNvSpPr>
          <p:nvPr>
            <p:ph type="pic" sz="quarter" idx="18"/>
          </p:nvPr>
        </p:nvSpPr>
        <p:spPr>
          <a:xfrm>
            <a:off x="420688" y="368046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2" name="Content Placeholder 2">
            <a:extLst>
              <a:ext uri="{FF2B5EF4-FFF2-40B4-BE49-F238E27FC236}">
                <a16:creationId xmlns:a16="http://schemas.microsoft.com/office/drawing/2014/main" id="{F7DC8B00-5BEB-AC46-A7FD-3723FA53207E}"/>
              </a:ext>
            </a:extLst>
          </p:cNvPr>
          <p:cNvSpPr>
            <a:spLocks noGrp="1"/>
          </p:cNvSpPr>
          <p:nvPr>
            <p:ph idx="19"/>
          </p:nvPr>
        </p:nvSpPr>
        <p:spPr>
          <a:xfrm>
            <a:off x="8660705" y="202745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5" name="Text Placeholder 2">
            <a:extLst>
              <a:ext uri="{FF2B5EF4-FFF2-40B4-BE49-F238E27FC236}">
                <a16:creationId xmlns:a16="http://schemas.microsoft.com/office/drawing/2014/main" id="{86E77A91-1599-334D-AB9C-39B23C7E141A}"/>
              </a:ext>
            </a:extLst>
          </p:cNvPr>
          <p:cNvSpPr>
            <a:spLocks noGrp="1"/>
          </p:cNvSpPr>
          <p:nvPr>
            <p:ph type="body" idx="20"/>
          </p:nvPr>
        </p:nvSpPr>
        <p:spPr>
          <a:xfrm>
            <a:off x="8660705" y="161121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Content Placeholder 2">
            <a:extLst>
              <a:ext uri="{FF2B5EF4-FFF2-40B4-BE49-F238E27FC236}">
                <a16:creationId xmlns:a16="http://schemas.microsoft.com/office/drawing/2014/main" id="{AEF9F038-E451-2444-B649-7593A2896A9D}"/>
              </a:ext>
            </a:extLst>
          </p:cNvPr>
          <p:cNvSpPr>
            <a:spLocks noGrp="1"/>
          </p:cNvSpPr>
          <p:nvPr>
            <p:ph idx="21"/>
          </p:nvPr>
        </p:nvSpPr>
        <p:spPr>
          <a:xfrm>
            <a:off x="8660705" y="410771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7" name="Text Placeholder 2">
            <a:extLst>
              <a:ext uri="{FF2B5EF4-FFF2-40B4-BE49-F238E27FC236}">
                <a16:creationId xmlns:a16="http://schemas.microsoft.com/office/drawing/2014/main" id="{3D396A4B-BD11-4F48-9DC6-D52FFAF6E690}"/>
              </a:ext>
            </a:extLst>
          </p:cNvPr>
          <p:cNvSpPr>
            <a:spLocks noGrp="1"/>
          </p:cNvSpPr>
          <p:nvPr>
            <p:ph type="body" idx="22"/>
          </p:nvPr>
        </p:nvSpPr>
        <p:spPr>
          <a:xfrm>
            <a:off x="8660705" y="369147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Picture Placeholder 12">
            <a:extLst>
              <a:ext uri="{FF2B5EF4-FFF2-40B4-BE49-F238E27FC236}">
                <a16:creationId xmlns:a16="http://schemas.microsoft.com/office/drawing/2014/main" id="{584550D1-D07F-9B49-82E1-971174DE1E2C}"/>
              </a:ext>
            </a:extLst>
          </p:cNvPr>
          <p:cNvSpPr>
            <a:spLocks noGrp="1"/>
          </p:cNvSpPr>
          <p:nvPr>
            <p:ph type="pic" sz="quarter" idx="23"/>
          </p:nvPr>
        </p:nvSpPr>
        <p:spPr>
          <a:xfrm>
            <a:off x="6215561" y="161163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9" name="Picture Placeholder 12">
            <a:extLst>
              <a:ext uri="{FF2B5EF4-FFF2-40B4-BE49-F238E27FC236}">
                <a16:creationId xmlns:a16="http://schemas.microsoft.com/office/drawing/2014/main" id="{7442EF14-F1CF-6149-BB46-53E07B190D33}"/>
              </a:ext>
            </a:extLst>
          </p:cNvPr>
          <p:cNvSpPr>
            <a:spLocks noGrp="1"/>
          </p:cNvSpPr>
          <p:nvPr>
            <p:ph type="pic" sz="quarter" idx="24"/>
          </p:nvPr>
        </p:nvSpPr>
        <p:spPr>
          <a:xfrm>
            <a:off x="6215561" y="3680460"/>
            <a:ext cx="2080141" cy="1776413"/>
          </a:xfrm>
          <a:prstGeom prst="rect">
            <a:avLst/>
          </a:prstGeom>
          <a:solidFill>
            <a:srgbClr val="D9D9D9"/>
          </a:solidFill>
        </p:spPr>
        <p:txBody>
          <a:bodyPr anchor="ctr"/>
          <a:lstStyle>
            <a:lvl1pPr marL="0" indent="0" algn="ctr">
              <a:buNone/>
              <a:defRPr sz="1200"/>
            </a:lvl1pPr>
          </a:lstStyle>
          <a:p>
            <a:endParaRPr lang="en-GB"/>
          </a:p>
        </p:txBody>
      </p:sp>
      <p:cxnSp>
        <p:nvCxnSpPr>
          <p:cNvPr id="20" name="Straight Connector 19">
            <a:extLst>
              <a:ext uri="{FF2B5EF4-FFF2-40B4-BE49-F238E27FC236}">
                <a16:creationId xmlns:a16="http://schemas.microsoft.com/office/drawing/2014/main" id="{D879781D-6544-D943-AFFC-0F3F3C02491C}"/>
              </a:ext>
            </a:extLst>
          </p:cNvPr>
          <p:cNvCxnSpPr>
            <a:cxnSpLocks/>
          </p:cNvCxnSpPr>
          <p:nvPr/>
        </p:nvCxnSpPr>
        <p:spPr>
          <a:xfrm>
            <a:off x="6215787" y="3531870"/>
            <a:ext cx="53996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B2749D-F662-FD45-82E5-30C961BD3D4C}"/>
              </a:ext>
            </a:extLst>
          </p:cNvPr>
          <p:cNvCxnSpPr>
            <a:cxnSpLocks/>
          </p:cNvCxnSpPr>
          <p:nvPr/>
        </p:nvCxnSpPr>
        <p:spPr>
          <a:xfrm flipV="1">
            <a:off x="6028500" y="3691476"/>
            <a:ext cx="0" cy="17764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CDEF0-2189-0743-910B-CA0D969610A8}"/>
              </a:ext>
            </a:extLst>
          </p:cNvPr>
          <p:cNvCxnSpPr>
            <a:cxnSpLocks/>
          </p:cNvCxnSpPr>
          <p:nvPr/>
        </p:nvCxnSpPr>
        <p:spPr>
          <a:xfrm flipV="1">
            <a:off x="6028500" y="1620305"/>
            <a:ext cx="0" cy="17764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257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and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7AE4DE2-64F4-8143-9132-73982B9F367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2168012"/>
            <a:ext cx="3396343" cy="4070555"/>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7" name="Chart Placeholder 6">
            <a:extLst>
              <a:ext uri="{FF2B5EF4-FFF2-40B4-BE49-F238E27FC236}">
                <a16:creationId xmlns:a16="http://schemas.microsoft.com/office/drawing/2014/main" id="{62B07F6B-4543-5249-9D9C-A709AF212B70}"/>
              </a:ext>
            </a:extLst>
          </p:cNvPr>
          <p:cNvSpPr>
            <a:spLocks noGrp="1"/>
          </p:cNvSpPr>
          <p:nvPr>
            <p:ph type="chart" sz="quarter" idx="13"/>
          </p:nvPr>
        </p:nvSpPr>
        <p:spPr>
          <a:xfrm>
            <a:off x="3990975" y="1252538"/>
            <a:ext cx="8201025" cy="4986030"/>
          </a:xfrm>
          <a:prstGeom prst="rect">
            <a:avLst/>
          </a:prstGeom>
        </p:spPr>
        <p:txBody>
          <a:bodyPr/>
          <a:lstStyle/>
          <a:p>
            <a:endParaRPr lang="en-GB"/>
          </a:p>
        </p:txBody>
      </p:sp>
      <p:sp>
        <p:nvSpPr>
          <p:cNvPr id="9" name="Text Placeholder 2">
            <a:extLst>
              <a:ext uri="{FF2B5EF4-FFF2-40B4-BE49-F238E27FC236}">
                <a16:creationId xmlns:a16="http://schemas.microsoft.com/office/drawing/2014/main" id="{67DB42C0-AC5F-144A-822F-70DBF0FEA05C}"/>
              </a:ext>
            </a:extLst>
          </p:cNvPr>
          <p:cNvSpPr>
            <a:spLocks noGrp="1"/>
          </p:cNvSpPr>
          <p:nvPr>
            <p:ph type="body" idx="14"/>
          </p:nvPr>
        </p:nvSpPr>
        <p:spPr>
          <a:xfrm>
            <a:off x="420914" y="1252537"/>
            <a:ext cx="3396343" cy="724466"/>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519960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753F1E0-389C-4749-89FF-94C85B7D281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7" name="Chart Placeholder 6">
            <a:extLst>
              <a:ext uri="{FF2B5EF4-FFF2-40B4-BE49-F238E27FC236}">
                <a16:creationId xmlns:a16="http://schemas.microsoft.com/office/drawing/2014/main" id="{62B07F6B-4543-5249-9D9C-A709AF212B70}"/>
              </a:ext>
            </a:extLst>
          </p:cNvPr>
          <p:cNvSpPr>
            <a:spLocks noGrp="1"/>
          </p:cNvSpPr>
          <p:nvPr>
            <p:ph type="chart" sz="quarter" idx="13"/>
          </p:nvPr>
        </p:nvSpPr>
        <p:spPr>
          <a:xfrm>
            <a:off x="456029" y="1252538"/>
            <a:ext cx="11735972" cy="5121368"/>
          </a:xfrm>
          <a:prstGeom prst="rect">
            <a:avLst/>
          </a:prstGeom>
        </p:spPr>
        <p:txBody>
          <a:bodyPr/>
          <a:lstStyle/>
          <a:p>
            <a:endParaRPr lang="en-GB"/>
          </a:p>
        </p:txBody>
      </p:sp>
    </p:spTree>
    <p:extLst>
      <p:ext uri="{BB962C8B-B14F-4D97-AF65-F5344CB8AC3E}">
        <p14:creationId xmlns:p14="http://schemas.microsoft.com/office/powerpoint/2010/main" val="2222403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pter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1C15347-71E3-744C-9DEA-6159F94523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49B86981-26FF-D742-A926-6B677495D676}"/>
              </a:ext>
            </a:extLst>
          </p:cNvPr>
          <p:cNvSpPr>
            <a:spLocks noGrp="1"/>
          </p:cNvSpPr>
          <p:nvPr>
            <p:ph type="title"/>
          </p:nvPr>
        </p:nvSpPr>
        <p:spPr>
          <a:xfrm>
            <a:off x="3441775" y="842168"/>
            <a:ext cx="8295640" cy="2852737"/>
          </a:xfrm>
        </p:spPr>
        <p:txBody>
          <a:bodyPr anchor="b"/>
          <a:lstStyle>
            <a:lvl1pPr>
              <a:defRPr sz="6000">
                <a:solidFill>
                  <a:schemeClr val="accent2"/>
                </a:solidFill>
              </a:defRPr>
            </a:lvl1pPr>
          </a:lstStyle>
          <a:p>
            <a:r>
              <a:rPr lang="en-GB"/>
              <a:t>Click to edit Master title style</a:t>
            </a:r>
          </a:p>
        </p:txBody>
      </p:sp>
      <p:sp>
        <p:nvSpPr>
          <p:cNvPr id="3" name="Text Placeholder 2">
            <a:extLst>
              <a:ext uri="{FF2B5EF4-FFF2-40B4-BE49-F238E27FC236}">
                <a16:creationId xmlns:a16="http://schemas.microsoft.com/office/drawing/2014/main" id="{D9157101-C57E-ED48-A46B-B02B93F15FCD}"/>
              </a:ext>
            </a:extLst>
          </p:cNvPr>
          <p:cNvSpPr>
            <a:spLocks noGrp="1"/>
          </p:cNvSpPr>
          <p:nvPr>
            <p:ph type="body" idx="1"/>
          </p:nvPr>
        </p:nvSpPr>
        <p:spPr>
          <a:xfrm>
            <a:off x="3441773" y="3840481"/>
            <a:ext cx="8295641" cy="195072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Picture Placeholder 8">
            <a:extLst>
              <a:ext uri="{FF2B5EF4-FFF2-40B4-BE49-F238E27FC236}">
                <a16:creationId xmlns:a16="http://schemas.microsoft.com/office/drawing/2014/main" id="{12FFE59F-CD27-C941-964E-D218A79F74C9}"/>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385258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accent2"/>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566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95ABCAF-314F-F04C-A5B6-E9ACF7525C6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7AD478A5-520A-BC4E-BCA1-58302A3A6322}"/>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BA97CA80-77B1-EA4E-85F7-C178A87D3D1F}"/>
              </a:ext>
            </a:extLst>
          </p:cNvPr>
          <p:cNvSpPr>
            <a:spLocks noGrp="1"/>
          </p:cNvSpPr>
          <p:nvPr>
            <p:ph sz="half" idx="1"/>
          </p:nvPr>
        </p:nvSpPr>
        <p:spPr>
          <a:xfrm>
            <a:off x="456028" y="1245871"/>
            <a:ext cx="5563772" cy="5087694"/>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E6D6B58-5F86-C74A-8DAE-670BB17E4637}"/>
              </a:ext>
            </a:extLst>
          </p:cNvPr>
          <p:cNvSpPr>
            <a:spLocks noGrp="1"/>
          </p:cNvSpPr>
          <p:nvPr>
            <p:ph sz="half" idx="2"/>
          </p:nvPr>
        </p:nvSpPr>
        <p:spPr>
          <a:xfrm>
            <a:off x="6172200" y="1245870"/>
            <a:ext cx="5569200" cy="5087695"/>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85958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FD4A009-A5E6-334F-8D8E-AF6C9DBC70F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7AD478A5-520A-BC4E-BCA1-58302A3A6322}"/>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BA97CA80-77B1-EA4E-85F7-C178A87D3D1F}"/>
              </a:ext>
            </a:extLst>
          </p:cNvPr>
          <p:cNvSpPr>
            <a:spLocks noGrp="1"/>
          </p:cNvSpPr>
          <p:nvPr>
            <p:ph sz="half" idx="1"/>
          </p:nvPr>
        </p:nvSpPr>
        <p:spPr>
          <a:xfrm>
            <a:off x="456028"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4">
            <a:extLst>
              <a:ext uri="{FF2B5EF4-FFF2-40B4-BE49-F238E27FC236}">
                <a16:creationId xmlns:a16="http://schemas.microsoft.com/office/drawing/2014/main" id="{B739A47C-94A3-9643-A40D-4B5797899330}"/>
              </a:ext>
            </a:extLst>
          </p:cNvPr>
          <p:cNvSpPr>
            <a:spLocks noGrp="1"/>
          </p:cNvSpPr>
          <p:nvPr>
            <p:ph type="pic" sz="quarter" idx="15"/>
          </p:nvPr>
        </p:nvSpPr>
        <p:spPr>
          <a:xfrm>
            <a:off x="455613" y="1255713"/>
            <a:ext cx="3333750" cy="2041936"/>
          </a:xfrm>
          <a:prstGeom prst="rect">
            <a:avLst/>
          </a:prstGeom>
        </p:spPr>
        <p:txBody>
          <a:bodyPr/>
          <a:lstStyle/>
          <a:p>
            <a:endParaRPr lang="en-GB"/>
          </a:p>
        </p:txBody>
      </p:sp>
      <p:sp>
        <p:nvSpPr>
          <p:cNvPr id="10" name="Picture Placeholder 4">
            <a:extLst>
              <a:ext uri="{FF2B5EF4-FFF2-40B4-BE49-F238E27FC236}">
                <a16:creationId xmlns:a16="http://schemas.microsoft.com/office/drawing/2014/main" id="{A455B0D1-999C-EB49-8931-E32FCFA51433}"/>
              </a:ext>
            </a:extLst>
          </p:cNvPr>
          <p:cNvSpPr>
            <a:spLocks noGrp="1"/>
          </p:cNvSpPr>
          <p:nvPr>
            <p:ph type="pic" sz="quarter" idx="16"/>
          </p:nvPr>
        </p:nvSpPr>
        <p:spPr>
          <a:xfrm>
            <a:off x="4355584" y="1255713"/>
            <a:ext cx="3333750" cy="2041936"/>
          </a:xfrm>
          <a:prstGeom prst="rect">
            <a:avLst/>
          </a:prstGeom>
        </p:spPr>
        <p:txBody>
          <a:bodyPr/>
          <a:lstStyle/>
          <a:p>
            <a:endParaRPr lang="en-GB"/>
          </a:p>
        </p:txBody>
      </p:sp>
      <p:sp>
        <p:nvSpPr>
          <p:cNvPr id="11" name="Picture Placeholder 4">
            <a:extLst>
              <a:ext uri="{FF2B5EF4-FFF2-40B4-BE49-F238E27FC236}">
                <a16:creationId xmlns:a16="http://schemas.microsoft.com/office/drawing/2014/main" id="{77C5D4B3-314E-B343-9BBF-3BB8B4317819}"/>
              </a:ext>
            </a:extLst>
          </p:cNvPr>
          <p:cNvSpPr>
            <a:spLocks noGrp="1"/>
          </p:cNvSpPr>
          <p:nvPr>
            <p:ph type="pic" sz="quarter" idx="17"/>
          </p:nvPr>
        </p:nvSpPr>
        <p:spPr>
          <a:xfrm>
            <a:off x="8266572" y="1255713"/>
            <a:ext cx="3333750" cy="2041936"/>
          </a:xfrm>
          <a:prstGeom prst="rect">
            <a:avLst/>
          </a:prstGeom>
        </p:spPr>
        <p:txBody>
          <a:bodyPr/>
          <a:lstStyle/>
          <a:p>
            <a:endParaRPr lang="en-GB"/>
          </a:p>
        </p:txBody>
      </p:sp>
      <p:sp>
        <p:nvSpPr>
          <p:cNvPr id="13" name="Content Placeholder 2">
            <a:extLst>
              <a:ext uri="{FF2B5EF4-FFF2-40B4-BE49-F238E27FC236}">
                <a16:creationId xmlns:a16="http://schemas.microsoft.com/office/drawing/2014/main" id="{B1157A2B-4928-A140-A5DA-5D6FE6B3B9FF}"/>
              </a:ext>
            </a:extLst>
          </p:cNvPr>
          <p:cNvSpPr>
            <a:spLocks noGrp="1"/>
          </p:cNvSpPr>
          <p:nvPr>
            <p:ph sz="half" idx="18"/>
          </p:nvPr>
        </p:nvSpPr>
        <p:spPr>
          <a:xfrm>
            <a:off x="4364351"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F3DF55B7-462F-1745-BFCF-B73DF512912B}"/>
              </a:ext>
            </a:extLst>
          </p:cNvPr>
          <p:cNvSpPr>
            <a:spLocks noGrp="1"/>
          </p:cNvSpPr>
          <p:nvPr>
            <p:ph sz="half" idx="19"/>
          </p:nvPr>
        </p:nvSpPr>
        <p:spPr>
          <a:xfrm>
            <a:off x="8272674"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65566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arge bullet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BEF5822-0054-904B-8587-4455E067A8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456028" y="1280159"/>
            <a:ext cx="4315997" cy="5105891"/>
          </a:xfrm>
          <a:prstGeom prst="rect">
            <a:avLst/>
          </a:prstGeom>
        </p:spPr>
        <p:txBody>
          <a:bodyPr/>
          <a:lstStyle>
            <a:lvl1pPr marL="0" indent="0">
              <a:buNone/>
              <a:defRPr sz="24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420914" y="365126"/>
            <a:ext cx="9222707" cy="523462"/>
          </a:xfrm>
        </p:spPr>
        <p:txBody>
          <a:bodyPr/>
          <a:lstStyle>
            <a:lvl1pPr>
              <a:defRPr>
                <a:solidFill>
                  <a:schemeClr val="accent2"/>
                </a:solidFill>
              </a:defRPr>
            </a:lvl1pPr>
          </a:lstStyle>
          <a:p>
            <a:r>
              <a:rPr lang="en-GB"/>
              <a:t>Click to edit Master title style</a:t>
            </a:r>
          </a:p>
        </p:txBody>
      </p:sp>
      <p:sp>
        <p:nvSpPr>
          <p:cNvPr id="6" name="Content Placeholder 2">
            <a:extLst>
              <a:ext uri="{FF2B5EF4-FFF2-40B4-BE49-F238E27FC236}">
                <a16:creationId xmlns:a16="http://schemas.microsoft.com/office/drawing/2014/main" id="{2A4AFFBB-DB3E-9D4F-9EE4-D2A1218DB020}"/>
              </a:ext>
            </a:extLst>
          </p:cNvPr>
          <p:cNvSpPr>
            <a:spLocks noGrp="1"/>
          </p:cNvSpPr>
          <p:nvPr>
            <p:ph sz="half" idx="10"/>
          </p:nvPr>
        </p:nvSpPr>
        <p:spPr>
          <a:xfrm>
            <a:off x="5193230" y="1280160"/>
            <a:ext cx="6542741" cy="5105892"/>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86504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Large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0" y="0"/>
            <a:ext cx="12192000" cy="6857999"/>
          </a:xfrm>
          <a:prstGeom prst="rect">
            <a:avLst/>
          </a:prstGeom>
          <a:solidFill>
            <a:srgbClr val="D9D9D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6" name="Graphic 5">
            <a:extLst>
              <a:ext uri="{FF2B5EF4-FFF2-40B4-BE49-F238E27FC236}">
                <a16:creationId xmlns:a16="http://schemas.microsoft.com/office/drawing/2014/main" id="{65510E5D-B2C8-9F42-BB66-F731918751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Rectangle 1">
            <a:extLst>
              <a:ext uri="{FF2B5EF4-FFF2-40B4-BE49-F238E27FC236}">
                <a16:creationId xmlns:a16="http://schemas.microsoft.com/office/drawing/2014/main" id="{74B197F5-BAD6-2644-AB78-3299C5C5385B}"/>
              </a:ext>
            </a:extLst>
          </p:cNvPr>
          <p:cNvSpPr/>
          <p:nvPr/>
        </p:nvSpPr>
        <p:spPr>
          <a:xfrm>
            <a:off x="0" y="1295400"/>
            <a:ext cx="8166100" cy="4445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549410" y="3019679"/>
            <a:ext cx="7057890" cy="2348063"/>
          </a:xfrm>
          <a:prstGeom prst="rect">
            <a:avLst/>
          </a:prstGeom>
        </p:spPr>
        <p:txBody>
          <a:bodyPr/>
          <a:lstStyle>
            <a:lvl1pPr marL="285750" indent="-285750">
              <a:buFont typeface="Arial" panose="020B0604020202020204" pitchFamily="34" charset="0"/>
              <a:buChar char="•"/>
              <a:defRPr sz="18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514296" y="1711439"/>
            <a:ext cx="7093004" cy="523462"/>
          </a:xfrm>
        </p:spPr>
        <p:txBody>
          <a:bodyPr/>
          <a:lstStyle>
            <a:lvl1pPr>
              <a:defRPr>
                <a:solidFill>
                  <a:schemeClr val="accent2"/>
                </a:solidFill>
              </a:defRPr>
            </a:lvl1pPr>
          </a:lstStyle>
          <a:p>
            <a:r>
              <a:rPr lang="en-GB"/>
              <a:t>Click to edit Master title style</a:t>
            </a:r>
          </a:p>
        </p:txBody>
      </p:sp>
      <p:sp>
        <p:nvSpPr>
          <p:cNvPr id="11" name="Text Placeholder 3">
            <a:extLst>
              <a:ext uri="{FF2B5EF4-FFF2-40B4-BE49-F238E27FC236}">
                <a16:creationId xmlns:a16="http://schemas.microsoft.com/office/drawing/2014/main" id="{0E5F0A54-3BC1-A747-8F1F-FF79084B66FE}"/>
              </a:ext>
            </a:extLst>
          </p:cNvPr>
          <p:cNvSpPr>
            <a:spLocks noGrp="1"/>
          </p:cNvSpPr>
          <p:nvPr>
            <p:ph type="body" sz="half" idx="10"/>
          </p:nvPr>
        </p:nvSpPr>
        <p:spPr>
          <a:xfrm>
            <a:off x="549410" y="2471801"/>
            <a:ext cx="7057890" cy="365991"/>
          </a:xfrm>
          <a:prstGeom prst="rect">
            <a:avLst/>
          </a:prstGeom>
        </p:spPr>
        <p:txBody>
          <a:bodyPr/>
          <a:lstStyle>
            <a:lvl1pPr marL="0" indent="0">
              <a:buNone/>
              <a:defRPr sz="24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23944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25146" y="0"/>
            <a:ext cx="7008812" cy="6857999"/>
          </a:xfrm>
          <a:prstGeom prst="rect">
            <a:avLst/>
          </a:prstGeom>
          <a:solidFill>
            <a:srgbClr val="D9D9D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7394710" y="2463501"/>
            <a:ext cx="4315997" cy="3829723"/>
          </a:xfrm>
          <a:prstGeom prst="rect">
            <a:avLst/>
          </a:prstGeom>
        </p:spPr>
        <p:txBody>
          <a:bodyPr/>
          <a:lstStyle>
            <a:lvl1pPr marL="0" indent="0">
              <a:buNone/>
              <a:defRPr sz="18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7359596" y="1548467"/>
            <a:ext cx="4619716" cy="523462"/>
          </a:xfrm>
        </p:spPr>
        <p:txBody>
          <a:bodyPr/>
          <a:lstStyle>
            <a:lvl1pPr>
              <a:defRPr>
                <a:solidFill>
                  <a:schemeClr val="accent2"/>
                </a:solidFill>
              </a:defRPr>
            </a:lvl1pPr>
          </a:lstStyle>
          <a:p>
            <a:r>
              <a:rPr lang="en-GB"/>
              <a:t>Click to edit Master title style</a:t>
            </a:r>
          </a:p>
        </p:txBody>
      </p:sp>
      <p:pic>
        <p:nvPicPr>
          <p:cNvPr id="6" name="Graphic 5">
            <a:extLst>
              <a:ext uri="{FF2B5EF4-FFF2-40B4-BE49-F238E27FC236}">
                <a16:creationId xmlns:a16="http://schemas.microsoft.com/office/drawing/2014/main" id="{65510E5D-B2C8-9F42-BB66-F731918751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Tree>
    <p:extLst>
      <p:ext uri="{BB962C8B-B14F-4D97-AF65-F5344CB8AC3E}">
        <p14:creationId xmlns:p14="http://schemas.microsoft.com/office/powerpoint/2010/main" val="1527093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Large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420914" y="980955"/>
            <a:ext cx="8993711" cy="523462"/>
          </a:xfrm>
        </p:spPr>
        <p:txBody>
          <a:bodyPr/>
          <a:lstStyle>
            <a:lvl1pPr>
              <a:defRPr>
                <a:solidFill>
                  <a:schemeClr val="accent2"/>
                </a:solidFill>
              </a:defRPr>
            </a:lvl1pPr>
          </a:lstStyle>
          <a:p>
            <a:r>
              <a:rPr lang="en-GB"/>
              <a:t>Click to edit Master title style</a:t>
            </a:r>
          </a:p>
        </p:txBody>
      </p:sp>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2777375" y="1784206"/>
            <a:ext cx="9414625" cy="4304109"/>
          </a:xfrm>
          <a:prstGeom prst="rect">
            <a:avLst/>
          </a:prstGeom>
          <a:solidFill>
            <a:srgbClr val="D9D9D9"/>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41294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5E6B58-EB38-4103-AAB4-1D90637C7C11}"/>
              </a:ext>
            </a:extLst>
          </p:cNvPr>
          <p:cNvSpPr/>
          <p:nvPr/>
        </p:nvSpPr>
        <p:spPr>
          <a:xfrm>
            <a:off x="0" y="0"/>
            <a:ext cx="12192000" cy="976555"/>
          </a:xfrm>
          <a:prstGeom prst="rect">
            <a:avLst/>
          </a:prstGeom>
          <a:solidFill>
            <a:srgbClr val="853E9A"/>
          </a:solidFill>
          <a:ln>
            <a:solidFill>
              <a:srgbClr val="853E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p:nvPr>
        </p:nvSpPr>
        <p:spPr>
          <a:xfrm>
            <a:off x="355990" y="599387"/>
            <a:ext cx="10515600" cy="277682"/>
          </a:xfrm>
          <a:prstGeom prst="rect">
            <a:avLst/>
          </a:prstGeom>
        </p:spPr>
        <p:txBody>
          <a:bodyPr anchor="b">
            <a:no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2" name="Slide Number Placeholder 21"/>
          <p:cNvSpPr>
            <a:spLocks noGrp="1"/>
          </p:cNvSpPr>
          <p:nvPr>
            <p:ph type="sldNum" sz="quarter" idx="16"/>
          </p:nvPr>
        </p:nvSpPr>
        <p:spPr/>
        <p:txBody>
          <a:bodyPr/>
          <a:lstStyle/>
          <a:p>
            <a:endParaRPr lang="en-US"/>
          </a:p>
        </p:txBody>
      </p:sp>
      <p:sp>
        <p:nvSpPr>
          <p:cNvPr id="24" name="Rectangle 23"/>
          <p:cNvSpPr/>
          <p:nvPr/>
        </p:nvSpPr>
        <p:spPr>
          <a:xfrm>
            <a:off x="7105824" y="6281025"/>
            <a:ext cx="1941977"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chemeClr val="bg1"/>
                </a:solidFill>
              </a:ln>
              <a:solidFill>
                <a:schemeClr val="bg1"/>
              </a:solidFill>
            </a:endParaRPr>
          </a:p>
        </p:txBody>
      </p:sp>
      <p:cxnSp>
        <p:nvCxnSpPr>
          <p:cNvPr id="12" name="Straight Connector 11">
            <a:extLst>
              <a:ext uri="{FF2B5EF4-FFF2-40B4-BE49-F238E27FC236}">
                <a16:creationId xmlns:a16="http://schemas.microsoft.com/office/drawing/2014/main" id="{15DBE4F9-D3C7-4947-9EC8-098D02B9D9FA}"/>
              </a:ext>
            </a:extLst>
          </p:cNvPr>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D25F50-77A0-4ED5-A7F2-BECB23EBA7EC}"/>
              </a:ext>
            </a:extLst>
          </p:cNvPr>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DAFE28-8B2A-4E49-A70E-B7DF43936ADD}"/>
              </a:ext>
            </a:extLst>
          </p:cNvPr>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2DA520-A058-4648-B2F3-B2FC1CCB70CC}"/>
              </a:ext>
            </a:extLst>
          </p:cNvPr>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B33162B-D4D6-41B9-A106-76F2A30F4D34}"/>
              </a:ext>
            </a:extLst>
          </p:cNvPr>
          <p:cNvSpPr>
            <a:spLocks noGrp="1"/>
          </p:cNvSpPr>
          <p:nvPr>
            <p:ph idx="1"/>
          </p:nvPr>
        </p:nvSpPr>
        <p:spPr>
          <a:xfrm>
            <a:off x="397989" y="1252947"/>
            <a:ext cx="11386643" cy="462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6645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1599370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BCAF-A3B7-44A4-BE77-BFDFC0D2D3F3}"/>
              </a:ext>
            </a:extLst>
          </p:cNvPr>
          <p:cNvSpPr>
            <a:spLocks noGrp="1"/>
          </p:cNvSpPr>
          <p:nvPr>
            <p:ph type="ctrTitle"/>
          </p:nvPr>
        </p:nvSpPr>
        <p:spPr>
          <a:xfrm>
            <a:off x="490331" y="1751070"/>
            <a:ext cx="9144000" cy="2387600"/>
          </a:xfrm>
        </p:spPr>
        <p:txBody>
          <a:bodyPr anchor="b"/>
          <a:lstStyle>
            <a:lvl1pPr algn="l">
              <a:defRPr sz="5999"/>
            </a:lvl1pPr>
          </a:lstStyle>
          <a:p>
            <a:r>
              <a:rPr lang="en-US"/>
              <a:t>Click to edit Master title style</a:t>
            </a:r>
            <a:endParaRPr lang="en-GB"/>
          </a:p>
        </p:txBody>
      </p:sp>
      <p:sp>
        <p:nvSpPr>
          <p:cNvPr id="3" name="Subtitle 2">
            <a:extLst>
              <a:ext uri="{FF2B5EF4-FFF2-40B4-BE49-F238E27FC236}">
                <a16:creationId xmlns:a16="http://schemas.microsoft.com/office/drawing/2014/main" id="{FBA58C32-0844-419D-82D3-5C7682396E6A}"/>
              </a:ext>
            </a:extLst>
          </p:cNvPr>
          <p:cNvSpPr>
            <a:spLocks noGrp="1"/>
          </p:cNvSpPr>
          <p:nvPr>
            <p:ph type="subTitle" idx="1"/>
          </p:nvPr>
        </p:nvSpPr>
        <p:spPr>
          <a:xfrm>
            <a:off x="490331" y="4230745"/>
            <a:ext cx="9144000" cy="1030368"/>
          </a:xfrm>
        </p:spPr>
        <p:txBody>
          <a:bodyPr>
            <a:normAutofit/>
          </a:bodyPr>
          <a:lstStyle>
            <a:lvl1pPr marL="0" indent="0" algn="l">
              <a:buNone/>
              <a:defRPr sz="3199">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ADD41BC5-9147-48A9-864A-E797F3F9B86E}"/>
              </a:ext>
            </a:extLst>
          </p:cNvPr>
          <p:cNvPicPr>
            <a:picLocks noChangeAspect="1"/>
          </p:cNvPicPr>
          <p:nvPr userDrawn="1"/>
        </p:nvPicPr>
        <p:blipFill>
          <a:blip r:embed="rId2"/>
          <a:stretch>
            <a:fillRect/>
          </a:stretch>
        </p:blipFill>
        <p:spPr>
          <a:xfrm>
            <a:off x="7629882" y="223487"/>
            <a:ext cx="4678145" cy="1373401"/>
          </a:xfrm>
          <a:prstGeom prst="rect">
            <a:avLst/>
          </a:prstGeom>
        </p:spPr>
      </p:pic>
      <p:pic>
        <p:nvPicPr>
          <p:cNvPr id="8" name="Picture 7">
            <a:extLst>
              <a:ext uri="{FF2B5EF4-FFF2-40B4-BE49-F238E27FC236}">
                <a16:creationId xmlns:a16="http://schemas.microsoft.com/office/drawing/2014/main" id="{EF23ABAD-8CBC-4EC0-BE59-A24E9E316FD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0977013" y="6356780"/>
            <a:ext cx="1054289" cy="261610"/>
          </a:xfrm>
          <a:prstGeom prst="rect">
            <a:avLst/>
          </a:prstGeom>
        </p:spPr>
      </p:pic>
      <p:sp>
        <p:nvSpPr>
          <p:cNvPr id="12" name="Rectangle 11">
            <a:extLst>
              <a:ext uri="{FF2B5EF4-FFF2-40B4-BE49-F238E27FC236}">
                <a16:creationId xmlns:a16="http://schemas.microsoft.com/office/drawing/2014/main" id="{0BCAFFA4-C654-4842-8343-F516E2650CC3}"/>
              </a:ext>
            </a:extLst>
          </p:cNvPr>
          <p:cNvSpPr/>
          <p:nvPr userDrawn="1"/>
        </p:nvSpPr>
        <p:spPr>
          <a:xfrm>
            <a:off x="1" y="6028685"/>
            <a:ext cx="6372000" cy="13357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EE97C885-F1B0-4124-BEC0-C7DBA5C0824F}"/>
              </a:ext>
            </a:extLst>
          </p:cNvPr>
          <p:cNvSpPr/>
          <p:nvPr userDrawn="1"/>
        </p:nvSpPr>
        <p:spPr>
          <a:xfrm flipH="1" flipV="1">
            <a:off x="6180045" y="6028685"/>
            <a:ext cx="6011955" cy="143443"/>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3" name="Picture 12">
            <a:extLst>
              <a:ext uri="{FF2B5EF4-FFF2-40B4-BE49-F238E27FC236}">
                <a16:creationId xmlns:a16="http://schemas.microsoft.com/office/drawing/2014/main" id="{6761BAA3-23C9-4BAE-80B5-170EFFEDE44B}"/>
              </a:ext>
            </a:extLst>
          </p:cNvPr>
          <p:cNvPicPr>
            <a:picLocks noChangeAspect="1"/>
          </p:cNvPicPr>
          <p:nvPr userDrawn="1"/>
        </p:nvPicPr>
        <p:blipFill>
          <a:blip r:embed="rId4"/>
          <a:stretch>
            <a:fillRect/>
          </a:stretch>
        </p:blipFill>
        <p:spPr>
          <a:xfrm>
            <a:off x="9955124" y="6357284"/>
            <a:ext cx="1079086" cy="432854"/>
          </a:xfrm>
          <a:prstGeom prst="rect">
            <a:avLst/>
          </a:prstGeom>
        </p:spPr>
      </p:pic>
    </p:spTree>
    <p:extLst>
      <p:ext uri="{BB962C8B-B14F-4D97-AF65-F5344CB8AC3E}">
        <p14:creationId xmlns:p14="http://schemas.microsoft.com/office/powerpoint/2010/main" val="536610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1B6583-8AC2-491F-B3CA-1A8D05664A51}"/>
              </a:ext>
            </a:extLst>
          </p:cNvPr>
          <p:cNvSpPr/>
          <p:nvPr userDrawn="1"/>
        </p:nvSpPr>
        <p:spPr>
          <a:xfrm>
            <a:off x="1" y="6028684"/>
            <a:ext cx="12192000" cy="829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217"/>
            <a:endParaRPr lang="en-GB" sz="1800">
              <a:solidFill>
                <a:srgbClr val="231F20"/>
              </a:solidFill>
            </a:endParaRPr>
          </a:p>
        </p:txBody>
      </p:sp>
      <p:sp>
        <p:nvSpPr>
          <p:cNvPr id="2" name="Title 1">
            <a:extLst>
              <a:ext uri="{FF2B5EF4-FFF2-40B4-BE49-F238E27FC236}">
                <a16:creationId xmlns:a16="http://schemas.microsoft.com/office/drawing/2014/main" id="{F8BFBCAF-A3B7-44A4-BE77-BFDFC0D2D3F3}"/>
              </a:ext>
            </a:extLst>
          </p:cNvPr>
          <p:cNvSpPr>
            <a:spLocks noGrp="1"/>
          </p:cNvSpPr>
          <p:nvPr>
            <p:ph type="ctrTitle"/>
          </p:nvPr>
        </p:nvSpPr>
        <p:spPr>
          <a:xfrm>
            <a:off x="490331" y="1751070"/>
            <a:ext cx="9144000" cy="2387600"/>
          </a:xfrm>
        </p:spPr>
        <p:txBody>
          <a:bodyPr anchor="b"/>
          <a:lstStyle>
            <a:lvl1pPr algn="l">
              <a:defRPr sz="5999">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BA58C32-0844-419D-82D3-5C7682396E6A}"/>
              </a:ext>
            </a:extLst>
          </p:cNvPr>
          <p:cNvSpPr>
            <a:spLocks noGrp="1"/>
          </p:cNvSpPr>
          <p:nvPr>
            <p:ph type="subTitle" idx="1"/>
          </p:nvPr>
        </p:nvSpPr>
        <p:spPr>
          <a:xfrm>
            <a:off x="490331" y="4230745"/>
            <a:ext cx="9144000" cy="1030368"/>
          </a:xfrm>
        </p:spPr>
        <p:txBody>
          <a:bodyPr>
            <a:normAutofit/>
          </a:bodyPr>
          <a:lstStyle>
            <a:lvl1pPr marL="0" indent="0" algn="l">
              <a:buNone/>
              <a:defRPr sz="3199">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endParaRPr lang="en-GB"/>
          </a:p>
        </p:txBody>
      </p:sp>
      <p:sp>
        <p:nvSpPr>
          <p:cNvPr id="12" name="Rectangle 11">
            <a:extLst>
              <a:ext uri="{FF2B5EF4-FFF2-40B4-BE49-F238E27FC236}">
                <a16:creationId xmlns:a16="http://schemas.microsoft.com/office/drawing/2014/main" id="{0BCAFFA4-C654-4842-8343-F516E2650CC3}"/>
              </a:ext>
            </a:extLst>
          </p:cNvPr>
          <p:cNvSpPr/>
          <p:nvPr userDrawn="1"/>
        </p:nvSpPr>
        <p:spPr>
          <a:xfrm>
            <a:off x="1" y="6012642"/>
            <a:ext cx="6372000" cy="149621"/>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EE97C885-F1B0-4124-BEC0-C7DBA5C0824F}"/>
              </a:ext>
            </a:extLst>
          </p:cNvPr>
          <p:cNvSpPr/>
          <p:nvPr userDrawn="1"/>
        </p:nvSpPr>
        <p:spPr>
          <a:xfrm flipH="1" flipV="1">
            <a:off x="6180044" y="6012641"/>
            <a:ext cx="6011955" cy="149620"/>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9" name="Picture 8">
            <a:extLst>
              <a:ext uri="{FF2B5EF4-FFF2-40B4-BE49-F238E27FC236}">
                <a16:creationId xmlns:a16="http://schemas.microsoft.com/office/drawing/2014/main" id="{52AC1107-530E-480B-A5B0-B3F56C6E8373}"/>
              </a:ext>
            </a:extLst>
          </p:cNvPr>
          <p:cNvPicPr>
            <a:picLocks noChangeAspect="1"/>
          </p:cNvPicPr>
          <p:nvPr userDrawn="1"/>
        </p:nvPicPr>
        <p:blipFill>
          <a:blip r:embed="rId2"/>
          <a:stretch>
            <a:fillRect/>
          </a:stretch>
        </p:blipFill>
        <p:spPr>
          <a:xfrm>
            <a:off x="7956885" y="205401"/>
            <a:ext cx="4351143" cy="1260292"/>
          </a:xfrm>
          <a:prstGeom prst="rect">
            <a:avLst/>
          </a:prstGeom>
        </p:spPr>
      </p:pic>
      <p:pic>
        <p:nvPicPr>
          <p:cNvPr id="16" name="Picture 15">
            <a:extLst>
              <a:ext uri="{FF2B5EF4-FFF2-40B4-BE49-F238E27FC236}">
                <a16:creationId xmlns:a16="http://schemas.microsoft.com/office/drawing/2014/main" id="{7161298A-EDC4-40F8-98E8-7A2D9FD24A7C}"/>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0977013" y="6356780"/>
            <a:ext cx="1054289" cy="261610"/>
          </a:xfrm>
          <a:prstGeom prst="rect">
            <a:avLst/>
          </a:prstGeom>
        </p:spPr>
      </p:pic>
      <p:sp>
        <p:nvSpPr>
          <p:cNvPr id="4" name="TextBox 3">
            <a:extLst>
              <a:ext uri="{FF2B5EF4-FFF2-40B4-BE49-F238E27FC236}">
                <a16:creationId xmlns:a16="http://schemas.microsoft.com/office/drawing/2014/main" id="{04801668-EBC3-4C1F-87A7-4C788C31751E}"/>
              </a:ext>
            </a:extLst>
          </p:cNvPr>
          <p:cNvSpPr txBox="1"/>
          <p:nvPr userDrawn="1"/>
        </p:nvSpPr>
        <p:spPr>
          <a:xfrm>
            <a:off x="8157411" y="6485021"/>
            <a:ext cx="1937084" cy="369332"/>
          </a:xfrm>
          <a:prstGeom prst="rect">
            <a:avLst/>
          </a:prstGeom>
          <a:noFill/>
        </p:spPr>
        <p:txBody>
          <a:bodyPr wrap="square" rtlCol="0">
            <a:spAutoFit/>
          </a:bodyPr>
          <a:lstStyle/>
          <a:p>
            <a:pPr defTabSz="914217"/>
            <a:endParaRPr lang="en-GB" sz="1800">
              <a:solidFill>
                <a:srgbClr val="231F20"/>
              </a:solidFill>
            </a:endParaRPr>
          </a:p>
        </p:txBody>
      </p:sp>
      <p:pic>
        <p:nvPicPr>
          <p:cNvPr id="6" name="Picture 5">
            <a:extLst>
              <a:ext uri="{FF2B5EF4-FFF2-40B4-BE49-F238E27FC236}">
                <a16:creationId xmlns:a16="http://schemas.microsoft.com/office/drawing/2014/main" id="{2D1634FD-30DF-437E-8185-84E9AE9086ED}"/>
              </a:ext>
            </a:extLst>
          </p:cNvPr>
          <p:cNvPicPr>
            <a:picLocks noChangeAspect="1"/>
          </p:cNvPicPr>
          <p:nvPr userDrawn="1"/>
        </p:nvPicPr>
        <p:blipFill>
          <a:blip r:embed="rId4"/>
          <a:stretch>
            <a:fillRect/>
          </a:stretch>
        </p:blipFill>
        <p:spPr>
          <a:xfrm>
            <a:off x="9955124" y="6357284"/>
            <a:ext cx="1079086" cy="432854"/>
          </a:xfrm>
          <a:prstGeom prst="rect">
            <a:avLst/>
          </a:prstGeom>
        </p:spPr>
      </p:pic>
    </p:spTree>
    <p:extLst>
      <p:ext uri="{BB962C8B-B14F-4D97-AF65-F5344CB8AC3E}">
        <p14:creationId xmlns:p14="http://schemas.microsoft.com/office/powerpoint/2010/main" val="93102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Placeholder 4" descr="A group of people sitting at a table using a computer&#10;&#10;Description automatically generated">
            <a:extLst>
              <a:ext uri="{FF2B5EF4-FFF2-40B4-BE49-F238E27FC236}">
                <a16:creationId xmlns:a16="http://schemas.microsoft.com/office/drawing/2014/main" id="{08B47FF0-6528-3D42-8C08-9BF9EB67FC39}"/>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05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1B6583-8AC2-491F-B3CA-1A8D05664A51}"/>
              </a:ext>
            </a:extLst>
          </p:cNvPr>
          <p:cNvSpPr/>
          <p:nvPr userDrawn="1"/>
        </p:nvSpPr>
        <p:spPr>
          <a:xfrm>
            <a:off x="1" y="6028684"/>
            <a:ext cx="12192000" cy="829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217"/>
            <a:endParaRPr lang="en-GB" sz="1800">
              <a:solidFill>
                <a:srgbClr val="231F20"/>
              </a:solidFill>
            </a:endParaRPr>
          </a:p>
        </p:txBody>
      </p:sp>
      <p:sp>
        <p:nvSpPr>
          <p:cNvPr id="3" name="Subtitle 2">
            <a:extLst>
              <a:ext uri="{FF2B5EF4-FFF2-40B4-BE49-F238E27FC236}">
                <a16:creationId xmlns:a16="http://schemas.microsoft.com/office/drawing/2014/main" id="{FBA58C32-0844-419D-82D3-5C7682396E6A}"/>
              </a:ext>
            </a:extLst>
          </p:cNvPr>
          <p:cNvSpPr>
            <a:spLocks noGrp="1"/>
          </p:cNvSpPr>
          <p:nvPr>
            <p:ph type="subTitle" idx="1"/>
          </p:nvPr>
        </p:nvSpPr>
        <p:spPr>
          <a:xfrm>
            <a:off x="490330" y="3170769"/>
            <a:ext cx="9144000" cy="1030368"/>
          </a:xfrm>
        </p:spPr>
        <p:txBody>
          <a:bodyPr>
            <a:normAutofit/>
          </a:bodyPr>
          <a:lstStyle>
            <a:lvl1pPr marL="0" indent="0" algn="l">
              <a:buNone/>
              <a:defRPr sz="2799">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endParaRPr lang="en-GB"/>
          </a:p>
        </p:txBody>
      </p:sp>
      <p:sp>
        <p:nvSpPr>
          <p:cNvPr id="12" name="Rectangle 11">
            <a:extLst>
              <a:ext uri="{FF2B5EF4-FFF2-40B4-BE49-F238E27FC236}">
                <a16:creationId xmlns:a16="http://schemas.microsoft.com/office/drawing/2014/main" id="{0BCAFFA4-C654-4842-8343-F516E2650CC3}"/>
              </a:ext>
            </a:extLst>
          </p:cNvPr>
          <p:cNvSpPr/>
          <p:nvPr userDrawn="1"/>
        </p:nvSpPr>
        <p:spPr>
          <a:xfrm>
            <a:off x="1" y="6012642"/>
            <a:ext cx="6372000" cy="149621"/>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EE97C885-F1B0-4124-BEC0-C7DBA5C0824F}"/>
              </a:ext>
            </a:extLst>
          </p:cNvPr>
          <p:cNvSpPr/>
          <p:nvPr userDrawn="1"/>
        </p:nvSpPr>
        <p:spPr>
          <a:xfrm flipH="1" flipV="1">
            <a:off x="6180044" y="6012641"/>
            <a:ext cx="6011955" cy="149620"/>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9" name="Picture 8">
            <a:extLst>
              <a:ext uri="{FF2B5EF4-FFF2-40B4-BE49-F238E27FC236}">
                <a16:creationId xmlns:a16="http://schemas.microsoft.com/office/drawing/2014/main" id="{52AC1107-530E-480B-A5B0-B3F56C6E8373}"/>
              </a:ext>
            </a:extLst>
          </p:cNvPr>
          <p:cNvPicPr>
            <a:picLocks noChangeAspect="1"/>
          </p:cNvPicPr>
          <p:nvPr userDrawn="1"/>
        </p:nvPicPr>
        <p:blipFill>
          <a:blip r:embed="rId2"/>
          <a:stretch>
            <a:fillRect/>
          </a:stretch>
        </p:blipFill>
        <p:spPr>
          <a:xfrm>
            <a:off x="7956885" y="205401"/>
            <a:ext cx="4351143" cy="1260292"/>
          </a:xfrm>
          <a:prstGeom prst="rect">
            <a:avLst/>
          </a:prstGeom>
        </p:spPr>
      </p:pic>
      <p:sp>
        <p:nvSpPr>
          <p:cNvPr id="11" name="TextBox 10">
            <a:extLst>
              <a:ext uri="{FF2B5EF4-FFF2-40B4-BE49-F238E27FC236}">
                <a16:creationId xmlns:a16="http://schemas.microsoft.com/office/drawing/2014/main" id="{1FF48A16-946C-4A8E-8AD3-049E4E3D4F6D}"/>
              </a:ext>
            </a:extLst>
          </p:cNvPr>
          <p:cNvSpPr txBox="1"/>
          <p:nvPr userDrawn="1"/>
        </p:nvSpPr>
        <p:spPr>
          <a:xfrm>
            <a:off x="490331" y="2698965"/>
            <a:ext cx="7466553" cy="876185"/>
          </a:xfrm>
          <a:prstGeom prst="rect">
            <a:avLst/>
          </a:prstGeom>
        </p:spPr>
        <p:txBody>
          <a:bodyPr vert="horz" lIns="91419" tIns="45709" rIns="91419" bIns="45709" rtlCol="0" anchor="t">
            <a:noAutofit/>
          </a:bodyPr>
          <a:lstStyle>
            <a:lvl1pPr>
              <a:lnSpc>
                <a:spcPct val="90000"/>
              </a:lnSpc>
              <a:spcBef>
                <a:spcPct val="0"/>
              </a:spcBef>
              <a:buNone/>
              <a:defRPr sz="6000" b="1">
                <a:solidFill>
                  <a:schemeClr val="bg1"/>
                </a:solidFill>
                <a:latin typeface="Frutiger"/>
                <a:ea typeface="+mj-ea"/>
                <a:cs typeface="+mj-cs"/>
              </a:defRPr>
            </a:lvl1pPr>
          </a:lstStyle>
          <a:p>
            <a:pPr defTabSz="914217"/>
            <a:r>
              <a:rPr lang="en-US" sz="2799" b="0">
                <a:solidFill>
                  <a:srgbClr val="FFFFFF"/>
                </a:solidFill>
              </a:rPr>
              <a:t>For more information please contact:</a:t>
            </a:r>
            <a:endParaRPr lang="en-GB" sz="2799" b="0">
              <a:solidFill>
                <a:srgbClr val="FFFFFF"/>
              </a:solidFill>
            </a:endParaRPr>
          </a:p>
        </p:txBody>
      </p:sp>
      <p:sp>
        <p:nvSpPr>
          <p:cNvPr id="13" name="TextBox 12">
            <a:extLst>
              <a:ext uri="{FF2B5EF4-FFF2-40B4-BE49-F238E27FC236}">
                <a16:creationId xmlns:a16="http://schemas.microsoft.com/office/drawing/2014/main" id="{26A57067-B6B3-4ADE-B370-52AD65E5EE7E}"/>
              </a:ext>
            </a:extLst>
          </p:cNvPr>
          <p:cNvSpPr txBox="1"/>
          <p:nvPr userDrawn="1"/>
        </p:nvSpPr>
        <p:spPr>
          <a:xfrm>
            <a:off x="490330" y="1842264"/>
            <a:ext cx="6156250" cy="876185"/>
          </a:xfrm>
          <a:prstGeom prst="rect">
            <a:avLst/>
          </a:prstGeom>
        </p:spPr>
        <p:txBody>
          <a:bodyPr vert="horz" lIns="91419" tIns="45709" rIns="91419" bIns="45709" rtlCol="0" anchor="t">
            <a:noAutofit/>
          </a:bodyPr>
          <a:lstStyle>
            <a:defPPr>
              <a:defRPr lang="en-US"/>
            </a:defPPr>
            <a:lvl1pPr lvl="0">
              <a:lnSpc>
                <a:spcPct val="90000"/>
              </a:lnSpc>
              <a:spcBef>
                <a:spcPct val="0"/>
              </a:spcBef>
              <a:buNone/>
              <a:defRPr sz="2800" b="0">
                <a:solidFill>
                  <a:schemeClr val="bg1"/>
                </a:solidFill>
                <a:latin typeface="Frutiger"/>
                <a:ea typeface="+mj-ea"/>
                <a:cs typeface="+mj-cs"/>
              </a:defRPr>
            </a:lvl1pPr>
          </a:lstStyle>
          <a:p>
            <a:pPr defTabSz="914217"/>
            <a:r>
              <a:rPr lang="en-US" sz="5999" b="1">
                <a:solidFill>
                  <a:srgbClr val="FFFFFF"/>
                </a:solidFill>
              </a:rPr>
              <a:t>Thank you! </a:t>
            </a:r>
            <a:endParaRPr lang="en-GB" sz="5999" b="1">
              <a:solidFill>
                <a:srgbClr val="FFFFFF"/>
              </a:solidFill>
            </a:endParaRPr>
          </a:p>
        </p:txBody>
      </p:sp>
      <p:pic>
        <p:nvPicPr>
          <p:cNvPr id="19" name="Picture 18">
            <a:extLst>
              <a:ext uri="{FF2B5EF4-FFF2-40B4-BE49-F238E27FC236}">
                <a16:creationId xmlns:a16="http://schemas.microsoft.com/office/drawing/2014/main" id="{096C044C-D330-4659-83D4-CF2442D843B2}"/>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0977013" y="6356780"/>
            <a:ext cx="1054289" cy="261610"/>
          </a:xfrm>
          <a:prstGeom prst="rect">
            <a:avLst/>
          </a:prstGeom>
        </p:spPr>
      </p:pic>
      <p:pic>
        <p:nvPicPr>
          <p:cNvPr id="14" name="Picture 13">
            <a:extLst>
              <a:ext uri="{FF2B5EF4-FFF2-40B4-BE49-F238E27FC236}">
                <a16:creationId xmlns:a16="http://schemas.microsoft.com/office/drawing/2014/main" id="{34BC6330-7678-4766-A964-8B3E3F289F44}"/>
              </a:ext>
            </a:extLst>
          </p:cNvPr>
          <p:cNvPicPr>
            <a:picLocks noChangeAspect="1"/>
          </p:cNvPicPr>
          <p:nvPr userDrawn="1"/>
        </p:nvPicPr>
        <p:blipFill>
          <a:blip r:embed="rId4"/>
          <a:stretch>
            <a:fillRect/>
          </a:stretch>
        </p:blipFill>
        <p:spPr>
          <a:xfrm>
            <a:off x="9955124" y="6357284"/>
            <a:ext cx="1079086" cy="432854"/>
          </a:xfrm>
          <a:prstGeom prst="rect">
            <a:avLst/>
          </a:prstGeom>
        </p:spPr>
      </p:pic>
    </p:spTree>
    <p:extLst>
      <p:ext uri="{BB962C8B-B14F-4D97-AF65-F5344CB8AC3E}">
        <p14:creationId xmlns:p14="http://schemas.microsoft.com/office/powerpoint/2010/main" val="195349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A17623-0BCE-4B31-BF14-C96505CB5101}"/>
              </a:ext>
            </a:extLst>
          </p:cNvPr>
          <p:cNvPicPr>
            <a:picLocks noChangeAspect="1"/>
          </p:cNvPicPr>
          <p:nvPr userDrawn="1"/>
        </p:nvPicPr>
        <p:blipFill>
          <a:blip r:embed="rId2"/>
          <a:stretch>
            <a:fillRect/>
          </a:stretch>
        </p:blipFill>
        <p:spPr>
          <a:xfrm>
            <a:off x="10738058" y="6594113"/>
            <a:ext cx="615742" cy="251023"/>
          </a:xfrm>
          <a:prstGeom prst="rect">
            <a:avLst/>
          </a:prstGeom>
        </p:spPr>
      </p:pic>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BB11039A-CBE3-44C9-8052-90613E4D53C6}"/>
              </a:ext>
            </a:extLst>
          </p:cNvPr>
          <p:cNvSpPr>
            <a:spLocks noGrp="1"/>
          </p:cNvSpPr>
          <p:nvPr>
            <p:ph type="body" sz="quarter" idx="12"/>
          </p:nvPr>
        </p:nvSpPr>
        <p:spPr>
          <a:xfrm>
            <a:off x="838201" y="1828801"/>
            <a:ext cx="10515600" cy="4375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87B68D37-0A94-4161-9D4F-901D65EC9255}"/>
              </a:ext>
            </a:extLst>
          </p:cNvPr>
          <p:cNvPicPr>
            <a:picLocks noChangeAspect="1"/>
          </p:cNvPicPr>
          <p:nvPr userDrawn="1"/>
        </p:nvPicPr>
        <p:blipFill>
          <a:blip r:embed="rId3"/>
          <a:stretch>
            <a:fillRect/>
          </a:stretch>
        </p:blipFill>
        <p:spPr>
          <a:xfrm>
            <a:off x="223762" y="6204030"/>
            <a:ext cx="1885168" cy="599883"/>
          </a:xfrm>
          <a:prstGeom prst="rect">
            <a:avLst/>
          </a:prstGeom>
        </p:spPr>
      </p:pic>
      <p:sp>
        <p:nvSpPr>
          <p:cNvPr id="14" name="Rectangle 11">
            <a:extLst>
              <a:ext uri="{FF2B5EF4-FFF2-40B4-BE49-F238E27FC236}">
                <a16:creationId xmlns:a16="http://schemas.microsoft.com/office/drawing/2014/main" id="{01485271-D369-4C49-8EFD-B227BDA495BA}"/>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0FDD5213-3153-4D87-8DE2-83477EE1C9F3}"/>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6" name="Picture 15">
            <a:extLst>
              <a:ext uri="{FF2B5EF4-FFF2-40B4-BE49-F238E27FC236}">
                <a16:creationId xmlns:a16="http://schemas.microsoft.com/office/drawing/2014/main" id="{17043EAD-120C-484C-BABF-90A47DBF8A0B}"/>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spTree>
    <p:extLst>
      <p:ext uri="{BB962C8B-B14F-4D97-AF65-F5344CB8AC3E}">
        <p14:creationId xmlns:p14="http://schemas.microsoft.com/office/powerpoint/2010/main" val="202664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10" name="Chart Placeholder 9">
            <a:extLst>
              <a:ext uri="{FF2B5EF4-FFF2-40B4-BE49-F238E27FC236}">
                <a16:creationId xmlns:a16="http://schemas.microsoft.com/office/drawing/2014/main" id="{7F34DD44-B3BA-4DB7-BAAE-DCEEB79DA199}"/>
              </a:ext>
            </a:extLst>
          </p:cNvPr>
          <p:cNvSpPr>
            <a:spLocks noGrp="1"/>
          </p:cNvSpPr>
          <p:nvPr>
            <p:ph type="chart" sz="quarter" idx="12"/>
          </p:nvPr>
        </p:nvSpPr>
        <p:spPr>
          <a:xfrm>
            <a:off x="947628" y="1920741"/>
            <a:ext cx="10406171" cy="3849687"/>
          </a:xfrm>
        </p:spPr>
        <p:txBody>
          <a:bodyPr/>
          <a:lstStyle/>
          <a:p>
            <a:endParaRPr lang="en-GB"/>
          </a:p>
        </p:txBody>
      </p:sp>
      <p:pic>
        <p:nvPicPr>
          <p:cNvPr id="11" name="Picture 10">
            <a:extLst>
              <a:ext uri="{FF2B5EF4-FFF2-40B4-BE49-F238E27FC236}">
                <a16:creationId xmlns:a16="http://schemas.microsoft.com/office/drawing/2014/main" id="{08536A5D-B3E8-4563-9203-5B97C0FF4E0F}"/>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2" name="Rectangle 11">
            <a:extLst>
              <a:ext uri="{FF2B5EF4-FFF2-40B4-BE49-F238E27FC236}">
                <a16:creationId xmlns:a16="http://schemas.microsoft.com/office/drawing/2014/main" id="{EA0E54B2-05C6-4CE1-8E1F-A44213F50A14}"/>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3" name="Rectangle 11">
            <a:extLst>
              <a:ext uri="{FF2B5EF4-FFF2-40B4-BE49-F238E27FC236}">
                <a16:creationId xmlns:a16="http://schemas.microsoft.com/office/drawing/2014/main" id="{F81CB8F1-5114-45E1-AFFC-E867587A5BB1}"/>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4" name="Picture 13">
            <a:extLst>
              <a:ext uri="{FF2B5EF4-FFF2-40B4-BE49-F238E27FC236}">
                <a16:creationId xmlns:a16="http://schemas.microsoft.com/office/drawing/2014/main" id="{A3183DB8-9019-47EB-8499-99DA983A635E}"/>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9" name="Picture 8">
            <a:extLst>
              <a:ext uri="{FF2B5EF4-FFF2-40B4-BE49-F238E27FC236}">
                <a16:creationId xmlns:a16="http://schemas.microsoft.com/office/drawing/2014/main" id="{4FE084A4-EBD5-4DBE-BD7C-4F036D6B32C5}"/>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506443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E89D9523-7871-45D8-BE7A-DABCF6CC2696}"/>
              </a:ext>
            </a:extLst>
          </p:cNvPr>
          <p:cNvSpPr>
            <a:spLocks noGrp="1"/>
          </p:cNvSpPr>
          <p:nvPr>
            <p:ph sz="quarter" idx="13"/>
          </p:nvPr>
        </p:nvSpPr>
        <p:spPr>
          <a:xfrm>
            <a:off x="838199" y="1911824"/>
            <a:ext cx="105156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001B393A-8F77-492E-A107-A644A09A1EAB}"/>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1" name="Rectangle 11">
            <a:extLst>
              <a:ext uri="{FF2B5EF4-FFF2-40B4-BE49-F238E27FC236}">
                <a16:creationId xmlns:a16="http://schemas.microsoft.com/office/drawing/2014/main" id="{2A724F29-201E-419C-842E-EA05E032207E}"/>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2" name="Rectangle 11">
            <a:extLst>
              <a:ext uri="{FF2B5EF4-FFF2-40B4-BE49-F238E27FC236}">
                <a16:creationId xmlns:a16="http://schemas.microsoft.com/office/drawing/2014/main" id="{4B8A47C2-BF03-4606-9447-7CB3C75401E3}"/>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3" name="Picture 12">
            <a:extLst>
              <a:ext uri="{FF2B5EF4-FFF2-40B4-BE49-F238E27FC236}">
                <a16:creationId xmlns:a16="http://schemas.microsoft.com/office/drawing/2014/main" id="{11B62181-89CE-42D9-BA16-E723DBDA5959}"/>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9" name="Picture 8">
            <a:extLst>
              <a:ext uri="{FF2B5EF4-FFF2-40B4-BE49-F238E27FC236}">
                <a16:creationId xmlns:a16="http://schemas.microsoft.com/office/drawing/2014/main" id="{B2966DCF-8C6F-4A4C-97F2-4FE998BFB213}"/>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116500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BB11039A-CBE3-44C9-8052-90613E4D53C6}"/>
              </a:ext>
            </a:extLst>
          </p:cNvPr>
          <p:cNvSpPr>
            <a:spLocks noGrp="1"/>
          </p:cNvSpPr>
          <p:nvPr>
            <p:ph type="body" sz="quarter" idx="12"/>
          </p:nvPr>
        </p:nvSpPr>
        <p:spPr>
          <a:xfrm>
            <a:off x="838202" y="1828801"/>
            <a:ext cx="5164183" cy="4143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E0730BF8-C584-4F32-A36F-AC3350C6BC41}"/>
              </a:ext>
            </a:extLst>
          </p:cNvPr>
          <p:cNvSpPr>
            <a:spLocks noGrp="1"/>
          </p:cNvSpPr>
          <p:nvPr>
            <p:ph type="body" sz="quarter" idx="13"/>
          </p:nvPr>
        </p:nvSpPr>
        <p:spPr>
          <a:xfrm>
            <a:off x="6189619" y="1838665"/>
            <a:ext cx="5164183" cy="4143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B194E77A-401C-4748-B914-923C0611C168}"/>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2" name="Rectangle 11">
            <a:extLst>
              <a:ext uri="{FF2B5EF4-FFF2-40B4-BE49-F238E27FC236}">
                <a16:creationId xmlns:a16="http://schemas.microsoft.com/office/drawing/2014/main" id="{66D53355-BAC9-4AD7-B510-6F1103C152BD}"/>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3" name="Rectangle 11">
            <a:extLst>
              <a:ext uri="{FF2B5EF4-FFF2-40B4-BE49-F238E27FC236}">
                <a16:creationId xmlns:a16="http://schemas.microsoft.com/office/drawing/2014/main" id="{1CE08B36-59B7-4314-AB20-0069F31882AC}"/>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4" name="Picture 13">
            <a:extLst>
              <a:ext uri="{FF2B5EF4-FFF2-40B4-BE49-F238E27FC236}">
                <a16:creationId xmlns:a16="http://schemas.microsoft.com/office/drawing/2014/main" id="{556AE417-01F3-4CDE-9175-5CACCB993001}"/>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5" name="Picture 14">
            <a:extLst>
              <a:ext uri="{FF2B5EF4-FFF2-40B4-BE49-F238E27FC236}">
                <a16:creationId xmlns:a16="http://schemas.microsoft.com/office/drawing/2014/main" id="{DD9073CB-6711-4B7A-8911-1AE5D54A29C8}"/>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3342273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BB11039A-CBE3-44C9-8052-90613E4D53C6}"/>
              </a:ext>
            </a:extLst>
          </p:cNvPr>
          <p:cNvSpPr>
            <a:spLocks noGrp="1"/>
          </p:cNvSpPr>
          <p:nvPr>
            <p:ph type="body" sz="quarter" idx="12"/>
          </p:nvPr>
        </p:nvSpPr>
        <p:spPr>
          <a:xfrm>
            <a:off x="838202" y="2551188"/>
            <a:ext cx="5164183" cy="3421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E0730BF8-C584-4F32-A36F-AC3350C6BC41}"/>
              </a:ext>
            </a:extLst>
          </p:cNvPr>
          <p:cNvSpPr>
            <a:spLocks noGrp="1"/>
          </p:cNvSpPr>
          <p:nvPr>
            <p:ph type="body" sz="quarter" idx="13"/>
          </p:nvPr>
        </p:nvSpPr>
        <p:spPr>
          <a:xfrm>
            <a:off x="6189619" y="2561052"/>
            <a:ext cx="5164183" cy="3421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
            <a:extLst>
              <a:ext uri="{FF2B5EF4-FFF2-40B4-BE49-F238E27FC236}">
                <a16:creationId xmlns:a16="http://schemas.microsoft.com/office/drawing/2014/main" id="{F38A6046-4429-416F-A019-C418EEDFA968}"/>
              </a:ext>
            </a:extLst>
          </p:cNvPr>
          <p:cNvSpPr>
            <a:spLocks noGrp="1"/>
          </p:cNvSpPr>
          <p:nvPr>
            <p:ph type="body" idx="1"/>
          </p:nvPr>
        </p:nvSpPr>
        <p:spPr>
          <a:xfrm>
            <a:off x="839789" y="1681163"/>
            <a:ext cx="5157787" cy="823912"/>
          </a:xfrm>
        </p:spPr>
        <p:txBody>
          <a:bodyPr anchor="b">
            <a:normAutofit/>
          </a:bodyPr>
          <a:lstStyle>
            <a:lvl1pPr marL="0" indent="0">
              <a:buNone/>
              <a:defRPr sz="2799" b="1">
                <a:solidFill>
                  <a:schemeClr val="tx2"/>
                </a:solidFill>
              </a:defRPr>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72705F4D-07CD-41CF-906F-ACF6826CBE53}"/>
              </a:ext>
            </a:extLst>
          </p:cNvPr>
          <p:cNvSpPr>
            <a:spLocks noGrp="1"/>
          </p:cNvSpPr>
          <p:nvPr>
            <p:ph type="body" sz="quarter" idx="3"/>
          </p:nvPr>
        </p:nvSpPr>
        <p:spPr>
          <a:xfrm>
            <a:off x="6172201" y="1681163"/>
            <a:ext cx="5183188" cy="823912"/>
          </a:xfrm>
        </p:spPr>
        <p:txBody>
          <a:bodyPr anchor="b">
            <a:normAutofit/>
          </a:bodyPr>
          <a:lstStyle>
            <a:lvl1pPr marL="0" indent="0">
              <a:buNone/>
              <a:defRPr sz="2799" b="1">
                <a:solidFill>
                  <a:schemeClr val="tx2"/>
                </a:solidFill>
              </a:defRPr>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pic>
        <p:nvPicPr>
          <p:cNvPr id="13" name="Picture 12">
            <a:extLst>
              <a:ext uri="{FF2B5EF4-FFF2-40B4-BE49-F238E27FC236}">
                <a16:creationId xmlns:a16="http://schemas.microsoft.com/office/drawing/2014/main" id="{2AA3033B-9057-496A-B0B0-0024BA30520B}"/>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4" name="Rectangle 11">
            <a:extLst>
              <a:ext uri="{FF2B5EF4-FFF2-40B4-BE49-F238E27FC236}">
                <a16:creationId xmlns:a16="http://schemas.microsoft.com/office/drawing/2014/main" id="{4C6183C5-9C8F-4269-A41B-869889DCC5FB}"/>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6F42F5B3-5EBF-4B83-9A66-DE5582CF42ED}"/>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6" name="Picture 15">
            <a:extLst>
              <a:ext uri="{FF2B5EF4-FFF2-40B4-BE49-F238E27FC236}">
                <a16:creationId xmlns:a16="http://schemas.microsoft.com/office/drawing/2014/main" id="{C6DDC330-036D-4F26-A718-D6037C0BF79E}"/>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8" name="Picture 17">
            <a:extLst>
              <a:ext uri="{FF2B5EF4-FFF2-40B4-BE49-F238E27FC236}">
                <a16:creationId xmlns:a16="http://schemas.microsoft.com/office/drawing/2014/main" id="{B633CA36-0C34-4592-AE15-8BC0A352FABC}"/>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100685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pic>
        <p:nvPicPr>
          <p:cNvPr id="10" name="Picture 9">
            <a:extLst>
              <a:ext uri="{FF2B5EF4-FFF2-40B4-BE49-F238E27FC236}">
                <a16:creationId xmlns:a16="http://schemas.microsoft.com/office/drawing/2014/main" id="{43C82D19-F536-41F1-B14C-7D0473116713}"/>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1" name="Rectangle 11">
            <a:extLst>
              <a:ext uri="{FF2B5EF4-FFF2-40B4-BE49-F238E27FC236}">
                <a16:creationId xmlns:a16="http://schemas.microsoft.com/office/drawing/2014/main" id="{7F72461C-C250-4A0A-9781-E08B3C74E321}"/>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2" name="Rectangle 11">
            <a:extLst>
              <a:ext uri="{FF2B5EF4-FFF2-40B4-BE49-F238E27FC236}">
                <a16:creationId xmlns:a16="http://schemas.microsoft.com/office/drawing/2014/main" id="{2A3864E0-336C-48B1-8A05-1702A43D05D4}"/>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3" name="Picture 12">
            <a:extLst>
              <a:ext uri="{FF2B5EF4-FFF2-40B4-BE49-F238E27FC236}">
                <a16:creationId xmlns:a16="http://schemas.microsoft.com/office/drawing/2014/main" id="{34015DD9-5499-483C-B79F-90F7B19265A3}"/>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8" name="Picture 7">
            <a:extLst>
              <a:ext uri="{FF2B5EF4-FFF2-40B4-BE49-F238E27FC236}">
                <a16:creationId xmlns:a16="http://schemas.microsoft.com/office/drawing/2014/main" id="{B0FBC3D1-C6E9-4C90-A7B5-E4F55A487AC2}"/>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052675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EBB442C-0960-44C3-8573-0DDFEA306BDA}"/>
              </a:ext>
            </a:extLst>
          </p:cNvPr>
          <p:cNvSpPr>
            <a:spLocks noGrp="1"/>
          </p:cNvSpPr>
          <p:nvPr>
            <p:ph idx="1"/>
          </p:nvPr>
        </p:nvSpPr>
        <p:spPr>
          <a:xfrm>
            <a:off x="5183188" y="1796716"/>
            <a:ext cx="6172200" cy="4064334"/>
          </a:xfrm>
        </p:spPr>
        <p:txBody>
          <a:bodyPr/>
          <a:lstStyle>
            <a:lvl1pPr>
              <a:defRPr sz="3199">
                <a:latin typeface="Frutiger" panose="020B0500000000000000"/>
              </a:defRPr>
            </a:lvl1pPr>
            <a:lvl2pPr>
              <a:defRPr sz="2799">
                <a:latin typeface="Frutiger" panose="020B0500000000000000"/>
              </a:defRPr>
            </a:lvl2pPr>
            <a:lvl3pPr>
              <a:defRPr sz="2400">
                <a:latin typeface="Frutiger" panose="020B0500000000000000"/>
              </a:defRPr>
            </a:lvl3pPr>
            <a:lvl4pPr>
              <a:defRPr sz="2000">
                <a:latin typeface="Frutiger" panose="020B0500000000000000"/>
              </a:defRPr>
            </a:lvl4pPr>
            <a:lvl5pPr>
              <a:defRPr sz="2000">
                <a:latin typeface="Frutiger" panose="020B050000000000000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1AA26077-A7BD-46AC-A8A6-5A2B79874B37}"/>
              </a:ext>
            </a:extLst>
          </p:cNvPr>
          <p:cNvSpPr>
            <a:spLocks noGrp="1"/>
          </p:cNvSpPr>
          <p:nvPr>
            <p:ph type="body" sz="half" idx="2"/>
          </p:nvPr>
        </p:nvSpPr>
        <p:spPr>
          <a:xfrm>
            <a:off x="839788" y="1796716"/>
            <a:ext cx="4111035" cy="4072272"/>
          </a:xfrm>
        </p:spPr>
        <p:txBody>
          <a:bodyPr/>
          <a:lstStyle>
            <a:lvl1pPr marL="0" indent="0">
              <a:buNone/>
              <a:defRPr sz="1600">
                <a:latin typeface="Frutiger" panose="020B0500000000000000"/>
              </a:defRPr>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E1BF454C-A7D7-4C36-B01B-399043C19A2A}"/>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3" name="Rectangle 11">
            <a:extLst>
              <a:ext uri="{FF2B5EF4-FFF2-40B4-BE49-F238E27FC236}">
                <a16:creationId xmlns:a16="http://schemas.microsoft.com/office/drawing/2014/main" id="{BA59C2F1-8AF4-47FC-96CF-94A54ECAC04A}"/>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4" name="Rectangle 11">
            <a:extLst>
              <a:ext uri="{FF2B5EF4-FFF2-40B4-BE49-F238E27FC236}">
                <a16:creationId xmlns:a16="http://schemas.microsoft.com/office/drawing/2014/main" id="{2A69BDE7-A3FA-4A16-9199-1DE5BD57DFE9}"/>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5" name="Picture 14">
            <a:extLst>
              <a:ext uri="{FF2B5EF4-FFF2-40B4-BE49-F238E27FC236}">
                <a16:creationId xmlns:a16="http://schemas.microsoft.com/office/drawing/2014/main" id="{09AC0803-C297-424F-B738-44775D06E74A}"/>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6" name="Picture 15">
            <a:extLst>
              <a:ext uri="{FF2B5EF4-FFF2-40B4-BE49-F238E27FC236}">
                <a16:creationId xmlns:a16="http://schemas.microsoft.com/office/drawing/2014/main" id="{053FBE3C-AF30-49D9-941E-8AAE0BC6E1F5}"/>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771678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1AA26077-A7BD-46AC-A8A6-5A2B79874B37}"/>
              </a:ext>
            </a:extLst>
          </p:cNvPr>
          <p:cNvSpPr>
            <a:spLocks noGrp="1"/>
          </p:cNvSpPr>
          <p:nvPr>
            <p:ph type="body" sz="half" idx="2"/>
          </p:nvPr>
        </p:nvSpPr>
        <p:spPr>
          <a:xfrm>
            <a:off x="839788" y="1796716"/>
            <a:ext cx="4111035" cy="4072272"/>
          </a:xfrm>
        </p:spPr>
        <p:txBody>
          <a:bodyPr>
            <a:normAutofit/>
          </a:bodyPr>
          <a:lstStyle>
            <a:lvl1pPr marL="0" indent="0">
              <a:buNone/>
              <a:defRPr sz="2000">
                <a:latin typeface="Frutiger" panose="020B0500000000000000"/>
              </a:defRPr>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
        <p:nvSpPr>
          <p:cNvPr id="6" name="Picture Placeholder 5">
            <a:extLst>
              <a:ext uri="{FF2B5EF4-FFF2-40B4-BE49-F238E27FC236}">
                <a16:creationId xmlns:a16="http://schemas.microsoft.com/office/drawing/2014/main" id="{B739494E-B41C-4778-BD45-13A483986A6A}"/>
              </a:ext>
            </a:extLst>
          </p:cNvPr>
          <p:cNvSpPr>
            <a:spLocks noGrp="1"/>
          </p:cNvSpPr>
          <p:nvPr>
            <p:ph type="pic" sz="quarter" idx="12"/>
          </p:nvPr>
        </p:nvSpPr>
        <p:spPr>
          <a:xfrm>
            <a:off x="5121275" y="1797050"/>
            <a:ext cx="6230938" cy="4071938"/>
          </a:xfrm>
        </p:spPr>
        <p:txBody>
          <a:bodyPr/>
          <a:lstStyle/>
          <a:p>
            <a:endParaRPr lang="en-GB"/>
          </a:p>
        </p:txBody>
      </p:sp>
      <p:pic>
        <p:nvPicPr>
          <p:cNvPr id="10" name="Picture 9">
            <a:extLst>
              <a:ext uri="{FF2B5EF4-FFF2-40B4-BE49-F238E27FC236}">
                <a16:creationId xmlns:a16="http://schemas.microsoft.com/office/drawing/2014/main" id="{A7682596-B752-4EF8-9AC8-8131988407DB}"/>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2" name="Rectangle 11">
            <a:extLst>
              <a:ext uri="{FF2B5EF4-FFF2-40B4-BE49-F238E27FC236}">
                <a16:creationId xmlns:a16="http://schemas.microsoft.com/office/drawing/2014/main" id="{B3697C64-37A1-40B6-9C78-63C4C256189F}"/>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3" name="Rectangle 11">
            <a:extLst>
              <a:ext uri="{FF2B5EF4-FFF2-40B4-BE49-F238E27FC236}">
                <a16:creationId xmlns:a16="http://schemas.microsoft.com/office/drawing/2014/main" id="{9B4B8A09-E175-4789-A1E8-C5A1139D80F1}"/>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4" name="Picture 13">
            <a:extLst>
              <a:ext uri="{FF2B5EF4-FFF2-40B4-BE49-F238E27FC236}">
                <a16:creationId xmlns:a16="http://schemas.microsoft.com/office/drawing/2014/main" id="{8FC216D8-7A51-4EA2-845F-E0A4E2510396}"/>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5" name="Picture 14">
            <a:extLst>
              <a:ext uri="{FF2B5EF4-FFF2-40B4-BE49-F238E27FC236}">
                <a16:creationId xmlns:a16="http://schemas.microsoft.com/office/drawing/2014/main" id="{16FACF87-F0EA-4BDA-BFBC-BC7F665B8B07}"/>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039290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92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accent2"/>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566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1" y="1101368"/>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a:stretch>
            <a:fillRect/>
          </a:stretch>
        </p:blipFill>
        <p:spPr>
          <a:xfrm>
            <a:off x="9317421" y="525515"/>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8" y="2647745"/>
            <a:ext cx="6282565" cy="2387600"/>
          </a:xfrm>
        </p:spPr>
        <p:txBody>
          <a:bodyPr anchor="b">
            <a:normAutofit/>
          </a:bodyPr>
          <a:lstStyle>
            <a:lvl1pPr algn="l">
              <a:defRPr sz="3999"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8"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E8CA5762-7CAC-4553-A7BE-AB2701940ACF}"/>
              </a:ext>
            </a:extLst>
          </p:cNvPr>
          <p:cNvSpPr txBox="1"/>
          <p:nvPr userDrawn="1"/>
        </p:nvSpPr>
        <p:spPr>
          <a:xfrm>
            <a:off x="273709" y="6526837"/>
            <a:ext cx="1794081" cy="246221"/>
          </a:xfrm>
          <a:prstGeom prst="rect">
            <a:avLst/>
          </a:prstGeom>
          <a:noFill/>
        </p:spPr>
        <p:txBody>
          <a:bodyPr wrap="none" rtlCol="0">
            <a:spAutoFit/>
          </a:bodyPr>
          <a:lstStyle/>
          <a:p>
            <a:pPr defTabSz="914217"/>
            <a:r>
              <a:rPr lang="en-GB" sz="1000">
                <a:solidFill>
                  <a:srgbClr val="FFFFFF"/>
                </a:solidFill>
              </a:rPr>
              <a:t>Copyright © UCLPartners 2021</a:t>
            </a:r>
          </a:p>
        </p:txBody>
      </p:sp>
    </p:spTree>
    <p:extLst>
      <p:ext uri="{BB962C8B-B14F-4D97-AF65-F5344CB8AC3E}">
        <p14:creationId xmlns:p14="http://schemas.microsoft.com/office/powerpoint/2010/main" val="338515628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395857" y="347945"/>
            <a:ext cx="9634835" cy="594165"/>
          </a:xfrm>
        </p:spPr>
        <p:txBody>
          <a:bodyPr anchor="t">
            <a:normAutofit/>
          </a:bodyPr>
          <a:lstStyle>
            <a:lvl1pPr>
              <a:defRPr sz="2799"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395857" y="1100909"/>
            <a:ext cx="11400288" cy="532855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515620D-212A-4194-9D29-EBCB27A2F276}"/>
              </a:ext>
            </a:extLst>
          </p:cNvPr>
          <p:cNvPicPr>
            <a:picLocks noChangeAspect="1"/>
          </p:cNvPicPr>
          <p:nvPr userDrawn="1"/>
        </p:nvPicPr>
        <p:blipFill>
          <a:blip r:embed="rId2"/>
          <a:stretch>
            <a:fillRect/>
          </a:stretch>
        </p:blipFill>
        <p:spPr>
          <a:xfrm>
            <a:off x="10214770" y="428533"/>
            <a:ext cx="1581374" cy="392400"/>
          </a:xfrm>
          <a:prstGeom prst="rect">
            <a:avLst/>
          </a:prstGeom>
        </p:spPr>
      </p:pic>
      <p:sp>
        <p:nvSpPr>
          <p:cNvPr id="5" name="TextBox 4">
            <a:extLst>
              <a:ext uri="{FF2B5EF4-FFF2-40B4-BE49-F238E27FC236}">
                <a16:creationId xmlns:a16="http://schemas.microsoft.com/office/drawing/2014/main" id="{607639FD-4728-45BA-A762-8B160C7ED09D}"/>
              </a:ext>
            </a:extLst>
          </p:cNvPr>
          <p:cNvSpPr txBox="1"/>
          <p:nvPr userDrawn="1"/>
        </p:nvSpPr>
        <p:spPr>
          <a:xfrm>
            <a:off x="273709" y="6611779"/>
            <a:ext cx="1794081" cy="246221"/>
          </a:xfrm>
          <a:prstGeom prst="rect">
            <a:avLst/>
          </a:prstGeom>
          <a:noFill/>
        </p:spPr>
        <p:txBody>
          <a:bodyPr wrap="none" rtlCol="0">
            <a:spAutoFit/>
          </a:bodyPr>
          <a:lstStyle/>
          <a:p>
            <a:pPr defTabSz="914217"/>
            <a:r>
              <a:rPr lang="en-GB" sz="1000">
                <a:solidFill>
                  <a:srgbClr val="231F20"/>
                </a:solidFill>
              </a:rPr>
              <a:t>Copyright © UCLPartners 2021</a:t>
            </a:r>
          </a:p>
        </p:txBody>
      </p:sp>
    </p:spTree>
    <p:extLst>
      <p:ext uri="{BB962C8B-B14F-4D97-AF65-F5344CB8AC3E}">
        <p14:creationId xmlns:p14="http://schemas.microsoft.com/office/powerpoint/2010/main" val="19996761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1"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r>
              <a:rPr lang="en-US" sz="1800">
                <a:solidFill>
                  <a:srgbClr val="FFFFFF"/>
                </a:solidFill>
              </a:rPr>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1" y="1186619"/>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endParaRPr lang="en-US" sz="1800">
              <a:solidFill>
                <a:srgbClr val="FFFFFF"/>
              </a:solidFill>
            </a:endParaRPr>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a:stretch>
            <a:fillRect/>
          </a:stretch>
        </p:blipFill>
        <p:spPr>
          <a:xfrm>
            <a:off x="532088" y="477158"/>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defTabSz="914217"/>
            <a:r>
              <a:rPr lang="en-US" sz="1800">
                <a:solidFill>
                  <a:srgbClr val="FFFFFF"/>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6"/>
            <a:ext cx="4114800" cy="646331"/>
          </a:xfrm>
          <a:prstGeom prst="rect">
            <a:avLst/>
          </a:prstGeom>
          <a:noFill/>
        </p:spPr>
        <p:txBody>
          <a:bodyPr wrap="square" rtlCol="0">
            <a:spAutoFit/>
          </a:bodyPr>
          <a:lstStyle/>
          <a:p>
            <a:pPr algn="r" defTabSz="914217"/>
            <a:r>
              <a:rPr lang="en-US" sz="1800">
                <a:solidFill>
                  <a:srgbClr val="A4CD39"/>
                </a:solidFill>
              </a:rPr>
              <a:t>www.uclpartners.com</a:t>
            </a:r>
          </a:p>
          <a:p>
            <a:pPr algn="r" defTabSz="914217"/>
            <a:r>
              <a:rPr lang="en-US" sz="1800">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defTabSz="914217"/>
            <a:r>
              <a:rPr lang="en-US" sz="3999">
                <a:solidFill>
                  <a:srgbClr val="A4CD39"/>
                </a:solidFill>
                <a:latin typeface="Calibri Light" panose="020F0302020204030204" pitchFamily="34" charset="0"/>
                <a:cs typeface="Calibri Light" panose="020F0302020204030204" pitchFamily="34" charset="0"/>
              </a:rPr>
              <a:t>Thank you</a:t>
            </a:r>
          </a:p>
        </p:txBody>
      </p:sp>
      <p:sp>
        <p:nvSpPr>
          <p:cNvPr id="11" name="TextBox 10">
            <a:extLst>
              <a:ext uri="{FF2B5EF4-FFF2-40B4-BE49-F238E27FC236}">
                <a16:creationId xmlns:a16="http://schemas.microsoft.com/office/drawing/2014/main" id="{5B5F9327-F9A5-4588-A86E-9558BF17D676}"/>
              </a:ext>
            </a:extLst>
          </p:cNvPr>
          <p:cNvSpPr txBox="1"/>
          <p:nvPr userDrawn="1"/>
        </p:nvSpPr>
        <p:spPr>
          <a:xfrm>
            <a:off x="273709" y="6611779"/>
            <a:ext cx="1794081" cy="246221"/>
          </a:xfrm>
          <a:prstGeom prst="rect">
            <a:avLst/>
          </a:prstGeom>
          <a:noFill/>
        </p:spPr>
        <p:txBody>
          <a:bodyPr wrap="none" rtlCol="0">
            <a:spAutoFit/>
          </a:bodyPr>
          <a:lstStyle/>
          <a:p>
            <a:pPr defTabSz="914217"/>
            <a:r>
              <a:rPr lang="en-GB" sz="1000">
                <a:solidFill>
                  <a:srgbClr val="FFFFFF"/>
                </a:solidFill>
              </a:rPr>
              <a:t>Copyright © UCLPartners 2021</a:t>
            </a:r>
          </a:p>
        </p:txBody>
      </p:sp>
    </p:spTree>
    <p:extLst>
      <p:ext uri="{BB962C8B-B14F-4D97-AF65-F5344CB8AC3E}">
        <p14:creationId xmlns:p14="http://schemas.microsoft.com/office/powerpoint/2010/main" val="568651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7491-C060-4C16-A20B-DEA665AC2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9B9EE5-9F38-4B7D-A11C-B3125DF25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FACC9D-E315-405D-AE62-51BB7AC938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F4F992-D773-420B-86BE-B2864004FE00}"/>
              </a:ext>
            </a:extLst>
          </p:cNvPr>
          <p:cNvSpPr>
            <a:spLocks noGrp="1"/>
          </p:cNvSpPr>
          <p:nvPr>
            <p:ph type="dt" sz="half" idx="10"/>
          </p:nvPr>
        </p:nvSpPr>
        <p:spPr/>
        <p:txBody>
          <a:bodyPr/>
          <a:lstStyle/>
          <a:p>
            <a:fld id="{05E9B29C-588D-46F4-B913-F8C32CB7B062}" type="datetimeFigureOut">
              <a:rPr lang="en-GB" smtClean="0"/>
              <a:t>22/12/2023</a:t>
            </a:fld>
            <a:endParaRPr lang="en-GB"/>
          </a:p>
        </p:txBody>
      </p:sp>
      <p:sp>
        <p:nvSpPr>
          <p:cNvPr id="6" name="Footer Placeholder 5">
            <a:extLst>
              <a:ext uri="{FF2B5EF4-FFF2-40B4-BE49-F238E27FC236}">
                <a16:creationId xmlns:a16="http://schemas.microsoft.com/office/drawing/2014/main" id="{B7A12D1D-EA1E-4715-99ED-3A0C78BB5F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26B77-39E8-43EE-9A66-B19D163CFBB9}"/>
              </a:ext>
            </a:extLst>
          </p:cNvPr>
          <p:cNvSpPr>
            <a:spLocks noGrp="1"/>
          </p:cNvSpPr>
          <p:nvPr>
            <p:ph type="sldNum" sz="quarter" idx="12"/>
          </p:nvPr>
        </p:nvSpPr>
        <p:spPr/>
        <p:txBody>
          <a:bodyPr/>
          <a:lstStyle/>
          <a:p>
            <a:fld id="{379DEA2F-035D-41FB-9D28-1636A0F7CC52}" type="slidenum">
              <a:rPr lang="en-GB" smtClean="0"/>
              <a:t>‹#›</a:t>
            </a:fld>
            <a:endParaRPr lang="en-GB"/>
          </a:p>
        </p:txBody>
      </p:sp>
    </p:spTree>
    <p:extLst>
      <p:ext uri="{BB962C8B-B14F-4D97-AF65-F5344CB8AC3E}">
        <p14:creationId xmlns:p14="http://schemas.microsoft.com/office/powerpoint/2010/main" val="3986562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7925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D1CF-AD3E-5E49-9669-54D99F0512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91EDAD-62F8-A046-8EBE-4E87C8C59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DFB209-2E71-6549-B1B3-BBC1F2BEA6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856F19-B258-5C41-AAF8-10161A9AD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D65021-3598-7741-AC48-1BC72B3D52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336391-23A2-1843-8590-A981B76121E9}"/>
              </a:ext>
            </a:extLst>
          </p:cNvPr>
          <p:cNvSpPr>
            <a:spLocks noGrp="1"/>
          </p:cNvSpPr>
          <p:nvPr>
            <p:ph type="dt" sz="half" idx="10"/>
          </p:nvPr>
        </p:nvSpPr>
        <p:spPr/>
        <p:txBody>
          <a:bodyPr/>
          <a:lstStyle/>
          <a:p>
            <a:fld id="{38BF524E-4573-5344-B73B-A4617AADFEA5}" type="datetimeFigureOut">
              <a:rPr lang="en-US" smtClean="0"/>
              <a:t>12/22/2023</a:t>
            </a:fld>
            <a:endParaRPr lang="en-US"/>
          </a:p>
        </p:txBody>
      </p:sp>
      <p:sp>
        <p:nvSpPr>
          <p:cNvPr id="8" name="Footer Placeholder 7">
            <a:extLst>
              <a:ext uri="{FF2B5EF4-FFF2-40B4-BE49-F238E27FC236}">
                <a16:creationId xmlns:a16="http://schemas.microsoft.com/office/drawing/2014/main" id="{4EA28DBA-8399-7E42-85E9-6B1FF1063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4BE45-0028-C348-BB36-CCC00A44FB98}"/>
              </a:ext>
            </a:extLst>
          </p:cNvPr>
          <p:cNvSpPr>
            <a:spLocks noGrp="1"/>
          </p:cNvSpPr>
          <p:nvPr>
            <p:ph type="sldNum" sz="quarter" idx="12"/>
          </p:nvPr>
        </p:nvSpPr>
        <p:spPr/>
        <p:txBody>
          <a:bodyPr/>
          <a:lstStyle/>
          <a:p>
            <a:fld id="{ADA3BCF2-3F98-6A4D-B108-A27E12A1AE0D}" type="slidenum">
              <a:rPr lang="en-US" smtClean="0"/>
              <a:t>‹#›</a:t>
            </a:fld>
            <a:endParaRPr lang="en-US"/>
          </a:p>
        </p:txBody>
      </p:sp>
    </p:spTree>
    <p:extLst>
      <p:ext uri="{BB962C8B-B14F-4D97-AF65-F5344CB8AC3E}">
        <p14:creationId xmlns:p14="http://schemas.microsoft.com/office/powerpoint/2010/main" val="59152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Placeholder 4" descr="A group of people sitting at a table using a computer&#10;&#10;Description automatically generated">
            <a:extLst>
              <a:ext uri="{FF2B5EF4-FFF2-40B4-BE49-F238E27FC236}">
                <a16:creationId xmlns:a16="http://schemas.microsoft.com/office/drawing/2014/main" id="{08B47FF0-6528-3D42-8C08-9BF9EB67FC39}"/>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0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accent2"/>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56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Placeholder 4" descr="A group of people sitting at a table using a computer&#10;&#10;Description automatically generated">
            <a:extLst>
              <a:ext uri="{FF2B5EF4-FFF2-40B4-BE49-F238E27FC236}">
                <a16:creationId xmlns:a16="http://schemas.microsoft.com/office/drawing/2014/main" id="{08B47FF0-6528-3D42-8C08-9BF9EB67FC39}"/>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0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20.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9.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4.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AF9B47-8453-B64F-88CA-79C50E84CC9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8150" y="424516"/>
            <a:ext cx="2485524" cy="579816"/>
          </a:xfrm>
          <a:prstGeom prst="rect">
            <a:avLst/>
          </a:prstGeom>
        </p:spPr>
      </p:pic>
    </p:spTree>
    <p:extLst>
      <p:ext uri="{BB962C8B-B14F-4D97-AF65-F5344CB8AC3E}">
        <p14:creationId xmlns:p14="http://schemas.microsoft.com/office/powerpoint/2010/main" val="193348094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6" r:id="rId3"/>
    <p:sldLayoutId id="2147483857" r:id="rId4"/>
    <p:sldLayoutId id="2147483853" r:id="rId5"/>
    <p:sldLayoutId id="2147483854" r:id="rId6"/>
    <p:sldLayoutId id="2147483850" r:id="rId7"/>
    <p:sldLayoutId id="2147483851" r:id="rId8"/>
    <p:sldLayoutId id="2147483698" r:id="rId9"/>
    <p:sldLayoutId id="2147483702" r:id="rId10"/>
    <p:sldLayoutId id="2147483705" r:id="rId11"/>
    <p:sldLayoutId id="2147483706" r:id="rId12"/>
    <p:sldLayoutId id="2147483707" r:id="rId13"/>
    <p:sldLayoutId id="2147483861" r:id="rId14"/>
    <p:sldLayoutId id="2147483858" r:id="rId15"/>
    <p:sldLayoutId id="2147483855" r:id="rId16"/>
    <p:sldLayoutId id="2147483852" r:id="rId17"/>
    <p:sldLayoutId id="2147483699" r:id="rId18"/>
    <p:sldLayoutId id="2147483865" r:id="rId19"/>
    <p:sldLayoutId id="2147483867" r:id="rId20"/>
    <p:sldLayoutId id="2147483868"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3CB68-7D84-F44E-82A1-0E8C21F7FF40}"/>
              </a:ext>
            </a:extLst>
          </p:cNvPr>
          <p:cNvSpPr>
            <a:spLocks noGrp="1"/>
          </p:cNvSpPr>
          <p:nvPr>
            <p:ph type="title"/>
          </p:nvPr>
        </p:nvSpPr>
        <p:spPr>
          <a:xfrm>
            <a:off x="420914" y="365126"/>
            <a:ext cx="7571619" cy="523462"/>
          </a:xfrm>
          <a:prstGeom prst="rect">
            <a:avLst/>
          </a:prstGeom>
        </p:spPr>
        <p:txBody>
          <a:bodyPr vert="horz" lIns="91440" tIns="45720" rIns="91440" bIns="45720" rtlCol="0" anchor="ctr">
            <a:noAutofit/>
          </a:bodyPr>
          <a:lstStyle/>
          <a:p>
            <a:r>
              <a:rPr lang="en-GB"/>
              <a:t>Click to edit Master title style</a:t>
            </a:r>
          </a:p>
        </p:txBody>
      </p:sp>
      <p:pic>
        <p:nvPicPr>
          <p:cNvPr id="4" name="Graphic 3">
            <a:extLst>
              <a:ext uri="{FF2B5EF4-FFF2-40B4-BE49-F238E27FC236}">
                <a16:creationId xmlns:a16="http://schemas.microsoft.com/office/drawing/2014/main" id="{CD120E96-833C-7742-82B9-4BDA1B59800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295891" y="0"/>
            <a:ext cx="2639528" cy="1322869"/>
          </a:xfrm>
          <a:prstGeom prst="rect">
            <a:avLst/>
          </a:prstGeom>
        </p:spPr>
      </p:pic>
    </p:spTree>
    <p:extLst>
      <p:ext uri="{BB962C8B-B14F-4D97-AF65-F5344CB8AC3E}">
        <p14:creationId xmlns:p14="http://schemas.microsoft.com/office/powerpoint/2010/main" val="463220046"/>
      </p:ext>
    </p:extLst>
  </p:cSld>
  <p:clrMap bg1="lt1" tx1="dk1" bg2="lt2" tx2="dk2" accent1="accent1" accent2="accent2" accent3="accent3" accent4="accent4" accent5="accent5" accent6="accent6" hlink="hlink" folHlink="folHlink"/>
  <p:sldLayoutIdLst>
    <p:sldLayoutId id="2147483690" r:id="rId1"/>
    <p:sldLayoutId id="2147483833" r:id="rId2"/>
    <p:sldLayoutId id="2147483700" r:id="rId3"/>
    <p:sldLayoutId id="2147483694" r:id="rId4"/>
    <p:sldLayoutId id="2147483691" r:id="rId5"/>
    <p:sldLayoutId id="2147483695" r:id="rId6"/>
    <p:sldLayoutId id="2147483831" r:id="rId7"/>
    <p:sldLayoutId id="2147483686" r:id="rId8"/>
    <p:sldLayoutId id="2147483685" r:id="rId9"/>
    <p:sldLayoutId id="2147483687" r:id="rId10"/>
    <p:sldLayoutId id="2147483701" r:id="rId11"/>
    <p:sldLayoutId id="2147483843" r:id="rId12"/>
    <p:sldLayoutId id="2147483689" r:id="rId13"/>
    <p:sldLayoutId id="2147483828" r:id="rId14"/>
    <p:sldLayoutId id="2147483830" r:id="rId15"/>
    <p:sldLayoutId id="2147483827" r:id="rId16"/>
    <p:sldLayoutId id="2147483829" r:id="rId17"/>
    <p:sldLayoutId id="2147483834" r:id="rId18"/>
    <p:sldLayoutId id="2147483835" r:id="rId19"/>
    <p:sldLayoutId id="2147483842" r:id="rId20"/>
    <p:sldLayoutId id="2147483836" r:id="rId21"/>
    <p:sldLayoutId id="2147483696" r:id="rId22"/>
    <p:sldLayoutId id="2147483841" r:id="rId23"/>
    <p:sldLayoutId id="2147483668" r:id="rId24"/>
    <p:sldLayoutId id="2147483703" r:id="rId25"/>
    <p:sldLayoutId id="2147483704" r:id="rId26"/>
  </p:sldLayoutIdLs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22A00-BDA5-41A6-843F-A87A7AF300EB}"/>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0E5976-B951-4609-9A59-2528B27027B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8508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hf sldNum="0" hdr="0" ftr="0" dt="0"/>
  <p:txStyles>
    <p:titleStyle>
      <a:lvl1pPr algn="l" defTabSz="914217" rtl="0" eaLnBrk="1" latinLnBrk="0" hangingPunct="1">
        <a:lnSpc>
          <a:spcPct val="90000"/>
        </a:lnSpc>
        <a:spcBef>
          <a:spcPct val="0"/>
        </a:spcBef>
        <a:buNone/>
        <a:defRPr sz="4799" b="1" kern="1200">
          <a:solidFill>
            <a:schemeClr val="bg2"/>
          </a:solidFill>
          <a:latin typeface="Frutiger"/>
          <a:ea typeface="+mj-ea"/>
          <a:cs typeface="+mj-cs"/>
        </a:defRPr>
      </a:lvl1pPr>
    </p:titleStyle>
    <p:bodyStyle>
      <a:lvl1pPr marL="228554" indent="-228554" algn="l" defTabSz="914217" rtl="0" eaLnBrk="1" latinLnBrk="0" hangingPunct="1">
        <a:lnSpc>
          <a:spcPct val="100000"/>
        </a:lnSpc>
        <a:spcBef>
          <a:spcPts val="600"/>
        </a:spcBef>
        <a:buFont typeface="Arial" panose="020B0604020202020204" pitchFamily="34" charset="0"/>
        <a:buChar char="•"/>
        <a:defRPr sz="2799" kern="1200">
          <a:solidFill>
            <a:schemeClr val="tx1"/>
          </a:solidFill>
          <a:latin typeface="Frutiger"/>
          <a:ea typeface="+mn-ea"/>
          <a:cs typeface="+mn-cs"/>
        </a:defRPr>
      </a:lvl1pPr>
      <a:lvl2pPr marL="685663" indent="-228554" algn="l" defTabSz="914217" rtl="0" eaLnBrk="1" latinLnBrk="0" hangingPunct="1">
        <a:lnSpc>
          <a:spcPct val="100000"/>
        </a:lnSpc>
        <a:spcBef>
          <a:spcPts val="600"/>
        </a:spcBef>
        <a:buFont typeface="Arial" panose="020B0604020202020204" pitchFamily="34" charset="0"/>
        <a:buChar char="•"/>
        <a:defRPr sz="2400" kern="1200">
          <a:solidFill>
            <a:schemeClr val="tx1"/>
          </a:solidFill>
          <a:latin typeface="Frutiger"/>
          <a:ea typeface="+mn-ea"/>
          <a:cs typeface="+mn-cs"/>
        </a:defRPr>
      </a:lvl2pPr>
      <a:lvl3pPr marL="1142771" indent="-228554" algn="l" defTabSz="914217" rtl="0" eaLnBrk="1" latinLnBrk="0" hangingPunct="1">
        <a:lnSpc>
          <a:spcPct val="100000"/>
        </a:lnSpc>
        <a:spcBef>
          <a:spcPts val="600"/>
        </a:spcBef>
        <a:buFont typeface="Arial" panose="020B0604020202020204" pitchFamily="34" charset="0"/>
        <a:buChar char="•"/>
        <a:defRPr sz="2000" kern="1200">
          <a:solidFill>
            <a:schemeClr val="tx1"/>
          </a:solidFill>
          <a:latin typeface="Frutiger"/>
          <a:ea typeface="+mn-ea"/>
          <a:cs typeface="+mn-cs"/>
        </a:defRPr>
      </a:lvl3pPr>
      <a:lvl4pPr marL="1599880" indent="-228554" algn="l" defTabSz="914217" rtl="0" eaLnBrk="1" latinLnBrk="0" hangingPunct="1">
        <a:lnSpc>
          <a:spcPct val="100000"/>
        </a:lnSpc>
        <a:spcBef>
          <a:spcPts val="600"/>
        </a:spcBef>
        <a:buFont typeface="Arial" panose="020B0604020202020204" pitchFamily="34" charset="0"/>
        <a:buChar char="•"/>
        <a:defRPr sz="1800" kern="1200">
          <a:solidFill>
            <a:schemeClr val="tx1"/>
          </a:solidFill>
          <a:latin typeface="Frutiger"/>
          <a:ea typeface="+mn-ea"/>
          <a:cs typeface="+mn-cs"/>
        </a:defRPr>
      </a:lvl4pPr>
      <a:lvl5pPr marL="2056989" indent="-228554" algn="l" defTabSz="914217" rtl="0" eaLnBrk="1" latinLnBrk="0" hangingPunct="1">
        <a:lnSpc>
          <a:spcPct val="100000"/>
        </a:lnSpc>
        <a:spcBef>
          <a:spcPts val="600"/>
        </a:spcBef>
        <a:buFont typeface="Arial" panose="020B0604020202020204" pitchFamily="34" charset="0"/>
        <a:buChar char="•"/>
        <a:defRPr sz="1800" kern="1200">
          <a:solidFill>
            <a:schemeClr val="tx1"/>
          </a:solidFill>
          <a:latin typeface="Frutiger"/>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22/12/2023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69" r:id="rId3"/>
    <p:sldLayoutId id="2147483671" r:id="rId4"/>
    <p:sldLayoutId id="214748368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imperialcollegehealthpartners.com/resource/atrial-fibrillation/" TargetMode="External"/><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5.png"/><Relationship Id="rId4" Type="http://schemas.openxmlformats.org/officeDocument/2006/relationships/diagramData" Target="../diagrams/data1.xm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11.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74.sv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svg"/></Relationships>
</file>

<file path=ppt/slides/_rels/slide31.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hyperlink" Target="mailto:rokaih.noori@nhs.net" TargetMode="Externa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hyperlink" Target="mailto:v.suri@nhs.net"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slide" Target="slide6.xml"/><Relationship Id="rId11" Type="http://schemas.openxmlformats.org/officeDocument/2006/relationships/hyperlink" Target="mailto:joanne.peh@nhs.net" TargetMode="External"/><Relationship Id="rId5" Type="http://schemas.openxmlformats.org/officeDocument/2006/relationships/slide" Target="slide5.xml"/><Relationship Id="rId10" Type="http://schemas.openxmlformats.org/officeDocument/2006/relationships/hyperlink" Target="mailto:p.asaria@imperial.ac.uk" TargetMode="External"/><Relationship Id="rId4" Type="http://schemas.openxmlformats.org/officeDocument/2006/relationships/slide" Target="slide4.xml"/><Relationship Id="rId9" Type="http://schemas.openxmlformats.org/officeDocument/2006/relationships/hyperlink" Target="mailto:Zahra.mahir@nhs.net" TargetMode="External"/><Relationship Id="rId14" Type="http://schemas.openxmlformats.org/officeDocument/2006/relationships/hyperlink" Target="mailto:amisha.mehta@nhs.n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mailto:catherine.caldwell@imperialcollegehealthpartners.com" TargetMode="External"/><Relationship Id="rId5" Type="http://schemas.openxmlformats.org/officeDocument/2006/relationships/hyperlink" Target="mailto:chanelle.corena@imperialcollegehealthpartners.com" TargetMode="External"/><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microsoft.com/office/2018/10/relationships/comments" Target="../comments/modernComment_702A97B3_C27F5CF3.xml"/><Relationship Id="rId1" Type="http://schemas.openxmlformats.org/officeDocument/2006/relationships/slideLayout" Target="../slideLayouts/slideLayout11.xml"/><Relationship Id="rId6" Type="http://schemas.openxmlformats.org/officeDocument/2006/relationships/hyperlink" Target="https://www.publicdomainpictures.net/view-image.php?image=163862&amp;picture=doctor" TargetMode="External"/><Relationship Id="rId5" Type="http://schemas.openxmlformats.org/officeDocument/2006/relationships/image" Target="../media/image35.jpeg"/><Relationship Id="rId4" Type="http://schemas.openxmlformats.org/officeDocument/2006/relationships/hyperlink" Target="https://litfl.com/atrial-fibrillation-ecg-librar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02A97C3_D4BAFB0D.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8F110-4418-44BE-9BEE-2A94627DD59B}"/>
              </a:ext>
            </a:extLst>
          </p:cNvPr>
          <p:cNvSpPr>
            <a:spLocks noGrp="1"/>
          </p:cNvSpPr>
          <p:nvPr>
            <p:ph type="sldNum" sz="quarter" idx="12"/>
          </p:nvPr>
        </p:nvSpPr>
        <p:spPr/>
        <p:txBody>
          <a:bodyPr/>
          <a:lstStyle/>
          <a:p>
            <a:r>
              <a:rPr lang="en-GB"/>
              <a:t> </a:t>
            </a:r>
          </a:p>
        </p:txBody>
      </p:sp>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248872" y="1580338"/>
            <a:ext cx="11377264" cy="1824059"/>
          </a:xfrm>
        </p:spPr>
        <p:txBody>
          <a:bodyPr lIns="91440" tIns="45720" rIns="91440" bIns="45720" anchor="t"/>
          <a:lstStyle/>
          <a:p>
            <a:r>
              <a:rPr lang="en-GB" sz="4000" b="1"/>
              <a:t>Atrial Fibrillation</a:t>
            </a:r>
            <a:br>
              <a:rPr lang="en-GB" sz="4000" b="1"/>
            </a:br>
            <a:r>
              <a:rPr lang="en-GB" sz="4000"/>
              <a:t>Case Finding, and Healthcare Inequalities</a:t>
            </a:r>
            <a:br>
              <a:rPr lang="en-GB" sz="4000"/>
            </a:br>
            <a:r>
              <a:rPr lang="en-GB" sz="4000"/>
              <a:t> </a:t>
            </a:r>
            <a:br>
              <a:rPr lang="en-GB" sz="4000"/>
            </a:br>
            <a:r>
              <a:rPr lang="en-GB" sz="3600"/>
              <a:t>Thursday 14</a:t>
            </a:r>
            <a:r>
              <a:rPr lang="en-GB" sz="3600" baseline="30000"/>
              <a:t>th</a:t>
            </a:r>
            <a:r>
              <a:rPr lang="en-GB" sz="3600"/>
              <a:t> September 2023</a:t>
            </a:r>
            <a:br>
              <a:rPr lang="en-GB" sz="3600"/>
            </a:br>
            <a:r>
              <a:rPr lang="en-GB" sz="3600"/>
              <a:t>13:00 – 14:00</a:t>
            </a:r>
            <a:endParaRPr lang="en-GB" sz="4000" b="1" i="1"/>
          </a:p>
        </p:txBody>
      </p:sp>
    </p:spTree>
    <p:extLst>
      <p:ext uri="{BB962C8B-B14F-4D97-AF65-F5344CB8AC3E}">
        <p14:creationId xmlns:p14="http://schemas.microsoft.com/office/powerpoint/2010/main" val="362099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DA7449-9099-9444-C651-151E0C905850}"/>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A17E5713-E2D6-748F-0A1A-7BE4F4BC026B}"/>
              </a:ext>
            </a:extLst>
          </p:cNvPr>
          <p:cNvSpPr>
            <a:spLocks noGrp="1"/>
          </p:cNvSpPr>
          <p:nvPr>
            <p:ph type="title"/>
          </p:nvPr>
        </p:nvSpPr>
        <p:spPr/>
        <p:txBody>
          <a:bodyPr lIns="91440" tIns="45720" rIns="91440" bIns="45720" anchor="t"/>
          <a:lstStyle/>
          <a:p>
            <a:r>
              <a:rPr lang="en-US"/>
              <a:t>DOAC Dosing</a:t>
            </a:r>
          </a:p>
        </p:txBody>
      </p:sp>
      <p:pic>
        <p:nvPicPr>
          <p:cNvPr id="5" name="Picture 4">
            <a:extLst>
              <a:ext uri="{FF2B5EF4-FFF2-40B4-BE49-F238E27FC236}">
                <a16:creationId xmlns:a16="http://schemas.microsoft.com/office/drawing/2014/main" id="{44E6088A-51EF-AEB9-5CC1-115BD9F87AA6}"/>
              </a:ext>
            </a:extLst>
          </p:cNvPr>
          <p:cNvPicPr>
            <a:picLocks noChangeAspect="1"/>
          </p:cNvPicPr>
          <p:nvPr/>
        </p:nvPicPr>
        <p:blipFill rotWithShape="1">
          <a:blip r:embed="rId2"/>
          <a:srcRect t="3142" b="50725"/>
          <a:stretch/>
        </p:blipFill>
        <p:spPr>
          <a:xfrm>
            <a:off x="2120410" y="1497873"/>
            <a:ext cx="6871190" cy="4164989"/>
          </a:xfrm>
          <a:prstGeom prst="rect">
            <a:avLst/>
          </a:prstGeom>
        </p:spPr>
      </p:pic>
      <p:sp>
        <p:nvSpPr>
          <p:cNvPr id="7" name="TextBox 6">
            <a:extLst>
              <a:ext uri="{FF2B5EF4-FFF2-40B4-BE49-F238E27FC236}">
                <a16:creationId xmlns:a16="http://schemas.microsoft.com/office/drawing/2014/main" id="{8430AD3B-0F42-6343-1CF1-7AD66C46A3F7}"/>
              </a:ext>
            </a:extLst>
          </p:cNvPr>
          <p:cNvSpPr txBox="1"/>
          <p:nvPr/>
        </p:nvSpPr>
        <p:spPr>
          <a:xfrm>
            <a:off x="1920385" y="1581150"/>
            <a:ext cx="400050" cy="369332"/>
          </a:xfrm>
          <a:prstGeom prst="rect">
            <a:avLst/>
          </a:prstGeom>
          <a:noFill/>
        </p:spPr>
        <p:txBody>
          <a:bodyPr wrap="square" rtlCol="0">
            <a:spAutoFit/>
          </a:bodyPr>
          <a:lstStyle/>
          <a:p>
            <a:r>
              <a:rPr lang="en-GB"/>
              <a:t>1</a:t>
            </a:r>
          </a:p>
        </p:txBody>
      </p:sp>
      <p:sp>
        <p:nvSpPr>
          <p:cNvPr id="8" name="TextBox 7">
            <a:extLst>
              <a:ext uri="{FF2B5EF4-FFF2-40B4-BE49-F238E27FC236}">
                <a16:creationId xmlns:a16="http://schemas.microsoft.com/office/drawing/2014/main" id="{173B0EF2-3122-C859-A291-3A20EFCA22AE}"/>
              </a:ext>
            </a:extLst>
          </p:cNvPr>
          <p:cNvSpPr txBox="1"/>
          <p:nvPr/>
        </p:nvSpPr>
        <p:spPr>
          <a:xfrm>
            <a:off x="1859570" y="3819525"/>
            <a:ext cx="400050" cy="369332"/>
          </a:xfrm>
          <a:prstGeom prst="rect">
            <a:avLst/>
          </a:prstGeom>
          <a:noFill/>
        </p:spPr>
        <p:txBody>
          <a:bodyPr wrap="square" rtlCol="0">
            <a:spAutoFit/>
          </a:bodyPr>
          <a:lstStyle/>
          <a:p>
            <a:r>
              <a:rPr lang="en-GB"/>
              <a:t>2</a:t>
            </a:r>
          </a:p>
        </p:txBody>
      </p:sp>
    </p:spTree>
    <p:extLst>
      <p:ext uri="{BB962C8B-B14F-4D97-AF65-F5344CB8AC3E}">
        <p14:creationId xmlns:p14="http://schemas.microsoft.com/office/powerpoint/2010/main" val="417603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DA7449-9099-9444-C651-151E0C905850}"/>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A17E5713-E2D6-748F-0A1A-7BE4F4BC026B}"/>
              </a:ext>
            </a:extLst>
          </p:cNvPr>
          <p:cNvSpPr>
            <a:spLocks noGrp="1"/>
          </p:cNvSpPr>
          <p:nvPr>
            <p:ph type="title"/>
          </p:nvPr>
        </p:nvSpPr>
        <p:spPr/>
        <p:txBody>
          <a:bodyPr lIns="91440" tIns="45720" rIns="91440" bIns="45720" anchor="t"/>
          <a:lstStyle/>
          <a:p>
            <a:r>
              <a:rPr lang="en-US"/>
              <a:t>DOAC Dosing</a:t>
            </a:r>
          </a:p>
        </p:txBody>
      </p:sp>
      <p:pic>
        <p:nvPicPr>
          <p:cNvPr id="2" name="Picture 1">
            <a:extLst>
              <a:ext uri="{FF2B5EF4-FFF2-40B4-BE49-F238E27FC236}">
                <a16:creationId xmlns:a16="http://schemas.microsoft.com/office/drawing/2014/main" id="{3EDC376C-83EC-E4AB-BC01-7D9C79156B14}"/>
              </a:ext>
            </a:extLst>
          </p:cNvPr>
          <p:cNvPicPr>
            <a:picLocks noChangeAspect="1"/>
          </p:cNvPicPr>
          <p:nvPr/>
        </p:nvPicPr>
        <p:blipFill rotWithShape="1">
          <a:blip r:embed="rId2"/>
          <a:srcRect t="48968" b="-1"/>
          <a:stretch/>
        </p:blipFill>
        <p:spPr>
          <a:xfrm>
            <a:off x="2810604" y="1438276"/>
            <a:ext cx="6570792" cy="4405902"/>
          </a:xfrm>
          <a:prstGeom prst="rect">
            <a:avLst/>
          </a:prstGeom>
        </p:spPr>
      </p:pic>
      <p:sp>
        <p:nvSpPr>
          <p:cNvPr id="6" name="TextBox 5">
            <a:extLst>
              <a:ext uri="{FF2B5EF4-FFF2-40B4-BE49-F238E27FC236}">
                <a16:creationId xmlns:a16="http://schemas.microsoft.com/office/drawing/2014/main" id="{097C1C08-6131-DD26-6EC8-68821D76F82F}"/>
              </a:ext>
            </a:extLst>
          </p:cNvPr>
          <p:cNvSpPr txBox="1"/>
          <p:nvPr/>
        </p:nvSpPr>
        <p:spPr>
          <a:xfrm>
            <a:off x="2558560" y="1438276"/>
            <a:ext cx="400050" cy="369332"/>
          </a:xfrm>
          <a:prstGeom prst="rect">
            <a:avLst/>
          </a:prstGeom>
          <a:noFill/>
        </p:spPr>
        <p:txBody>
          <a:bodyPr wrap="square" rtlCol="0">
            <a:spAutoFit/>
          </a:bodyPr>
          <a:lstStyle/>
          <a:p>
            <a:r>
              <a:rPr lang="en-GB"/>
              <a:t>3</a:t>
            </a:r>
          </a:p>
        </p:txBody>
      </p:sp>
      <p:sp>
        <p:nvSpPr>
          <p:cNvPr id="7" name="TextBox 6">
            <a:extLst>
              <a:ext uri="{FF2B5EF4-FFF2-40B4-BE49-F238E27FC236}">
                <a16:creationId xmlns:a16="http://schemas.microsoft.com/office/drawing/2014/main" id="{791E2BF8-D2F1-2E7F-B993-18485CC06508}"/>
              </a:ext>
            </a:extLst>
          </p:cNvPr>
          <p:cNvSpPr txBox="1"/>
          <p:nvPr/>
        </p:nvSpPr>
        <p:spPr>
          <a:xfrm>
            <a:off x="2558560" y="2519130"/>
            <a:ext cx="400050" cy="369332"/>
          </a:xfrm>
          <a:prstGeom prst="rect">
            <a:avLst/>
          </a:prstGeom>
          <a:noFill/>
        </p:spPr>
        <p:txBody>
          <a:bodyPr wrap="square" rtlCol="0">
            <a:spAutoFit/>
          </a:bodyPr>
          <a:lstStyle/>
          <a:p>
            <a:r>
              <a:rPr lang="en-GB"/>
              <a:t>4</a:t>
            </a:r>
          </a:p>
        </p:txBody>
      </p:sp>
    </p:spTree>
    <p:extLst>
      <p:ext uri="{BB962C8B-B14F-4D97-AF65-F5344CB8AC3E}">
        <p14:creationId xmlns:p14="http://schemas.microsoft.com/office/powerpoint/2010/main" val="382522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1553AA-614C-ADAF-3EBB-365F11B4C359}"/>
              </a:ext>
            </a:extLst>
          </p:cNvPr>
          <p:cNvSpPr>
            <a:spLocks noGrp="1"/>
          </p:cNvSpPr>
          <p:nvPr>
            <p:ph type="sldNum" sz="quarter" idx="12"/>
          </p:nvPr>
        </p:nvSpPr>
        <p:spPr/>
        <p:txBody>
          <a:bodyPr/>
          <a:lstStyle/>
          <a:p>
            <a:fld id="{E76F84FA-B8EB-462F-97BA-032CB76B4E3A}" type="slidenum">
              <a:rPr lang="en-GB" smtClean="0"/>
              <a:t>12</a:t>
            </a:fld>
            <a:endParaRPr lang="en-GB"/>
          </a:p>
        </p:txBody>
      </p:sp>
      <p:sp>
        <p:nvSpPr>
          <p:cNvPr id="4" name="Title 3">
            <a:extLst>
              <a:ext uri="{FF2B5EF4-FFF2-40B4-BE49-F238E27FC236}">
                <a16:creationId xmlns:a16="http://schemas.microsoft.com/office/drawing/2014/main" id="{8528A51B-7AA5-7021-F019-28E42D57BDAF}"/>
              </a:ext>
            </a:extLst>
          </p:cNvPr>
          <p:cNvSpPr>
            <a:spLocks noGrp="1"/>
          </p:cNvSpPr>
          <p:nvPr>
            <p:ph type="title"/>
          </p:nvPr>
        </p:nvSpPr>
        <p:spPr/>
        <p:txBody>
          <a:bodyPr/>
          <a:lstStyle/>
          <a:p>
            <a:r>
              <a:rPr lang="en-GB"/>
              <a:t>Resources</a:t>
            </a:r>
          </a:p>
        </p:txBody>
      </p:sp>
      <p:pic>
        <p:nvPicPr>
          <p:cNvPr id="6" name="Picture 5">
            <a:extLst>
              <a:ext uri="{FF2B5EF4-FFF2-40B4-BE49-F238E27FC236}">
                <a16:creationId xmlns:a16="http://schemas.microsoft.com/office/drawing/2014/main" id="{05FFB09C-61B1-E0BB-01F2-44ED0BD8A2B3}"/>
              </a:ext>
            </a:extLst>
          </p:cNvPr>
          <p:cNvPicPr>
            <a:picLocks noChangeAspect="1"/>
          </p:cNvPicPr>
          <p:nvPr/>
        </p:nvPicPr>
        <p:blipFill rotWithShape="1">
          <a:blip r:embed="rId2"/>
          <a:srcRect l="4244" r="5659"/>
          <a:stretch/>
        </p:blipFill>
        <p:spPr>
          <a:xfrm>
            <a:off x="4366515" y="1390150"/>
            <a:ext cx="7633699" cy="4518803"/>
          </a:xfrm>
          <a:prstGeom prst="rect">
            <a:avLst/>
          </a:prstGeom>
        </p:spPr>
      </p:pic>
      <p:sp>
        <p:nvSpPr>
          <p:cNvPr id="7" name="TextBox 6">
            <a:extLst>
              <a:ext uri="{FF2B5EF4-FFF2-40B4-BE49-F238E27FC236}">
                <a16:creationId xmlns:a16="http://schemas.microsoft.com/office/drawing/2014/main" id="{B7D440EF-6A9D-4962-AD32-A5C92FFA74B1}"/>
              </a:ext>
            </a:extLst>
          </p:cNvPr>
          <p:cNvSpPr txBox="1"/>
          <p:nvPr/>
        </p:nvSpPr>
        <p:spPr>
          <a:xfrm>
            <a:off x="438189" y="1376011"/>
            <a:ext cx="3928326" cy="4385816"/>
          </a:xfrm>
          <a:prstGeom prst="rect">
            <a:avLst/>
          </a:prstGeom>
          <a:noFill/>
        </p:spPr>
        <p:txBody>
          <a:bodyPr wrap="square">
            <a:spAutoFit/>
          </a:bodyPr>
          <a:lstStyle/>
          <a:p>
            <a:pPr marL="0" marR="0" lvl="0" indent="0" algn="l" defTabSz="914400" rtl="0" eaLnBrk="1" fontAlgn="t" latinLnBrk="0" hangingPunct="1">
              <a:lnSpc>
                <a:spcPct val="150000"/>
              </a:lnSpc>
              <a:spcBef>
                <a:spcPts val="0"/>
              </a:spcBef>
              <a:spcAft>
                <a:spcPts val="1800"/>
              </a:spcAft>
              <a:buClrTx/>
              <a:buSzTx/>
              <a:buFontTx/>
              <a:buNone/>
              <a:tabLst/>
              <a:defRPr/>
            </a:pPr>
            <a:r>
              <a:rPr kumimoji="0" lang="en-GB"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Please </a:t>
            </a:r>
            <a:r>
              <a:rPr kumimoji="0" lang="en-GB"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click here</a:t>
            </a:r>
            <a:r>
              <a:rPr kumimoji="0" lang="en-GB"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or visit </a:t>
            </a:r>
            <a:r>
              <a:rPr kumimoji="0" lang="en-GB"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3"/>
              </a:rPr>
              <a:t>imperialcollegehealthpartners.com</a:t>
            </a:r>
            <a:br>
              <a:rPr kumimoji="0" lang="en-GB"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3"/>
              </a:rPr>
            </a:br>
            <a:r>
              <a:rPr kumimoji="0" lang="en-GB"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hlinkClick r:id="rId3"/>
              </a:rPr>
              <a:t>/resource/atrial-fibrillation/</a:t>
            </a:r>
            <a:r>
              <a:rPr kumimoji="0" lang="en-GB"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where we have collated clinical and patient resources for staff to access across NWL.</a:t>
            </a:r>
          </a:p>
          <a:p>
            <a:pPr marL="0" marR="0" lvl="0" indent="0" algn="l" defTabSz="914400" rtl="0" eaLnBrk="1" fontAlgn="t" latinLnBrk="0" hangingPunct="1">
              <a:lnSpc>
                <a:spcPct val="150000"/>
              </a:lnSpc>
              <a:spcBef>
                <a:spcPts val="0"/>
              </a:spcBef>
              <a:spcAft>
                <a:spcPts val="1800"/>
              </a:spcAft>
              <a:buClrTx/>
              <a:buSzTx/>
              <a:buFontTx/>
              <a:buNone/>
              <a:tabLst/>
              <a:defRPr/>
            </a:pPr>
            <a:r>
              <a:rPr lang="en-GB" sz="2000">
                <a:latin typeface="Arial" panose="020B0604020202020204" pitchFamily="34" charset="0"/>
                <a:cs typeface="Arial" panose="020B0604020202020204" pitchFamily="34" charset="0"/>
              </a:rPr>
              <a:t>We have also linked the ICB Cardiology webpage, where future resources will be updated.</a:t>
            </a:r>
            <a:endParaRPr kumimoji="0" lang="en-GB"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081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8F110-4418-44BE-9BEE-2A94627DD59B}"/>
              </a:ext>
            </a:extLst>
          </p:cNvPr>
          <p:cNvSpPr>
            <a:spLocks noGrp="1"/>
          </p:cNvSpPr>
          <p:nvPr>
            <p:ph type="sldNum" sz="quarter" idx="12"/>
          </p:nvPr>
        </p:nvSpPr>
        <p:spPr/>
        <p:txBody>
          <a:bodyPr/>
          <a:lstStyle/>
          <a:p>
            <a:endParaRPr lang="en-GB"/>
          </a:p>
          <a:p>
            <a:endParaRPr lang="en-GB"/>
          </a:p>
        </p:txBody>
      </p:sp>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316699" y="1734341"/>
            <a:ext cx="11558601" cy="2097920"/>
          </a:xfrm>
        </p:spPr>
        <p:txBody>
          <a:bodyPr/>
          <a:lstStyle/>
          <a:p>
            <a:pPr algn="ctr">
              <a:lnSpc>
                <a:spcPct val="100000"/>
              </a:lnSpc>
              <a:spcAft>
                <a:spcPts val="600"/>
              </a:spcAft>
            </a:pPr>
            <a:r>
              <a:rPr lang="en-US" b="1"/>
              <a:t>AF Case Finding</a:t>
            </a:r>
            <a:br>
              <a:rPr lang="en-US"/>
            </a:br>
            <a:r>
              <a:rPr lang="en-GB" sz="3600">
                <a:effectLst/>
                <a:latin typeface="Arial" panose="020B0604020202020204" pitchFamily="34" charset="0"/>
                <a:ea typeface="Aptos" panose="020B0004020202020204" pitchFamily="34" charset="0"/>
                <a:cs typeface="Arial" panose="020B0604020202020204" pitchFamily="34" charset="0"/>
              </a:rPr>
              <a:t>Zainab Khanbhai</a:t>
            </a:r>
            <a:br>
              <a:rPr lang="en-US" sz="3600">
                <a:effectLst/>
                <a:latin typeface="Arial" panose="020B0604020202020204" pitchFamily="34" charset="0"/>
                <a:ea typeface="Aptos" panose="020B0004020202020204" pitchFamily="34" charset="0"/>
                <a:cs typeface="Arial" panose="020B0604020202020204" pitchFamily="34" charset="0"/>
              </a:rPr>
            </a:br>
            <a:r>
              <a:rPr lang="en-GB" sz="3600">
                <a:effectLst/>
                <a:latin typeface="Arial" panose="020B0604020202020204" pitchFamily="34" charset="0"/>
                <a:ea typeface="Aptos" panose="020B0004020202020204" pitchFamily="34" charset="0"/>
                <a:cs typeface="Arial" panose="020B0604020202020204" pitchFamily="34" charset="0"/>
              </a:rPr>
              <a:t>Capture AF Lead, Senior Pharmacist – </a:t>
            </a:r>
            <a:r>
              <a:rPr lang="en-GB" sz="3600" err="1">
                <a:effectLst/>
                <a:latin typeface="Arial" panose="020B0604020202020204" pitchFamily="34" charset="0"/>
                <a:ea typeface="Aptos" panose="020B0004020202020204" pitchFamily="34" charset="0"/>
                <a:cs typeface="Arial" panose="020B0604020202020204" pitchFamily="34" charset="0"/>
              </a:rPr>
              <a:t>Cardiothoracics</a:t>
            </a:r>
            <a:br>
              <a:rPr lang="en-GB" sz="3600">
                <a:effectLst/>
                <a:latin typeface="Arial" panose="020B0604020202020204" pitchFamily="34" charset="0"/>
                <a:ea typeface="Aptos" panose="020B0004020202020204" pitchFamily="34" charset="0"/>
                <a:cs typeface="Arial" panose="020B0604020202020204" pitchFamily="34" charset="0"/>
              </a:rPr>
            </a:br>
            <a:r>
              <a:rPr lang="en-GB" sz="3600">
                <a:effectLst/>
                <a:latin typeface="Arial" panose="020B0604020202020204" pitchFamily="34" charset="0"/>
                <a:ea typeface="Aptos" panose="020B0004020202020204" pitchFamily="34" charset="0"/>
                <a:cs typeface="Arial" panose="020B0604020202020204" pitchFamily="34" charset="0"/>
              </a:rPr>
              <a:t>Royal Brompton and Harefield Hospitals</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1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7990" y="1397238"/>
            <a:ext cx="11006326" cy="4480034"/>
          </a:xfrm>
        </p:spPr>
        <p:txBody>
          <a:bodyPr>
            <a:noAutofit/>
          </a:bodyPr>
          <a:lstStyle/>
          <a:p>
            <a:pPr>
              <a:lnSpc>
                <a:spcPct val="100000"/>
              </a:lnSpc>
              <a:spcBef>
                <a:spcPts val="0"/>
              </a:spcBef>
              <a:spcAft>
                <a:spcPts val="1800"/>
              </a:spcAft>
            </a:pPr>
            <a:r>
              <a:rPr lang="en-GB" sz="2000"/>
              <a:t> Atrial Fibrillation (AF) is the most common heart rhythm abnormality</a:t>
            </a:r>
          </a:p>
          <a:p>
            <a:pPr>
              <a:lnSpc>
                <a:spcPct val="100000"/>
              </a:lnSpc>
              <a:spcBef>
                <a:spcPts val="0"/>
              </a:spcBef>
              <a:spcAft>
                <a:spcPts val="1800"/>
              </a:spcAft>
            </a:pPr>
            <a:r>
              <a:rPr lang="en-GB" sz="2000"/>
              <a:t>There are approximately 890,000 people who are living with diagnosed AF in England (1.6% general population)</a:t>
            </a:r>
            <a:r>
              <a:rPr lang="en-GB" altLang="en-US" sz="2000"/>
              <a:t> </a:t>
            </a:r>
          </a:p>
          <a:p>
            <a:pPr>
              <a:lnSpc>
                <a:spcPct val="100000"/>
              </a:lnSpc>
              <a:spcBef>
                <a:spcPts val="0"/>
              </a:spcBef>
              <a:spcAft>
                <a:spcPts val="1800"/>
              </a:spcAft>
            </a:pPr>
            <a:r>
              <a:rPr lang="en-GB" altLang="en-US" sz="2000"/>
              <a:t>Prevalence increases with age from 0.7% </a:t>
            </a:r>
            <a:r>
              <a:rPr lang="en-GB" sz="2000"/>
              <a:t>in people aged 55-59 years to 18% in those older than 85 </a:t>
            </a:r>
          </a:p>
          <a:p>
            <a:pPr>
              <a:lnSpc>
                <a:spcPct val="100000"/>
              </a:lnSpc>
              <a:spcBef>
                <a:spcPts val="0"/>
              </a:spcBef>
              <a:spcAft>
                <a:spcPts val="1800"/>
              </a:spcAft>
            </a:pPr>
            <a:r>
              <a:rPr lang="en-GB" sz="2000"/>
              <a:t>AF is the leading cause of embolic stroke</a:t>
            </a:r>
          </a:p>
        </p:txBody>
      </p:sp>
      <p:sp>
        <p:nvSpPr>
          <p:cNvPr id="2" name="Title 1"/>
          <p:cNvSpPr>
            <a:spLocks noGrp="1"/>
          </p:cNvSpPr>
          <p:nvPr>
            <p:ph type="title"/>
          </p:nvPr>
        </p:nvSpPr>
        <p:spPr/>
        <p:txBody>
          <a:bodyPr/>
          <a:lstStyle/>
          <a:p>
            <a:r>
              <a:rPr lang="en-GB" b="1"/>
              <a:t>Background</a:t>
            </a:r>
          </a:p>
        </p:txBody>
      </p:sp>
    </p:spTree>
    <p:extLst>
      <p:ext uri="{BB962C8B-B14F-4D97-AF65-F5344CB8AC3E}">
        <p14:creationId xmlns:p14="http://schemas.microsoft.com/office/powerpoint/2010/main" val="158770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443253-32D5-4957-A9D9-E4314DE49C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65"/>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92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2BD14025-1E1E-4BAF-B4C4-87970142A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52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4DC2E-5033-471D-AF15-B8F7D2B43DBE}"/>
              </a:ext>
            </a:extLst>
          </p:cNvPr>
          <p:cNvPicPr>
            <a:picLocks noChangeAspect="1"/>
          </p:cNvPicPr>
          <p:nvPr/>
        </p:nvPicPr>
        <p:blipFill rotWithShape="1">
          <a:blip r:embed="rId2"/>
          <a:srcRect t="15340" r="17497" b="12529"/>
          <a:stretch/>
        </p:blipFill>
        <p:spPr>
          <a:xfrm>
            <a:off x="294352" y="1394716"/>
            <a:ext cx="9640758" cy="4068568"/>
          </a:xfrm>
          <a:prstGeom prst="rect">
            <a:avLst/>
          </a:prstGeom>
        </p:spPr>
      </p:pic>
      <p:sp>
        <p:nvSpPr>
          <p:cNvPr id="4" name="Title 1">
            <a:extLst>
              <a:ext uri="{FF2B5EF4-FFF2-40B4-BE49-F238E27FC236}">
                <a16:creationId xmlns:a16="http://schemas.microsoft.com/office/drawing/2014/main" id="{F52111B2-CE0C-1997-2767-D8004D907A47}"/>
              </a:ext>
            </a:extLst>
          </p:cNvPr>
          <p:cNvSpPr>
            <a:spLocks noGrp="1"/>
          </p:cNvSpPr>
          <p:nvPr>
            <p:ph type="title"/>
          </p:nvPr>
        </p:nvSpPr>
        <p:spPr>
          <a:xfrm>
            <a:off x="407368" y="326582"/>
            <a:ext cx="11377264" cy="543595"/>
          </a:xfrm>
        </p:spPr>
        <p:txBody>
          <a:bodyPr/>
          <a:lstStyle/>
          <a:p>
            <a:r>
              <a:rPr lang="en-GB" b="1"/>
              <a:t>Capture AF Service Objectives</a:t>
            </a:r>
          </a:p>
        </p:txBody>
      </p:sp>
      <p:pic>
        <p:nvPicPr>
          <p:cNvPr id="6" name="Picture 5">
            <a:extLst>
              <a:ext uri="{FF2B5EF4-FFF2-40B4-BE49-F238E27FC236}">
                <a16:creationId xmlns:a16="http://schemas.microsoft.com/office/drawing/2014/main" id="{EC52AF8B-AABC-E278-50DB-B9CB76EAEDF9}"/>
              </a:ext>
            </a:extLst>
          </p:cNvPr>
          <p:cNvPicPr>
            <a:picLocks noChangeAspect="1"/>
          </p:cNvPicPr>
          <p:nvPr/>
        </p:nvPicPr>
        <p:blipFill rotWithShape="1">
          <a:blip r:embed="rId2"/>
          <a:srcRect l="68626" t="2756" r="3591" b="81351"/>
          <a:stretch/>
        </p:blipFill>
        <p:spPr>
          <a:xfrm>
            <a:off x="8537998" y="1394716"/>
            <a:ext cx="3246634" cy="896421"/>
          </a:xfrm>
          <a:prstGeom prst="rect">
            <a:avLst/>
          </a:prstGeom>
        </p:spPr>
      </p:pic>
    </p:spTree>
    <p:extLst>
      <p:ext uri="{BB962C8B-B14F-4D97-AF65-F5344CB8AC3E}">
        <p14:creationId xmlns:p14="http://schemas.microsoft.com/office/powerpoint/2010/main" val="79778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D2A091-8542-4645-BBC6-E85283EFE6CB}"/>
              </a:ext>
            </a:extLst>
          </p:cNvPr>
          <p:cNvPicPr>
            <a:picLocks noChangeAspect="1"/>
          </p:cNvPicPr>
          <p:nvPr/>
        </p:nvPicPr>
        <p:blipFill rotWithShape="1">
          <a:blip r:embed="rId2"/>
          <a:srcRect t="3165" b="2573"/>
          <a:stretch/>
        </p:blipFill>
        <p:spPr>
          <a:xfrm>
            <a:off x="125185" y="1263722"/>
            <a:ext cx="11941629" cy="4664466"/>
          </a:xfrm>
          <a:prstGeom prst="rect">
            <a:avLst/>
          </a:prstGeom>
        </p:spPr>
      </p:pic>
      <p:sp>
        <p:nvSpPr>
          <p:cNvPr id="2" name="Title 1">
            <a:extLst>
              <a:ext uri="{FF2B5EF4-FFF2-40B4-BE49-F238E27FC236}">
                <a16:creationId xmlns:a16="http://schemas.microsoft.com/office/drawing/2014/main" id="{ECA24559-FE93-B687-AA27-BD268A9C3F7A}"/>
              </a:ext>
            </a:extLst>
          </p:cNvPr>
          <p:cNvSpPr>
            <a:spLocks noGrp="1"/>
          </p:cNvSpPr>
          <p:nvPr>
            <p:ph type="title"/>
          </p:nvPr>
        </p:nvSpPr>
        <p:spPr/>
        <p:txBody>
          <a:bodyPr/>
          <a:lstStyle/>
          <a:p>
            <a:r>
              <a:rPr lang="en-GB"/>
              <a:t>Capture AF Model</a:t>
            </a:r>
          </a:p>
        </p:txBody>
      </p:sp>
    </p:spTree>
    <p:extLst>
      <p:ext uri="{BB962C8B-B14F-4D97-AF65-F5344CB8AC3E}">
        <p14:creationId xmlns:p14="http://schemas.microsoft.com/office/powerpoint/2010/main" val="414417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628CCF-65F0-4A08-62C1-7562B6224CE9}"/>
              </a:ext>
            </a:extLst>
          </p:cNvPr>
          <p:cNvSpPr txBox="1">
            <a:spLocks/>
          </p:cNvSpPr>
          <p:nvPr/>
        </p:nvSpPr>
        <p:spPr>
          <a:xfrm>
            <a:off x="406749" y="339155"/>
            <a:ext cx="11377264" cy="543595"/>
          </a:xfr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err="1"/>
              <a:t>Kardia</a:t>
            </a:r>
            <a:r>
              <a:rPr lang="en-GB"/>
              <a:t> Monitor </a:t>
            </a:r>
          </a:p>
        </p:txBody>
      </p:sp>
      <p:pic>
        <p:nvPicPr>
          <p:cNvPr id="9" name="Google Shape;77;p18">
            <a:extLst>
              <a:ext uri="{FF2B5EF4-FFF2-40B4-BE49-F238E27FC236}">
                <a16:creationId xmlns:a16="http://schemas.microsoft.com/office/drawing/2014/main" id="{3CACB9B5-BB7B-D872-643D-F241E60FF1CB}"/>
              </a:ext>
            </a:extLst>
          </p:cNvPr>
          <p:cNvPicPr preferRelativeResize="0"/>
          <p:nvPr/>
        </p:nvPicPr>
        <p:blipFill rotWithShape="1">
          <a:blip r:embed="rId3">
            <a:alphaModFix/>
          </a:blip>
          <a:srcRect/>
          <a:stretch/>
        </p:blipFill>
        <p:spPr>
          <a:xfrm>
            <a:off x="490812" y="3180879"/>
            <a:ext cx="3257550" cy="2667526"/>
          </a:xfrm>
          <a:prstGeom prst="rect">
            <a:avLst/>
          </a:prstGeom>
          <a:noFill/>
          <a:ln>
            <a:noFill/>
          </a:ln>
        </p:spPr>
      </p:pic>
      <p:graphicFrame>
        <p:nvGraphicFramePr>
          <p:cNvPr id="10" name="Content Placeholder 12">
            <a:extLst>
              <a:ext uri="{FF2B5EF4-FFF2-40B4-BE49-F238E27FC236}">
                <a16:creationId xmlns:a16="http://schemas.microsoft.com/office/drawing/2014/main" id="{2DF73E29-0317-F8BF-EE2D-6418633C66C7}"/>
              </a:ext>
            </a:extLst>
          </p:cNvPr>
          <p:cNvGraphicFramePr>
            <a:graphicFrameLocks noGrp="1"/>
          </p:cNvGraphicFramePr>
          <p:nvPr>
            <p:ph idx="1"/>
            <p:extLst>
              <p:ext uri="{D42A27DB-BD31-4B8C-83A1-F6EECF244321}">
                <p14:modId xmlns:p14="http://schemas.microsoft.com/office/powerpoint/2010/main" val="1248119135"/>
              </p:ext>
            </p:extLst>
          </p:nvPr>
        </p:nvGraphicFramePr>
        <p:xfrm>
          <a:off x="2344221" y="1403153"/>
          <a:ext cx="61722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ii_15c6877dc4b10b12">
            <a:extLst>
              <a:ext uri="{FF2B5EF4-FFF2-40B4-BE49-F238E27FC236}">
                <a16:creationId xmlns:a16="http://schemas.microsoft.com/office/drawing/2014/main" id="{A9CE92D5-7846-0C8F-F4D4-6DAE4FB00632}"/>
              </a:ext>
            </a:extLst>
          </p:cNvPr>
          <p:cNvPicPr/>
          <p:nvPr/>
        </p:nvPicPr>
        <p:blipFill rotWithShape="1">
          <a:blip r:embed="rId9" cstate="print">
            <a:extLst>
              <a:ext uri="{28A0092B-C50C-407E-A947-70E740481C1C}">
                <a14:useLocalDpi xmlns:a14="http://schemas.microsoft.com/office/drawing/2010/main" val="0"/>
              </a:ext>
            </a:extLst>
          </a:blip>
          <a:srcRect t="6340" r="1441" b="43804"/>
          <a:stretch/>
        </p:blipFill>
        <p:spPr bwMode="auto">
          <a:xfrm>
            <a:off x="490812" y="1394155"/>
            <a:ext cx="3257550" cy="1647825"/>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A9ABB27-4359-5BAE-DAE7-F7BA472868FC}"/>
              </a:ext>
            </a:extLst>
          </p:cNvPr>
          <p:cNvPicPr>
            <a:picLocks noChangeAspect="1"/>
          </p:cNvPicPr>
          <p:nvPr/>
        </p:nvPicPr>
        <p:blipFill>
          <a:blip r:embed="rId10"/>
          <a:stretch>
            <a:fillRect/>
          </a:stretch>
        </p:blipFill>
        <p:spPr>
          <a:xfrm>
            <a:off x="7834462" y="1394155"/>
            <a:ext cx="3583576" cy="4383482"/>
          </a:xfrm>
          <a:prstGeom prst="rect">
            <a:avLst/>
          </a:prstGeom>
        </p:spPr>
      </p:pic>
    </p:spTree>
    <p:extLst>
      <p:ext uri="{BB962C8B-B14F-4D97-AF65-F5344CB8AC3E}">
        <p14:creationId xmlns:p14="http://schemas.microsoft.com/office/powerpoint/2010/main" val="276392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E55AE6-1256-486D-ADED-A328E55E1B76}"/>
              </a:ext>
            </a:extLst>
          </p:cNvPr>
          <p:cNvSpPr>
            <a:spLocks noGrp="1"/>
          </p:cNvSpPr>
          <p:nvPr>
            <p:ph type="sldNum" sz="quarter" idx="12"/>
          </p:nvPr>
        </p:nvSpPr>
        <p:spPr/>
        <p:txBody>
          <a:bodyPr/>
          <a:lstStyle/>
          <a:p>
            <a:endParaRPr lang="en-GB"/>
          </a:p>
          <a:p>
            <a:endParaRPr lang="en-GB"/>
          </a:p>
        </p:txBody>
      </p:sp>
      <p:sp>
        <p:nvSpPr>
          <p:cNvPr id="4" name="Title 3">
            <a:extLst>
              <a:ext uri="{FF2B5EF4-FFF2-40B4-BE49-F238E27FC236}">
                <a16:creationId xmlns:a16="http://schemas.microsoft.com/office/drawing/2014/main" id="{4D2E1FCA-3846-C338-2A81-0AF02133ECBF}"/>
              </a:ext>
            </a:extLst>
          </p:cNvPr>
          <p:cNvSpPr>
            <a:spLocks noGrp="1"/>
          </p:cNvSpPr>
          <p:nvPr>
            <p:ph type="title"/>
          </p:nvPr>
        </p:nvSpPr>
        <p:spPr>
          <a:xfrm>
            <a:off x="402196" y="222318"/>
            <a:ext cx="11387608" cy="621580"/>
          </a:xfrm>
        </p:spPr>
        <p:txBody>
          <a:bodyPr/>
          <a:lstStyle/>
          <a:p>
            <a:pPr algn="ctr"/>
            <a:r>
              <a:rPr lang="en-GB" sz="2800" b="1"/>
              <a:t>Agenda: </a:t>
            </a:r>
            <a:r>
              <a:rPr lang="en-GB" sz="2800"/>
              <a:t>Atrial Fibrillation: Effective case-finding and highlighting healthcare inequalities in NWL</a:t>
            </a:r>
            <a:endParaRPr lang="en-US" sz="2800"/>
          </a:p>
        </p:txBody>
      </p:sp>
      <p:sp>
        <p:nvSpPr>
          <p:cNvPr id="7" name="TextBox 6">
            <a:extLst>
              <a:ext uri="{FF2B5EF4-FFF2-40B4-BE49-F238E27FC236}">
                <a16:creationId xmlns:a16="http://schemas.microsoft.com/office/drawing/2014/main" id="{E252D522-3F23-EE52-9518-3476534595D3}"/>
              </a:ext>
            </a:extLst>
          </p:cNvPr>
          <p:cNvSpPr txBox="1"/>
          <p:nvPr/>
        </p:nvSpPr>
        <p:spPr>
          <a:xfrm>
            <a:off x="189186" y="252248"/>
            <a:ext cx="184731" cy="369332"/>
          </a:xfrm>
          <a:prstGeom prst="rect">
            <a:avLst/>
          </a:prstGeom>
          <a:noFill/>
        </p:spPr>
        <p:txBody>
          <a:bodyPr wrap="none" rtlCol="0">
            <a:spAutoFit/>
          </a:bodyPr>
          <a:lstStyle/>
          <a:p>
            <a:endParaRPr lang="en-US"/>
          </a:p>
        </p:txBody>
      </p:sp>
      <p:graphicFrame>
        <p:nvGraphicFramePr>
          <p:cNvPr id="10" name="Table 6">
            <a:extLst>
              <a:ext uri="{FF2B5EF4-FFF2-40B4-BE49-F238E27FC236}">
                <a16:creationId xmlns:a16="http://schemas.microsoft.com/office/drawing/2014/main" id="{7D89C34D-65D4-8BA0-860D-3384ACA2B541}"/>
              </a:ext>
            </a:extLst>
          </p:cNvPr>
          <p:cNvGraphicFramePr>
            <a:graphicFrameLocks noGrp="1"/>
          </p:cNvGraphicFramePr>
          <p:nvPr>
            <p:extLst>
              <p:ext uri="{D42A27DB-BD31-4B8C-83A1-F6EECF244321}">
                <p14:modId xmlns:p14="http://schemas.microsoft.com/office/powerpoint/2010/main" val="719227186"/>
              </p:ext>
            </p:extLst>
          </p:nvPr>
        </p:nvGraphicFramePr>
        <p:xfrm>
          <a:off x="189186" y="1256534"/>
          <a:ext cx="11872332" cy="3668565"/>
        </p:xfrm>
        <a:graphic>
          <a:graphicData uri="http://schemas.openxmlformats.org/drawingml/2006/table">
            <a:tbl>
              <a:tblPr firstRow="1" bandRow="1">
                <a:tableStyleId>{7DF18680-E054-41AD-8BC1-D1AEF772440D}</a:tableStyleId>
              </a:tblPr>
              <a:tblGrid>
                <a:gridCol w="3906433">
                  <a:extLst>
                    <a:ext uri="{9D8B030D-6E8A-4147-A177-3AD203B41FA5}">
                      <a16:colId xmlns:a16="http://schemas.microsoft.com/office/drawing/2014/main" val="71073506"/>
                    </a:ext>
                  </a:extLst>
                </a:gridCol>
                <a:gridCol w="6836257">
                  <a:extLst>
                    <a:ext uri="{9D8B030D-6E8A-4147-A177-3AD203B41FA5}">
                      <a16:colId xmlns:a16="http://schemas.microsoft.com/office/drawing/2014/main" val="2929938894"/>
                    </a:ext>
                  </a:extLst>
                </a:gridCol>
                <a:gridCol w="1129642">
                  <a:extLst>
                    <a:ext uri="{9D8B030D-6E8A-4147-A177-3AD203B41FA5}">
                      <a16:colId xmlns:a16="http://schemas.microsoft.com/office/drawing/2014/main" val="3393990142"/>
                    </a:ext>
                  </a:extLst>
                </a:gridCol>
              </a:tblGrid>
              <a:tr h="346235">
                <a:tc>
                  <a:txBody>
                    <a:bodyPr/>
                    <a:lstStyle/>
                    <a:p>
                      <a:pPr algn="ctr"/>
                      <a:r>
                        <a:rPr lang="en-US" sz="1800"/>
                        <a:t>Agenda Item</a:t>
                      </a:r>
                    </a:p>
                  </a:txBody>
                  <a:tcPr marL="99500" marR="99500" marT="49750" marB="49750"/>
                </a:tc>
                <a:tc>
                  <a:txBody>
                    <a:bodyPr/>
                    <a:lstStyle/>
                    <a:p>
                      <a:pPr algn="ctr"/>
                      <a:r>
                        <a:rPr lang="en-US" sz="1800"/>
                        <a:t>Speaker</a:t>
                      </a:r>
                    </a:p>
                  </a:txBody>
                  <a:tcPr marL="99500" marR="99500" marT="49750" marB="49750"/>
                </a:tc>
                <a:tc>
                  <a:txBody>
                    <a:bodyPr/>
                    <a:lstStyle/>
                    <a:p>
                      <a:pPr algn="ctr"/>
                      <a:r>
                        <a:rPr lang="en-US" sz="1800"/>
                        <a:t>Time</a:t>
                      </a:r>
                    </a:p>
                  </a:txBody>
                  <a:tcPr marL="99500" marR="99500" marT="49750" marB="49750"/>
                </a:tc>
                <a:extLst>
                  <a:ext uri="{0D108BD9-81ED-4DB2-BD59-A6C34878D82A}">
                    <a16:rowId xmlns:a16="http://schemas.microsoft.com/office/drawing/2014/main" val="525432560"/>
                  </a:ext>
                </a:extLst>
              </a:tr>
              <a:tr h="913802">
                <a:tc>
                  <a:txBody>
                    <a:bodyPr/>
                    <a:lstStyle/>
                    <a:p>
                      <a:pPr marL="0" indent="0">
                        <a:buFont typeface="Arial" panose="020B0604020202020204" pitchFamily="34" charset="0"/>
                        <a:buNone/>
                      </a:pPr>
                      <a:r>
                        <a:rPr lang="en-GB" sz="1800" b="1" kern="1200">
                          <a:solidFill>
                            <a:schemeClr val="dk1"/>
                          </a:solidFill>
                          <a:effectLst/>
                          <a:latin typeface="+mn-lt"/>
                          <a:ea typeface="+mn-ea"/>
                          <a:cs typeface="+mn-cs"/>
                        </a:rPr>
                        <a:t>Welcome &amp; </a:t>
                      </a:r>
                      <a:r>
                        <a:rPr lang="en-US" sz="1800" b="1"/>
                        <a:t>Update on AF in NWL</a:t>
                      </a:r>
                      <a:r>
                        <a:rPr lang="en-GB" sz="1800" b="1" kern="1200">
                          <a:solidFill>
                            <a:schemeClr val="dk1"/>
                          </a:solidFill>
                          <a:effectLst/>
                          <a:latin typeface="+mn-lt"/>
                          <a:ea typeface="+mn-ea"/>
                          <a:cs typeface="+mn-cs"/>
                        </a:rPr>
                        <a:t> </a:t>
                      </a:r>
                    </a:p>
                  </a:txBody>
                  <a:tcPr marL="99500" marR="99500" marT="49750" marB="4975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a:solidFill>
                            <a:schemeClr val="dk1"/>
                          </a:solidFill>
                        </a:rPr>
                        <a:t>Dr Shazia Siddiqi and Dr Sadia Khan</a:t>
                      </a:r>
                      <a:r>
                        <a:rPr lang="en-GB" sz="1800" kern="120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a:solidFill>
                            <a:schemeClr val="dk1"/>
                          </a:solidFill>
                          <a:effectLst/>
                        </a:rPr>
                        <a:t>Primary Care and Secondary Care Co-Chairs, NWL AF Working Group</a:t>
                      </a:r>
                      <a:endParaRPr lang="en-GB" sz="1800" kern="1200">
                        <a:solidFill>
                          <a:schemeClr val="dk1"/>
                        </a:solidFill>
                        <a:latin typeface="+mn-lt"/>
                        <a:ea typeface="+mn-ea"/>
                        <a:cs typeface="+mn-cs"/>
                      </a:endParaRPr>
                    </a:p>
                  </a:txBody>
                  <a:tcPr marL="99500" marR="99500" marT="49750" marB="49750" anchor="ctr"/>
                </a:tc>
                <a:tc>
                  <a:txBody>
                    <a:bodyPr/>
                    <a:lstStyle/>
                    <a:p>
                      <a:pPr algn="l"/>
                      <a:r>
                        <a:rPr lang="en-US" sz="1800"/>
                        <a:t>10mins</a:t>
                      </a:r>
                    </a:p>
                  </a:txBody>
                  <a:tcPr marL="99500" marR="99500" marT="49750" marB="49750" anchor="ctr"/>
                </a:tc>
                <a:extLst>
                  <a:ext uri="{0D108BD9-81ED-4DB2-BD59-A6C34878D82A}">
                    <a16:rowId xmlns:a16="http://schemas.microsoft.com/office/drawing/2014/main" val="458680347"/>
                  </a:ext>
                </a:extLst>
              </a:tr>
              <a:tr h="560256">
                <a:tc>
                  <a:txBody>
                    <a:bodyPr/>
                    <a:lstStyle/>
                    <a:p>
                      <a:pPr algn="l"/>
                      <a:r>
                        <a:rPr lang="en-GB" sz="1800" b="1"/>
                        <a:t>AF Case Finding</a:t>
                      </a:r>
                      <a:endParaRPr lang="en-US" sz="1800" b="1"/>
                    </a:p>
                  </a:txBody>
                  <a:tcPr marL="99500" marR="99500" marT="49750" marB="49750" anchor="ctr"/>
                </a:tc>
                <a:tc>
                  <a:txBody>
                    <a:bodyPr/>
                    <a:lstStyle/>
                    <a:p>
                      <a:r>
                        <a:rPr lang="en-GB" sz="1800" b="1">
                          <a:effectLst/>
                          <a:latin typeface="Arial" panose="020B0604020202020204" pitchFamily="34" charset="0"/>
                          <a:ea typeface="Aptos" panose="020B0004020202020204" pitchFamily="34" charset="0"/>
                          <a:cs typeface="Arial" panose="020B0604020202020204" pitchFamily="34" charset="0"/>
                        </a:rPr>
                        <a:t>Zainab Khanbhai</a:t>
                      </a:r>
                      <a:r>
                        <a:rPr lang="en-GB" sz="1800">
                          <a:effectLst/>
                          <a:latin typeface="Arial" panose="020B0604020202020204" pitchFamily="34" charset="0"/>
                          <a:ea typeface="Aptos" panose="020B0004020202020204" pitchFamily="34" charset="0"/>
                          <a:cs typeface="Arial" panose="020B0604020202020204" pitchFamily="34" charset="0"/>
                        </a:rPr>
                        <a:t>, Senior Cardiothoracic Surgical Pharmacist, Royal Brompton Hospital</a:t>
                      </a:r>
                      <a:endParaRPr lang="en-GB" sz="1800"/>
                    </a:p>
                  </a:txBody>
                  <a:tcPr marL="99500" marR="99500" marT="49750" marB="497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15 mins</a:t>
                      </a:r>
                    </a:p>
                  </a:txBody>
                  <a:tcPr marL="99500" marR="99500" marT="49750" marB="49750" anchor="ctr"/>
                </a:tc>
                <a:extLst>
                  <a:ext uri="{0D108BD9-81ED-4DB2-BD59-A6C34878D82A}">
                    <a16:rowId xmlns:a16="http://schemas.microsoft.com/office/drawing/2014/main" val="2115265095"/>
                  </a:ext>
                </a:extLst>
              </a:tr>
              <a:tr h="538839">
                <a:tc>
                  <a:txBody>
                    <a:bodyPr/>
                    <a:lstStyle/>
                    <a:p>
                      <a:pPr algn="l"/>
                      <a:r>
                        <a:rPr lang="en-US" sz="1800" b="1"/>
                        <a:t>AF Healthcare Inequalities</a:t>
                      </a:r>
                    </a:p>
                  </a:txBody>
                  <a:tcPr marL="99500" marR="99500" marT="49750" marB="49750" anchor="ctr"/>
                </a:tc>
                <a:tc>
                  <a:txBody>
                    <a:bodyPr/>
                    <a:lstStyle/>
                    <a:p>
                      <a:pPr marL="0" indent="0" algn="l" rtl="0" eaLnBrk="1" latinLnBrk="0" hangingPunct="1">
                        <a:buFont typeface="Arial" panose="020B0604020202020204" pitchFamily="34" charset="0"/>
                        <a:buNone/>
                      </a:pPr>
                      <a:r>
                        <a:rPr lang="en-GB" sz="1800" b="1" kern="1200">
                          <a:solidFill>
                            <a:schemeClr val="dk1"/>
                          </a:solidFill>
                          <a:effectLst/>
                        </a:rPr>
                        <a:t>Tom Clutterbuck</a:t>
                      </a:r>
                      <a:r>
                        <a:rPr lang="en-GB" sz="1800" kern="1200">
                          <a:solidFill>
                            <a:schemeClr val="dk1"/>
                          </a:solidFill>
                          <a:effectLst/>
                        </a:rPr>
                        <a:t>, Innovation Advisor, Imperial College Health Partners</a:t>
                      </a:r>
                    </a:p>
                  </a:txBody>
                  <a:tcPr marL="99500" marR="99500" marT="49750" marB="49750" anchor="ctr"/>
                </a:tc>
                <a:tc>
                  <a:txBody>
                    <a:bodyPr/>
                    <a:lstStyle/>
                    <a:p>
                      <a:pPr algn="l"/>
                      <a:r>
                        <a:rPr lang="en-US" sz="1800"/>
                        <a:t>15 mins</a:t>
                      </a:r>
                    </a:p>
                  </a:txBody>
                  <a:tcPr marL="99500" marR="99500" marT="49750" marB="49750" anchor="ctr"/>
                </a:tc>
                <a:extLst>
                  <a:ext uri="{0D108BD9-81ED-4DB2-BD59-A6C34878D82A}">
                    <a16:rowId xmlns:a16="http://schemas.microsoft.com/office/drawing/2014/main" val="2774720241"/>
                  </a:ext>
                </a:extLst>
              </a:tr>
              <a:tr h="363310">
                <a:tc>
                  <a:txBody>
                    <a:bodyPr/>
                    <a:lstStyle/>
                    <a:p>
                      <a:pPr algn="l"/>
                      <a:r>
                        <a:rPr lang="en-US" sz="1800" b="1"/>
                        <a:t>Q&amp;A</a:t>
                      </a:r>
                    </a:p>
                  </a:txBody>
                  <a:tcPr marL="99500" marR="99500" marT="49750" marB="49750" anchor="ctr"/>
                </a:tc>
                <a:tc>
                  <a:txBody>
                    <a:bodyPr/>
                    <a:lstStyle/>
                    <a:p>
                      <a:pPr marL="0" indent="0" algn="l" rtl="0" eaLnBrk="1" latinLnBrk="0" hangingPunct="1">
                        <a:buFont typeface="Arial" panose="020B0604020202020204" pitchFamily="34" charset="0"/>
                        <a:buNone/>
                      </a:pPr>
                      <a:r>
                        <a:rPr lang="en-GB" sz="1800" kern="1200">
                          <a:solidFill>
                            <a:schemeClr val="dk1"/>
                          </a:solidFill>
                          <a:effectLst/>
                        </a:rPr>
                        <a:t>Lead by </a:t>
                      </a:r>
                      <a:r>
                        <a:rPr lang="en-US" sz="1800" b="1" i="0" u="none" strike="noStrike" kern="1200" noProof="0">
                          <a:solidFill>
                            <a:schemeClr val="dk1"/>
                          </a:solidFill>
                          <a:effectLst/>
                          <a:latin typeface="Arial"/>
                        </a:rPr>
                        <a:t>Dr </a:t>
                      </a:r>
                      <a:r>
                        <a:rPr lang="en-GB" sz="1800" b="1" kern="1200">
                          <a:solidFill>
                            <a:schemeClr val="dk1"/>
                          </a:solidFill>
                        </a:rPr>
                        <a:t>Shazia Siddiqi and Dr Sadia Khan</a:t>
                      </a:r>
                      <a:r>
                        <a:rPr lang="en-GB" sz="1800" kern="1200">
                          <a:solidFill>
                            <a:schemeClr val="dk1"/>
                          </a:solidFill>
                        </a:rPr>
                        <a:t> </a:t>
                      </a:r>
                      <a:endParaRPr lang="en-GB" sz="1800" kern="1200">
                        <a:solidFill>
                          <a:schemeClr val="dk1"/>
                        </a:solidFill>
                        <a:effectLst/>
                      </a:endParaRPr>
                    </a:p>
                  </a:txBody>
                  <a:tcPr marL="99500" marR="99500" marT="49750" marB="49750" anchor="ctr"/>
                </a:tc>
                <a:tc>
                  <a:txBody>
                    <a:bodyPr/>
                    <a:lstStyle/>
                    <a:p>
                      <a:pPr algn="l"/>
                      <a:r>
                        <a:rPr lang="en-US" sz="1800"/>
                        <a:t>15 mins</a:t>
                      </a:r>
                    </a:p>
                  </a:txBody>
                  <a:tcPr marL="99500" marR="99500" marT="49750" marB="49750" anchor="ctr"/>
                </a:tc>
                <a:extLst>
                  <a:ext uri="{0D108BD9-81ED-4DB2-BD59-A6C34878D82A}">
                    <a16:rowId xmlns:a16="http://schemas.microsoft.com/office/drawing/2014/main" val="3994961976"/>
                  </a:ext>
                </a:extLst>
              </a:tr>
              <a:tr h="702185">
                <a:tc>
                  <a:txBody>
                    <a:bodyPr/>
                    <a:lstStyle/>
                    <a:p>
                      <a:pPr algn="l"/>
                      <a:r>
                        <a:rPr lang="en-US" sz="1800" b="1"/>
                        <a:t>Feedback and Close</a:t>
                      </a:r>
                    </a:p>
                  </a:txBody>
                  <a:tcPr marL="99500" marR="99500" marT="49750" marB="4975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a:solidFill>
                            <a:schemeClr val="dk1"/>
                          </a:solidFill>
                          <a:effectLst/>
                        </a:rPr>
                        <a:t>Chanelle Corena</a:t>
                      </a:r>
                      <a:r>
                        <a:rPr lang="en-GB" sz="1800" kern="1200">
                          <a:solidFill>
                            <a:schemeClr val="dk1"/>
                          </a:solidFill>
                          <a:effectLst/>
                        </a:rPr>
                        <a:t>, Senior Innovation Manager, Imperial College Health Partners</a:t>
                      </a:r>
                    </a:p>
                  </a:txBody>
                  <a:tcPr marL="99500" marR="99500" marT="49750" marB="497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 5 mins</a:t>
                      </a:r>
                    </a:p>
                  </a:txBody>
                  <a:tcPr marL="99500" marR="99500" marT="49750" marB="49750" anchor="ctr"/>
                </a:tc>
                <a:extLst>
                  <a:ext uri="{0D108BD9-81ED-4DB2-BD59-A6C34878D82A}">
                    <a16:rowId xmlns:a16="http://schemas.microsoft.com/office/drawing/2014/main" val="2599571812"/>
                  </a:ext>
                </a:extLst>
              </a:tr>
            </a:tbl>
          </a:graphicData>
        </a:graphic>
      </p:graphicFrame>
      <p:sp>
        <p:nvSpPr>
          <p:cNvPr id="2" name="TextBox 1">
            <a:extLst>
              <a:ext uri="{FF2B5EF4-FFF2-40B4-BE49-F238E27FC236}">
                <a16:creationId xmlns:a16="http://schemas.microsoft.com/office/drawing/2014/main" id="{047AF08E-1D97-2767-D96E-EC9C90107C1A}"/>
              </a:ext>
            </a:extLst>
          </p:cNvPr>
          <p:cNvSpPr txBox="1"/>
          <p:nvPr/>
        </p:nvSpPr>
        <p:spPr>
          <a:xfrm>
            <a:off x="189186" y="4991335"/>
            <a:ext cx="11898311" cy="1257273"/>
          </a:xfrm>
          <a:prstGeom prst="rect">
            <a:avLst/>
          </a:prstGeom>
          <a:solidFill>
            <a:srgbClr val="F2A900"/>
          </a:solidFill>
          <a:ln w="19050">
            <a:solidFill>
              <a:schemeClr val="tx1"/>
            </a:solidFill>
          </a:ln>
        </p:spPr>
        <p:txBody>
          <a:bodyPr wrap="square" rtlCol="0">
            <a:noAutofit/>
          </a:bodyPr>
          <a:lstStyle/>
          <a:p>
            <a:r>
              <a:rPr lang="en-GB" b="1"/>
              <a:t>	   Housekeeping</a:t>
            </a:r>
            <a:r>
              <a:rPr lang="en-GB"/>
              <a:t>: </a:t>
            </a:r>
          </a:p>
          <a:p>
            <a:pPr marL="1657350" lvl="3" indent="-285750">
              <a:buFont typeface="Arial" panose="020B0604020202020204" pitchFamily="34" charset="0"/>
              <a:buChar char="•"/>
            </a:pPr>
            <a:r>
              <a:rPr lang="en-GB"/>
              <a:t>Please remain on mute and with camera off unless speaking</a:t>
            </a:r>
          </a:p>
          <a:p>
            <a:pPr marL="1657350" lvl="3" indent="-285750">
              <a:buFont typeface="Arial" panose="020B0604020202020204" pitchFamily="34" charset="0"/>
              <a:buChar char="•"/>
            </a:pPr>
            <a:r>
              <a:rPr lang="en-GB"/>
              <a:t>Questions? Enter into the chat, or, during our Q&amp;A section at 13:45 use ‘raise hand’ function</a:t>
            </a:r>
          </a:p>
          <a:p>
            <a:pPr marL="1657350" lvl="3" indent="-285750">
              <a:buFont typeface="Arial" panose="020B0604020202020204" pitchFamily="34" charset="0"/>
              <a:buChar char="•"/>
            </a:pPr>
            <a:r>
              <a:rPr lang="en-GB"/>
              <a:t>Please note we will be recording this meeting </a:t>
            </a:r>
          </a:p>
        </p:txBody>
      </p:sp>
      <p:pic>
        <p:nvPicPr>
          <p:cNvPr id="6" name="Graphic 5" descr="House outline">
            <a:extLst>
              <a:ext uri="{FF2B5EF4-FFF2-40B4-BE49-F238E27FC236}">
                <a16:creationId xmlns:a16="http://schemas.microsoft.com/office/drawing/2014/main" id="{CDC27D08-6B41-9F0A-98C3-C5D0D09FF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196" y="5134210"/>
            <a:ext cx="914400" cy="914400"/>
          </a:xfrm>
          <a:prstGeom prst="rect">
            <a:avLst/>
          </a:prstGeom>
        </p:spPr>
      </p:pic>
    </p:spTree>
    <p:extLst>
      <p:ext uri="{BB962C8B-B14F-4D97-AF65-F5344CB8AC3E}">
        <p14:creationId xmlns:p14="http://schemas.microsoft.com/office/powerpoint/2010/main" val="294151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FFE897-A00C-4648-B298-9DE5C1B1BFA2}"/>
              </a:ext>
            </a:extLst>
          </p:cNvPr>
          <p:cNvPicPr>
            <a:picLocks noGrp="1"/>
          </p:cNvPicPr>
          <p:nvPr>
            <p:ph idx="1"/>
          </p:nvPr>
        </p:nvPicPr>
        <p:blipFill>
          <a:blip r:embed="rId2"/>
          <a:stretch>
            <a:fillRect/>
          </a:stretch>
        </p:blipFill>
        <p:spPr>
          <a:xfrm>
            <a:off x="2073164" y="1295400"/>
            <a:ext cx="7807548" cy="4479925"/>
          </a:xfrm>
          <a:prstGeom prst="rect">
            <a:avLst/>
          </a:prstGeom>
        </p:spPr>
      </p:pic>
      <p:sp>
        <p:nvSpPr>
          <p:cNvPr id="2" name="Title 1">
            <a:extLst>
              <a:ext uri="{FF2B5EF4-FFF2-40B4-BE49-F238E27FC236}">
                <a16:creationId xmlns:a16="http://schemas.microsoft.com/office/drawing/2014/main" id="{55887665-DA45-4FA5-9358-3C31D150AAAD}"/>
              </a:ext>
            </a:extLst>
          </p:cNvPr>
          <p:cNvSpPr>
            <a:spLocks noGrp="1"/>
          </p:cNvSpPr>
          <p:nvPr>
            <p:ph type="title"/>
          </p:nvPr>
        </p:nvSpPr>
        <p:spPr/>
        <p:txBody>
          <a:bodyPr/>
          <a:lstStyle/>
          <a:p>
            <a:r>
              <a:rPr lang="en-GB"/>
              <a:t>AF management pathway</a:t>
            </a:r>
          </a:p>
        </p:txBody>
      </p:sp>
    </p:spTree>
    <p:extLst>
      <p:ext uri="{BB962C8B-B14F-4D97-AF65-F5344CB8AC3E}">
        <p14:creationId xmlns:p14="http://schemas.microsoft.com/office/powerpoint/2010/main" val="387457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0B98E12-66A7-4DD6-892D-56B763EE065D}"/>
              </a:ext>
            </a:extLst>
          </p:cNvPr>
          <p:cNvGraphicFramePr>
            <a:graphicFrameLocks noGrp="1"/>
          </p:cNvGraphicFramePr>
          <p:nvPr>
            <p:ph idx="1"/>
            <p:extLst>
              <p:ext uri="{D42A27DB-BD31-4B8C-83A1-F6EECF244321}">
                <p14:modId xmlns:p14="http://schemas.microsoft.com/office/powerpoint/2010/main" val="348240492"/>
              </p:ext>
            </p:extLst>
          </p:nvPr>
        </p:nvGraphicFramePr>
        <p:xfrm>
          <a:off x="398463" y="1397000"/>
          <a:ext cx="11385550"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E47287B8-E1AA-4CC5-B89E-9E076AB5B157}"/>
              </a:ext>
            </a:extLst>
          </p:cNvPr>
          <p:cNvSpPr>
            <a:spLocks noGrp="1"/>
          </p:cNvSpPr>
          <p:nvPr>
            <p:ph type="title"/>
          </p:nvPr>
        </p:nvSpPr>
        <p:spPr/>
        <p:txBody>
          <a:bodyPr/>
          <a:lstStyle/>
          <a:p>
            <a:r>
              <a:rPr lang="en-GB"/>
              <a:t>Impact of Capture AF -Detection</a:t>
            </a:r>
          </a:p>
        </p:txBody>
      </p:sp>
    </p:spTree>
    <p:extLst>
      <p:ext uri="{BB962C8B-B14F-4D97-AF65-F5344CB8AC3E}">
        <p14:creationId xmlns:p14="http://schemas.microsoft.com/office/powerpoint/2010/main" val="200530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56E3A01-BA39-4165-B9B6-023CBDC4B839}"/>
              </a:ext>
            </a:extLst>
          </p:cNvPr>
          <p:cNvGraphicFramePr>
            <a:graphicFrameLocks noGrp="1"/>
          </p:cNvGraphicFramePr>
          <p:nvPr>
            <p:ph idx="1"/>
            <p:extLst>
              <p:ext uri="{D42A27DB-BD31-4B8C-83A1-F6EECF244321}">
                <p14:modId xmlns:p14="http://schemas.microsoft.com/office/powerpoint/2010/main" val="3650767160"/>
              </p:ext>
            </p:extLst>
          </p:nvPr>
        </p:nvGraphicFramePr>
        <p:xfrm>
          <a:off x="398463" y="915740"/>
          <a:ext cx="11385550"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8E38ED8-1882-41E4-854A-A97838437C0E}"/>
              </a:ext>
            </a:extLst>
          </p:cNvPr>
          <p:cNvSpPr>
            <a:spLocks noGrp="1"/>
          </p:cNvSpPr>
          <p:nvPr>
            <p:ph type="title"/>
          </p:nvPr>
        </p:nvSpPr>
        <p:spPr/>
        <p:txBody>
          <a:bodyPr>
            <a:normAutofit fontScale="90000"/>
          </a:bodyPr>
          <a:lstStyle/>
          <a:p>
            <a:r>
              <a:rPr lang="en-GB"/>
              <a:t>Capture AF – Protection </a:t>
            </a:r>
          </a:p>
        </p:txBody>
      </p:sp>
      <p:sp>
        <p:nvSpPr>
          <p:cNvPr id="3" name="Arrow: Down 2">
            <a:extLst>
              <a:ext uri="{FF2B5EF4-FFF2-40B4-BE49-F238E27FC236}">
                <a16:creationId xmlns:a16="http://schemas.microsoft.com/office/drawing/2014/main" id="{D293D8AB-3754-4ACC-B71A-AAA3D5ABEDF8}"/>
              </a:ext>
            </a:extLst>
          </p:cNvPr>
          <p:cNvSpPr/>
          <p:nvPr/>
        </p:nvSpPr>
        <p:spPr>
          <a:xfrm>
            <a:off x="5526683" y="4344248"/>
            <a:ext cx="564555" cy="49380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1524">
              <a:solidFill>
                <a:prstClr val="white"/>
              </a:solidFill>
              <a:latin typeface="Calibri" panose="020F0502020204030204"/>
            </a:endParaRPr>
          </a:p>
        </p:txBody>
      </p:sp>
      <p:sp>
        <p:nvSpPr>
          <p:cNvPr id="5" name="TextBox 4">
            <a:extLst>
              <a:ext uri="{FF2B5EF4-FFF2-40B4-BE49-F238E27FC236}">
                <a16:creationId xmlns:a16="http://schemas.microsoft.com/office/drawing/2014/main" id="{B757F494-2529-43EF-A649-F3CDDC1A37CD}"/>
              </a:ext>
            </a:extLst>
          </p:cNvPr>
          <p:cNvSpPr txBox="1"/>
          <p:nvPr/>
        </p:nvSpPr>
        <p:spPr>
          <a:xfrm>
            <a:off x="5706860" y="3042549"/>
            <a:ext cx="774247" cy="326884"/>
          </a:xfrm>
          <a:prstGeom prst="rect">
            <a:avLst/>
          </a:prstGeom>
          <a:noFill/>
        </p:spPr>
        <p:txBody>
          <a:bodyPr wrap="square" rtlCol="0">
            <a:spAutoFit/>
          </a:bodyPr>
          <a:lstStyle/>
          <a:p>
            <a:pPr defTabSz="387111"/>
            <a:endParaRPr lang="en-GB" sz="1524">
              <a:solidFill>
                <a:prstClr val="black"/>
              </a:solidFill>
              <a:latin typeface="Calibri" panose="020F0502020204030204"/>
            </a:endParaRPr>
          </a:p>
        </p:txBody>
      </p:sp>
      <p:sp>
        <p:nvSpPr>
          <p:cNvPr id="6" name="TextBox 5">
            <a:extLst>
              <a:ext uri="{FF2B5EF4-FFF2-40B4-BE49-F238E27FC236}">
                <a16:creationId xmlns:a16="http://schemas.microsoft.com/office/drawing/2014/main" id="{29FC02B9-81FF-48D5-A668-2CE8C2358FC4}"/>
              </a:ext>
            </a:extLst>
          </p:cNvPr>
          <p:cNvSpPr txBox="1"/>
          <p:nvPr/>
        </p:nvSpPr>
        <p:spPr>
          <a:xfrm>
            <a:off x="3755710" y="4591150"/>
            <a:ext cx="3768037" cy="1160767"/>
          </a:xfrm>
          <a:prstGeom prst="rect">
            <a:avLst/>
          </a:prstGeom>
          <a:noFill/>
        </p:spPr>
        <p:txBody>
          <a:bodyPr wrap="square" rtlCol="0">
            <a:spAutoFit/>
          </a:bodyPr>
          <a:lstStyle/>
          <a:p>
            <a:pPr defTabSz="387111"/>
            <a:r>
              <a:rPr lang="en-GB" sz="5588">
                <a:solidFill>
                  <a:prstClr val="black"/>
                </a:solidFill>
                <a:latin typeface="Calibri" panose="020F0502020204030204"/>
              </a:rPr>
              <a:t>   2.4        1  </a:t>
            </a:r>
          </a:p>
          <a:p>
            <a:pPr defTabSz="387111"/>
            <a:r>
              <a:rPr lang="en-GB" sz="1355">
                <a:solidFill>
                  <a:prstClr val="black"/>
                </a:solidFill>
                <a:latin typeface="Calibri" panose="020F0502020204030204"/>
              </a:rPr>
              <a:t>strokes saved per annum                     life saved</a:t>
            </a:r>
          </a:p>
        </p:txBody>
      </p:sp>
      <p:sp>
        <p:nvSpPr>
          <p:cNvPr id="7" name="Arrow: Down 6">
            <a:extLst>
              <a:ext uri="{FF2B5EF4-FFF2-40B4-BE49-F238E27FC236}">
                <a16:creationId xmlns:a16="http://schemas.microsoft.com/office/drawing/2014/main" id="{95A43E36-A2BA-46F7-9913-B1B3D2FB302A}"/>
              </a:ext>
            </a:extLst>
          </p:cNvPr>
          <p:cNvSpPr/>
          <p:nvPr/>
        </p:nvSpPr>
        <p:spPr>
          <a:xfrm rot="16200000">
            <a:off x="7483211" y="4858931"/>
            <a:ext cx="598831" cy="51775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1524">
              <a:solidFill>
                <a:prstClr val="white"/>
              </a:solidFill>
              <a:latin typeface="Calibri" panose="020F0502020204030204"/>
            </a:endParaRPr>
          </a:p>
        </p:txBody>
      </p:sp>
      <p:sp>
        <p:nvSpPr>
          <p:cNvPr id="8" name="TextBox 7">
            <a:extLst>
              <a:ext uri="{FF2B5EF4-FFF2-40B4-BE49-F238E27FC236}">
                <a16:creationId xmlns:a16="http://schemas.microsoft.com/office/drawing/2014/main" id="{FAF61503-35A8-46D4-A887-83CD75ADD0BE}"/>
              </a:ext>
            </a:extLst>
          </p:cNvPr>
          <p:cNvSpPr txBox="1"/>
          <p:nvPr/>
        </p:nvSpPr>
        <p:spPr>
          <a:xfrm>
            <a:off x="8322525" y="4443353"/>
            <a:ext cx="3340887" cy="1328023"/>
          </a:xfrm>
          <a:prstGeom prst="roundRect">
            <a:avLst/>
          </a:prstGeom>
          <a:noFill/>
          <a:ln>
            <a:solidFill>
              <a:schemeClr val="tx1"/>
            </a:solidFill>
          </a:ln>
        </p:spPr>
        <p:txBody>
          <a:bodyPr wrap="square" rtlCol="0">
            <a:spAutoFit/>
          </a:bodyPr>
          <a:lstStyle/>
          <a:p>
            <a:pPr defTabSz="387111"/>
            <a:r>
              <a:rPr lang="en-GB" sz="2400">
                <a:solidFill>
                  <a:prstClr val="black"/>
                </a:solidFill>
                <a:latin typeface="Calibri" panose="020F0502020204030204"/>
              </a:rPr>
              <a:t>Medical: £32,284, </a:t>
            </a:r>
          </a:p>
          <a:p>
            <a:pPr defTabSz="387111"/>
            <a:r>
              <a:rPr lang="en-GB" sz="2400">
                <a:solidFill>
                  <a:prstClr val="black"/>
                </a:solidFill>
                <a:latin typeface="Calibri" panose="020F0502020204030204"/>
              </a:rPr>
              <a:t>Medical and Social Care: £53,829</a:t>
            </a:r>
          </a:p>
        </p:txBody>
      </p:sp>
    </p:spTree>
    <p:extLst>
      <p:ext uri="{BB962C8B-B14F-4D97-AF65-F5344CB8AC3E}">
        <p14:creationId xmlns:p14="http://schemas.microsoft.com/office/powerpoint/2010/main" val="270271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6C10BC7-B24A-48C5-E2B1-14BC739B75F0}"/>
              </a:ext>
            </a:extLst>
          </p:cNvPr>
          <p:cNvSpPr/>
          <p:nvPr/>
        </p:nvSpPr>
        <p:spPr>
          <a:xfrm>
            <a:off x="0" y="0"/>
            <a:ext cx="3568105" cy="10389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C8179C2A-9675-4DED-A65F-BE58D24D2C89}"/>
              </a:ext>
            </a:extLst>
          </p:cNvPr>
          <p:cNvSpPr/>
          <p:nvPr/>
        </p:nvSpPr>
        <p:spPr>
          <a:xfrm>
            <a:off x="8181707" y="526778"/>
            <a:ext cx="2531070" cy="369536"/>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87111"/>
            <a:r>
              <a:rPr lang="en-GB" sz="1196">
                <a:solidFill>
                  <a:prstClr val="black"/>
                </a:solidFill>
                <a:latin typeface="Calibri" panose="020F0502020204030204"/>
              </a:rPr>
              <a:t>Patient enters community pharmacy.</a:t>
            </a:r>
          </a:p>
          <a:p>
            <a:pPr algn="ctr" defTabSz="387111"/>
            <a:r>
              <a:rPr lang="en-GB" sz="1196">
                <a:solidFill>
                  <a:prstClr val="black"/>
                </a:solidFill>
                <a:latin typeface="Calibri" panose="020F0502020204030204"/>
              </a:rPr>
              <a:t>Age&gt;65 with more than 1 risk factor </a:t>
            </a:r>
          </a:p>
        </p:txBody>
      </p:sp>
      <p:sp>
        <p:nvSpPr>
          <p:cNvPr id="4" name="Rectangle: Rounded Corners 3">
            <a:extLst>
              <a:ext uri="{FF2B5EF4-FFF2-40B4-BE49-F238E27FC236}">
                <a16:creationId xmlns:a16="http://schemas.microsoft.com/office/drawing/2014/main" id="{621BD526-BC6A-4E12-A45A-3755F6C50487}"/>
              </a:ext>
            </a:extLst>
          </p:cNvPr>
          <p:cNvSpPr/>
          <p:nvPr/>
        </p:nvSpPr>
        <p:spPr>
          <a:xfrm>
            <a:off x="5339217" y="452889"/>
            <a:ext cx="2531071" cy="532857"/>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196">
                <a:solidFill>
                  <a:prstClr val="black"/>
                </a:solidFill>
                <a:latin typeface="Calibri" panose="020F0502020204030204"/>
              </a:rPr>
              <a:t>Perform Kardia monitor,</a:t>
            </a:r>
          </a:p>
          <a:p>
            <a:pPr algn="ctr" defTabSz="387111"/>
            <a:r>
              <a:rPr lang="en-GB" sz="1196">
                <a:solidFill>
                  <a:prstClr val="black"/>
                </a:solidFill>
                <a:latin typeface="Calibri" panose="020F0502020204030204"/>
              </a:rPr>
              <a:t> complete </a:t>
            </a:r>
            <a:r>
              <a:rPr lang="en-GB" sz="1196" err="1">
                <a:solidFill>
                  <a:prstClr val="black"/>
                </a:solidFill>
                <a:latin typeface="Calibri" panose="020F0502020204030204"/>
              </a:rPr>
              <a:t>PharmOutcomes</a:t>
            </a:r>
            <a:r>
              <a:rPr lang="en-GB" sz="1196">
                <a:solidFill>
                  <a:prstClr val="black"/>
                </a:solidFill>
                <a:latin typeface="Calibri" panose="020F0502020204030204"/>
              </a:rPr>
              <a:t> tool </a:t>
            </a:r>
          </a:p>
        </p:txBody>
      </p:sp>
      <p:sp>
        <p:nvSpPr>
          <p:cNvPr id="5" name="Rectangle: Rounded Corners 4">
            <a:extLst>
              <a:ext uri="{FF2B5EF4-FFF2-40B4-BE49-F238E27FC236}">
                <a16:creationId xmlns:a16="http://schemas.microsoft.com/office/drawing/2014/main" id="{44262F2A-8D01-46D2-9CF4-3A872883F2CB}"/>
              </a:ext>
            </a:extLst>
          </p:cNvPr>
          <p:cNvSpPr/>
          <p:nvPr/>
        </p:nvSpPr>
        <p:spPr>
          <a:xfrm>
            <a:off x="2044214" y="1325461"/>
            <a:ext cx="718820" cy="445469"/>
          </a:xfrm>
          <a:prstGeom prst="roundRect">
            <a:avLst/>
          </a:prstGeom>
          <a:solidFill>
            <a:srgbClr val="FFFFCC"/>
          </a:solidFill>
          <a:ln w="28575"/>
        </p:spPr>
        <p:style>
          <a:lnRef idx="2">
            <a:schemeClr val="dk1"/>
          </a:lnRef>
          <a:fillRef idx="1">
            <a:schemeClr val="lt1"/>
          </a:fillRef>
          <a:effectRef idx="0">
            <a:schemeClr val="dk1"/>
          </a:effectRef>
          <a:fontRef idx="minor">
            <a:schemeClr val="dk1"/>
          </a:fontRef>
        </p:style>
        <p:txBody>
          <a:bodyPr rtlCol="0" anchor="ctr"/>
          <a:lstStyle/>
          <a:p>
            <a:pPr algn="ctr" defTabSz="387111"/>
            <a:r>
              <a:rPr lang="en-GB" sz="1196">
                <a:solidFill>
                  <a:prstClr val="black"/>
                </a:solidFill>
                <a:latin typeface="Calibri" panose="020F0502020204030204"/>
              </a:rPr>
              <a:t>Possiblenew AF</a:t>
            </a:r>
          </a:p>
        </p:txBody>
      </p:sp>
      <p:sp>
        <p:nvSpPr>
          <p:cNvPr id="6" name="Rectangle: Rounded Corners 5">
            <a:extLst>
              <a:ext uri="{FF2B5EF4-FFF2-40B4-BE49-F238E27FC236}">
                <a16:creationId xmlns:a16="http://schemas.microsoft.com/office/drawing/2014/main" id="{6FE1AE65-A8CF-4639-BBD6-5EF2F4B9FE1F}"/>
              </a:ext>
            </a:extLst>
          </p:cNvPr>
          <p:cNvSpPr/>
          <p:nvPr/>
        </p:nvSpPr>
        <p:spPr>
          <a:xfrm>
            <a:off x="7149851" y="1285798"/>
            <a:ext cx="865627" cy="410033"/>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196">
                <a:solidFill>
                  <a:prstClr val="black"/>
                </a:solidFill>
                <a:latin typeface="Calibri" panose="020F0502020204030204"/>
              </a:rPr>
              <a:t>Known AF</a:t>
            </a:r>
          </a:p>
        </p:txBody>
      </p:sp>
      <p:sp>
        <p:nvSpPr>
          <p:cNvPr id="7" name="Rectangle: Rounded Corners 6">
            <a:extLst>
              <a:ext uri="{FF2B5EF4-FFF2-40B4-BE49-F238E27FC236}">
                <a16:creationId xmlns:a16="http://schemas.microsoft.com/office/drawing/2014/main" id="{6AC3854B-F294-4D9C-B400-AF3EF51379AF}"/>
              </a:ext>
            </a:extLst>
          </p:cNvPr>
          <p:cNvSpPr/>
          <p:nvPr/>
        </p:nvSpPr>
        <p:spPr>
          <a:xfrm>
            <a:off x="10940299" y="3652173"/>
            <a:ext cx="843713" cy="433392"/>
          </a:xfrm>
          <a:prstGeom prst="roundRect">
            <a:avLst>
              <a:gd name="adj" fmla="val 16667"/>
            </a:avLst>
          </a:prstGeom>
          <a:solidFill>
            <a:srgbClr val="FFFFCC"/>
          </a:solidFill>
          <a:ln w="28575"/>
        </p:spPr>
        <p:style>
          <a:lnRef idx="2">
            <a:schemeClr val="dk1"/>
          </a:lnRef>
          <a:fillRef idx="1">
            <a:schemeClr val="lt1"/>
          </a:fillRef>
          <a:effectRef idx="0">
            <a:schemeClr val="dk1"/>
          </a:effectRef>
          <a:fontRef idx="minor">
            <a:schemeClr val="dk1"/>
          </a:fontRef>
        </p:style>
        <p:txBody>
          <a:bodyPr rtlCol="0" anchor="ctr"/>
          <a:lstStyle/>
          <a:p>
            <a:pPr algn="ctr" defTabSz="387111"/>
            <a:r>
              <a:rPr lang="en-GB" sz="1016">
                <a:solidFill>
                  <a:prstClr val="black"/>
                </a:solidFill>
                <a:latin typeface="Calibri" panose="020F0502020204030204"/>
              </a:rPr>
              <a:t>Other arrhythmia</a:t>
            </a:r>
          </a:p>
        </p:txBody>
      </p:sp>
      <p:sp>
        <p:nvSpPr>
          <p:cNvPr id="8" name="Rectangle: Rounded Corners 7">
            <a:extLst>
              <a:ext uri="{FF2B5EF4-FFF2-40B4-BE49-F238E27FC236}">
                <a16:creationId xmlns:a16="http://schemas.microsoft.com/office/drawing/2014/main" id="{2AC16656-F564-4C92-92C7-4C669B190898}"/>
              </a:ext>
            </a:extLst>
          </p:cNvPr>
          <p:cNvSpPr/>
          <p:nvPr/>
        </p:nvSpPr>
        <p:spPr>
          <a:xfrm>
            <a:off x="1725227" y="1983248"/>
            <a:ext cx="1588611" cy="591703"/>
          </a:xfrm>
          <a:prstGeom prst="roundRect">
            <a:avLst/>
          </a:prstGeom>
          <a:solidFill>
            <a:srgbClr val="FFFFCC"/>
          </a:solidFill>
          <a:ln w="28575"/>
        </p:spPr>
        <p:style>
          <a:lnRef idx="2">
            <a:schemeClr val="dk1"/>
          </a:lnRef>
          <a:fillRef idx="1">
            <a:schemeClr val="lt1"/>
          </a:fillRef>
          <a:effectRef idx="0">
            <a:schemeClr val="dk1"/>
          </a:effectRef>
          <a:fontRef idx="minor">
            <a:schemeClr val="dk1"/>
          </a:fontRef>
        </p:style>
        <p:txBody>
          <a:bodyPr rtlCol="0" anchor="ctr"/>
          <a:lstStyle/>
          <a:p>
            <a:pPr defTabSz="387111"/>
            <a:r>
              <a:rPr lang="en-GB" sz="1016">
                <a:solidFill>
                  <a:prstClr val="black"/>
                </a:solidFill>
                <a:latin typeface="Calibri" panose="020F0502020204030204"/>
              </a:rPr>
              <a:t>Referred to primary care arrhythmia team</a:t>
            </a:r>
            <a:r>
              <a:rPr lang="en-GB" sz="889">
                <a:solidFill>
                  <a:prstClr val="black"/>
                </a:solidFill>
                <a:latin typeface="Calibri" panose="020F0502020204030204"/>
              </a:rPr>
              <a:t> </a:t>
            </a:r>
          </a:p>
        </p:txBody>
      </p:sp>
      <p:sp>
        <p:nvSpPr>
          <p:cNvPr id="9" name="Rectangle: Rounded Corners 8">
            <a:extLst>
              <a:ext uri="{FF2B5EF4-FFF2-40B4-BE49-F238E27FC236}">
                <a16:creationId xmlns:a16="http://schemas.microsoft.com/office/drawing/2014/main" id="{2F623383-2E84-45DC-A835-5AE6CF00BCA3}"/>
              </a:ext>
            </a:extLst>
          </p:cNvPr>
          <p:cNvSpPr/>
          <p:nvPr/>
        </p:nvSpPr>
        <p:spPr>
          <a:xfrm>
            <a:off x="1638002" y="2779063"/>
            <a:ext cx="1697484" cy="1101727"/>
          </a:xfrm>
          <a:prstGeom prst="roundRect">
            <a:avLst/>
          </a:prstGeom>
          <a:solidFill>
            <a:srgbClr val="CCCCFF"/>
          </a:solidFill>
          <a:ln w="28575"/>
        </p:spPr>
        <p:style>
          <a:lnRef idx="2">
            <a:schemeClr val="dk1"/>
          </a:lnRef>
          <a:fillRef idx="1">
            <a:schemeClr val="lt1"/>
          </a:fillRef>
          <a:effectRef idx="0">
            <a:schemeClr val="dk1"/>
          </a:effectRef>
          <a:fontRef idx="minor">
            <a:schemeClr val="dk1"/>
          </a:fontRef>
        </p:style>
        <p:txBody>
          <a:bodyPr rtlCol="0" anchor="ctr"/>
          <a:lstStyle/>
          <a:p>
            <a:pPr defTabSz="387111"/>
            <a:endParaRPr lang="en-GB" sz="762">
              <a:solidFill>
                <a:prstClr val="black"/>
              </a:solidFill>
              <a:latin typeface="Calibri" panose="020F0502020204030204"/>
            </a:endParaRPr>
          </a:p>
          <a:p>
            <a:pPr defTabSz="387111"/>
            <a:r>
              <a:rPr lang="en-GB" sz="889">
                <a:solidFill>
                  <a:prstClr val="black"/>
                </a:solidFill>
                <a:latin typeface="Calibri" panose="020F0502020204030204"/>
              </a:rPr>
              <a:t>Initial assessment and investigations</a:t>
            </a:r>
          </a:p>
          <a:p>
            <a:pPr defTabSz="387111"/>
            <a:r>
              <a:rPr lang="en-GB" sz="889">
                <a:solidFill>
                  <a:prstClr val="black"/>
                </a:solidFill>
                <a:latin typeface="Calibri" panose="020F0502020204030204"/>
              </a:rPr>
              <a:t>Confirm with 12 lead ECG</a:t>
            </a:r>
          </a:p>
          <a:p>
            <a:pPr defTabSz="387111"/>
            <a:r>
              <a:rPr lang="en-GB" sz="889">
                <a:solidFill>
                  <a:prstClr val="black"/>
                </a:solidFill>
                <a:latin typeface="Calibri" panose="020F0502020204030204"/>
              </a:rPr>
              <a:t>Bloods: U+E’s FBC, lipids, TFTs</a:t>
            </a:r>
          </a:p>
          <a:p>
            <a:pPr defTabSz="387111"/>
            <a:r>
              <a:rPr lang="en-GB" sz="889">
                <a:solidFill>
                  <a:prstClr val="black"/>
                </a:solidFill>
                <a:latin typeface="Calibri" panose="020F0502020204030204"/>
              </a:rPr>
              <a:t>ECHO when heart rate controlled</a:t>
            </a:r>
          </a:p>
          <a:p>
            <a:pPr defTabSz="387111"/>
            <a:r>
              <a:rPr lang="en-GB" sz="1016">
                <a:solidFill>
                  <a:prstClr val="black"/>
                </a:solidFill>
                <a:latin typeface="Calibri" panose="020F0502020204030204"/>
              </a:rPr>
              <a:t>Refer to NWL AF Pathway</a:t>
            </a:r>
          </a:p>
          <a:p>
            <a:pPr defTabSz="387111"/>
            <a:endParaRPr lang="en-GB" sz="1063">
              <a:solidFill>
                <a:prstClr val="black"/>
              </a:solidFill>
              <a:latin typeface="Calibri" panose="020F0502020204030204"/>
            </a:endParaRPr>
          </a:p>
        </p:txBody>
      </p:sp>
      <p:sp>
        <p:nvSpPr>
          <p:cNvPr id="10" name="Rectangle: Rounded Corners 9">
            <a:extLst>
              <a:ext uri="{FF2B5EF4-FFF2-40B4-BE49-F238E27FC236}">
                <a16:creationId xmlns:a16="http://schemas.microsoft.com/office/drawing/2014/main" id="{C95B2FAB-F386-4F62-927C-9F5028C9AC55}"/>
              </a:ext>
            </a:extLst>
          </p:cNvPr>
          <p:cNvSpPr/>
          <p:nvPr/>
        </p:nvSpPr>
        <p:spPr>
          <a:xfrm>
            <a:off x="2486745" y="4097641"/>
            <a:ext cx="1514748" cy="330671"/>
          </a:xfrm>
          <a:prstGeom prst="roundRect">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930">
              <a:solidFill>
                <a:prstClr val="black"/>
              </a:solidFill>
              <a:latin typeface="Calibri" panose="020F0502020204030204"/>
            </a:endParaRPr>
          </a:p>
          <a:p>
            <a:pPr algn="ctr" defTabSz="387111"/>
            <a:r>
              <a:rPr lang="en-GB" sz="1125">
                <a:solidFill>
                  <a:prstClr val="black"/>
                </a:solidFill>
                <a:latin typeface="Calibri" panose="020F0502020204030204"/>
              </a:rPr>
              <a:t>AF confirmed</a:t>
            </a:r>
            <a:r>
              <a:rPr lang="en-GB" sz="930">
                <a:solidFill>
                  <a:prstClr val="black"/>
                </a:solidFill>
                <a:latin typeface="Calibri" panose="020F0502020204030204"/>
              </a:rPr>
              <a:t>
</a:t>
            </a:r>
            <a:r>
              <a:rPr lang="en-GB" sz="598">
                <a:solidFill>
                  <a:prstClr val="white"/>
                </a:solidFill>
                <a:latin typeface="Calibri" panose="020F0502020204030204"/>
              </a:rPr>
              <a:t>
</a:t>
            </a:r>
            <a:endParaRPr lang="en-GB" sz="1063">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287DE96E-7A3C-4010-93B9-703E825EA1A2}"/>
              </a:ext>
            </a:extLst>
          </p:cNvPr>
          <p:cNvSpPr/>
          <p:nvPr/>
        </p:nvSpPr>
        <p:spPr>
          <a:xfrm>
            <a:off x="3532365" y="3027417"/>
            <a:ext cx="1114026" cy="845803"/>
          </a:xfrm>
          <a:prstGeom prst="roundRect">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0746" tIns="30373" rIns="60746" bIns="30373" numCol="1" spcCol="0" rtlCol="0" fromWordArt="0" anchor="ctr" anchorCtr="0" forceAA="0" compatLnSpc="1">
            <a:prstTxWarp prst="textNoShape">
              <a:avLst/>
            </a:prstTxWarp>
            <a:noAutofit/>
          </a:bodyPr>
          <a:lstStyle/>
          <a:p>
            <a:pPr algn="ctr" defTabSz="387111"/>
            <a:r>
              <a:rPr lang="en-GB" sz="1196">
                <a:solidFill>
                  <a:sysClr val="windowText" lastClr="000000"/>
                </a:solidFill>
                <a:latin typeface="Calibri" panose="020F0502020204030204"/>
              </a:rPr>
              <a:t>ECG inconclusive</a:t>
            </a:r>
          </a:p>
          <a:p>
            <a:pPr algn="ctr" defTabSz="387111"/>
            <a:r>
              <a:rPr lang="en-GB" sz="1196">
                <a:solidFill>
                  <a:sysClr val="windowText" lastClr="000000"/>
                </a:solidFill>
                <a:latin typeface="Calibri" panose="020F0502020204030204"/>
              </a:rPr>
              <a:t>Specialist support</a:t>
            </a:r>
          </a:p>
        </p:txBody>
      </p:sp>
      <p:sp>
        <p:nvSpPr>
          <p:cNvPr id="13" name="Rectangle: Rounded Corners 12">
            <a:extLst>
              <a:ext uri="{FF2B5EF4-FFF2-40B4-BE49-F238E27FC236}">
                <a16:creationId xmlns:a16="http://schemas.microsoft.com/office/drawing/2014/main" id="{8A84A11A-B769-42B3-965D-ABA2A6A8C277}"/>
              </a:ext>
            </a:extLst>
          </p:cNvPr>
          <p:cNvSpPr/>
          <p:nvPr/>
        </p:nvSpPr>
        <p:spPr>
          <a:xfrm>
            <a:off x="2066631" y="4691251"/>
            <a:ext cx="2312599" cy="563297"/>
          </a:xfrm>
          <a:prstGeom prst="roundRect">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46" tIns="30373" rIns="60746" bIns="30373" numCol="1" spcCol="0" rtlCol="0" fromWordArt="0" anchor="ctr" anchorCtr="0" forceAA="0" compatLnSpc="1">
            <a:prstTxWarp prst="textNoShape">
              <a:avLst/>
            </a:prstTxWarp>
            <a:noAutofit/>
          </a:bodyPr>
          <a:lstStyle/>
          <a:p>
            <a:pPr algn="ctr" defTabSz="387111"/>
            <a:r>
              <a:rPr lang="en-GB" sz="1196">
                <a:solidFill>
                  <a:prstClr val="black"/>
                </a:solidFill>
                <a:latin typeface="Calibri" panose="020F0502020204030204"/>
              </a:rPr>
              <a:t>ANTICOAGULATE</a:t>
            </a:r>
          </a:p>
          <a:p>
            <a:pPr algn="ctr" defTabSz="387111"/>
            <a:r>
              <a:rPr lang="en-GB" sz="1196">
                <a:solidFill>
                  <a:prstClr val="black"/>
                </a:solidFill>
                <a:latin typeface="Calibri" panose="020F0502020204030204"/>
              </a:rPr>
              <a:t>Assess stroke risk and bleeding</a:t>
            </a:r>
          </a:p>
          <a:p>
            <a:pPr algn="ctr" defTabSz="387111"/>
            <a:r>
              <a:rPr lang="en-GB" sz="1196">
                <a:solidFill>
                  <a:prstClr val="black"/>
                </a:solidFill>
                <a:latin typeface="Calibri" panose="020F0502020204030204"/>
              </a:rPr>
              <a:t>Refer to NWL AF Pathway</a:t>
            </a:r>
          </a:p>
        </p:txBody>
      </p:sp>
      <p:cxnSp>
        <p:nvCxnSpPr>
          <p:cNvPr id="15" name="Straight Arrow Connector 14">
            <a:extLst>
              <a:ext uri="{FF2B5EF4-FFF2-40B4-BE49-F238E27FC236}">
                <a16:creationId xmlns:a16="http://schemas.microsoft.com/office/drawing/2014/main" id="{368F0AF2-E693-4D58-AB42-2DCFC01AA910}"/>
              </a:ext>
            </a:extLst>
          </p:cNvPr>
          <p:cNvCxnSpPr>
            <a:cxnSpLocks/>
          </p:cNvCxnSpPr>
          <p:nvPr/>
        </p:nvCxnSpPr>
        <p:spPr>
          <a:xfrm flipH="1" flipV="1">
            <a:off x="7940847" y="709056"/>
            <a:ext cx="202760" cy="24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45470230-6E33-4E2C-AB85-2D39D14B7622}"/>
              </a:ext>
            </a:extLst>
          </p:cNvPr>
          <p:cNvSpPr/>
          <p:nvPr/>
        </p:nvSpPr>
        <p:spPr>
          <a:xfrm>
            <a:off x="4696252" y="4311017"/>
            <a:ext cx="1072511" cy="913578"/>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013">
                <a:solidFill>
                  <a:prstClr val="black"/>
                </a:solidFill>
                <a:latin typeface="Calibri" panose="020F0502020204030204"/>
              </a:rPr>
              <a:t>Better symptom control HR&gt;110bpm </a:t>
            </a:r>
          </a:p>
          <a:p>
            <a:pPr algn="ctr" defTabSz="387111"/>
            <a:r>
              <a:rPr lang="en-GB" sz="1013">
                <a:solidFill>
                  <a:prstClr val="black"/>
                </a:solidFill>
                <a:latin typeface="Calibri" panose="020F0502020204030204"/>
              </a:rPr>
              <a:t>Specialist support</a:t>
            </a:r>
          </a:p>
        </p:txBody>
      </p:sp>
      <p:cxnSp>
        <p:nvCxnSpPr>
          <p:cNvPr id="20" name="Straight Arrow Connector 19">
            <a:extLst>
              <a:ext uri="{FF2B5EF4-FFF2-40B4-BE49-F238E27FC236}">
                <a16:creationId xmlns:a16="http://schemas.microsoft.com/office/drawing/2014/main" id="{A86D78DA-C384-4BD6-86B6-89DBB1679079}"/>
              </a:ext>
            </a:extLst>
          </p:cNvPr>
          <p:cNvCxnSpPr>
            <a:cxnSpLocks/>
          </p:cNvCxnSpPr>
          <p:nvPr/>
        </p:nvCxnSpPr>
        <p:spPr>
          <a:xfrm rot="300000">
            <a:off x="2403624" y="1770929"/>
            <a:ext cx="19802" cy="1995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E84D7D2B-588F-4A7A-BFFC-9F0B01440A6D}"/>
              </a:ext>
            </a:extLst>
          </p:cNvPr>
          <p:cNvCxnSpPr/>
          <p:nvPr/>
        </p:nvCxnSpPr>
        <p:spPr>
          <a:xfrm>
            <a:off x="2394964" y="2574951"/>
            <a:ext cx="0" cy="1801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B438C0DE-04D3-42E7-B559-D50DE840B766}"/>
              </a:ext>
            </a:extLst>
          </p:cNvPr>
          <p:cNvCxnSpPr>
            <a:cxnSpLocks/>
            <a:stCxn id="9" idx="3"/>
          </p:cNvCxnSpPr>
          <p:nvPr/>
        </p:nvCxnSpPr>
        <p:spPr>
          <a:xfrm>
            <a:off x="3335486" y="3329926"/>
            <a:ext cx="19282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AF1955C0-887A-4097-AE54-30DEFD1971C9}"/>
              </a:ext>
            </a:extLst>
          </p:cNvPr>
          <p:cNvCxnSpPr/>
          <p:nvPr/>
        </p:nvCxnSpPr>
        <p:spPr>
          <a:xfrm>
            <a:off x="2618963" y="3891876"/>
            <a:ext cx="0" cy="1831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28A3FC16-6E2A-4F4A-BB85-A25630913A09}"/>
              </a:ext>
            </a:extLst>
          </p:cNvPr>
          <p:cNvCxnSpPr/>
          <p:nvPr/>
        </p:nvCxnSpPr>
        <p:spPr>
          <a:xfrm>
            <a:off x="3888509" y="3891876"/>
            <a:ext cx="0" cy="1831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29643F70-C6F9-43B7-8DB8-AB6FB8A1836C}"/>
              </a:ext>
            </a:extLst>
          </p:cNvPr>
          <p:cNvCxnSpPr>
            <a:cxnSpLocks/>
          </p:cNvCxnSpPr>
          <p:nvPr/>
        </p:nvCxnSpPr>
        <p:spPr>
          <a:xfrm rot="-300000" flipH="1">
            <a:off x="3184552" y="4423986"/>
            <a:ext cx="14913" cy="24487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DF272998-2F0F-474D-8537-1F8176D3DC7A}"/>
              </a:ext>
            </a:extLst>
          </p:cNvPr>
          <p:cNvCxnSpPr>
            <a:stCxn id="13" idx="3"/>
          </p:cNvCxnSpPr>
          <p:nvPr/>
        </p:nvCxnSpPr>
        <p:spPr>
          <a:xfrm flipV="1">
            <a:off x="4379229" y="4968682"/>
            <a:ext cx="304822" cy="42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E93C4998-A66A-4024-ADE1-16F58222F3FE}"/>
              </a:ext>
            </a:extLst>
          </p:cNvPr>
          <p:cNvCxnSpPr>
            <a:cxnSpLocks/>
          </p:cNvCxnSpPr>
          <p:nvPr/>
        </p:nvCxnSpPr>
        <p:spPr>
          <a:xfrm>
            <a:off x="3210107" y="5235594"/>
            <a:ext cx="0" cy="3962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7A73C5BB-035A-4F33-86DB-3696B2E7A223}"/>
              </a:ext>
            </a:extLst>
          </p:cNvPr>
          <p:cNvCxnSpPr>
            <a:cxnSpLocks/>
          </p:cNvCxnSpPr>
          <p:nvPr/>
        </p:nvCxnSpPr>
        <p:spPr>
          <a:xfrm flipH="1">
            <a:off x="5189986" y="5218652"/>
            <a:ext cx="6428" cy="4267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61DCAE9B-276D-438C-8BED-3B51F0FD5AB1}"/>
              </a:ext>
            </a:extLst>
          </p:cNvPr>
          <p:cNvCxnSpPr>
            <a:cxnSpLocks/>
          </p:cNvCxnSpPr>
          <p:nvPr/>
        </p:nvCxnSpPr>
        <p:spPr>
          <a:xfrm>
            <a:off x="6664483" y="995780"/>
            <a:ext cx="1" cy="166693"/>
          </a:xfrm>
          <a:prstGeom prst="line">
            <a:avLst/>
          </a:prstGeom>
          <a:ln w="28575"/>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6793200-7206-48F8-9326-18A440F32125}"/>
              </a:ext>
            </a:extLst>
          </p:cNvPr>
          <p:cNvCxnSpPr>
            <a:cxnSpLocks/>
          </p:cNvCxnSpPr>
          <p:nvPr/>
        </p:nvCxnSpPr>
        <p:spPr>
          <a:xfrm flipV="1">
            <a:off x="2298293" y="1134722"/>
            <a:ext cx="9175131" cy="17717"/>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CFE57F42-DD45-41C8-9EA6-213E796616F7}"/>
              </a:ext>
            </a:extLst>
          </p:cNvPr>
          <p:cNvCxnSpPr/>
          <p:nvPr/>
        </p:nvCxnSpPr>
        <p:spPr>
          <a:xfrm>
            <a:off x="2298293" y="1152439"/>
            <a:ext cx="0" cy="1730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FB7557D-4A7A-443F-900D-5885C9108997}"/>
              </a:ext>
            </a:extLst>
          </p:cNvPr>
          <p:cNvCxnSpPr>
            <a:endCxn id="6" idx="0"/>
          </p:cNvCxnSpPr>
          <p:nvPr/>
        </p:nvCxnSpPr>
        <p:spPr>
          <a:xfrm>
            <a:off x="7582664" y="1133187"/>
            <a:ext cx="1" cy="152611"/>
          </a:xfrm>
          <a:prstGeom prst="line">
            <a:avLst/>
          </a:prstGeom>
          <a:ln w="28575"/>
        </p:spPr>
        <p:style>
          <a:lnRef idx="1">
            <a:schemeClr val="dk1"/>
          </a:lnRef>
          <a:fillRef idx="0">
            <a:schemeClr val="dk1"/>
          </a:fillRef>
          <a:effectRef idx="0">
            <a:schemeClr val="dk1"/>
          </a:effectRef>
          <a:fontRef idx="minor">
            <a:schemeClr val="tx1"/>
          </a:fontRef>
        </p:style>
      </p:cxnSp>
      <p:sp>
        <p:nvSpPr>
          <p:cNvPr id="77" name="Rectangle: Rounded Corners 76">
            <a:extLst>
              <a:ext uri="{FF2B5EF4-FFF2-40B4-BE49-F238E27FC236}">
                <a16:creationId xmlns:a16="http://schemas.microsoft.com/office/drawing/2014/main" id="{D2795D76-84C6-4226-96BF-F3B99331228A}"/>
              </a:ext>
            </a:extLst>
          </p:cNvPr>
          <p:cNvSpPr/>
          <p:nvPr/>
        </p:nvSpPr>
        <p:spPr>
          <a:xfrm>
            <a:off x="5392079" y="1930006"/>
            <a:ext cx="958472" cy="593483"/>
          </a:xfrm>
          <a:prstGeom prst="roundRect">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016">
                <a:solidFill>
                  <a:prstClr val="black"/>
                </a:solidFill>
                <a:latin typeface="Calibri" panose="020F0502020204030204"/>
              </a:rPr>
              <a:t>Not on anticoagulant</a:t>
            </a:r>
            <a:endParaRPr lang="en-GB" sz="1524">
              <a:solidFill>
                <a:prstClr val="black"/>
              </a:solidFill>
              <a:latin typeface="Calibri" panose="020F0502020204030204"/>
            </a:endParaRPr>
          </a:p>
        </p:txBody>
      </p:sp>
      <p:sp>
        <p:nvSpPr>
          <p:cNvPr id="78" name="Rectangle: Rounded Corners 77">
            <a:extLst>
              <a:ext uri="{FF2B5EF4-FFF2-40B4-BE49-F238E27FC236}">
                <a16:creationId xmlns:a16="http://schemas.microsoft.com/office/drawing/2014/main" id="{C394E928-5B2C-4F41-937C-11AE9B359956}"/>
              </a:ext>
            </a:extLst>
          </p:cNvPr>
          <p:cNvSpPr/>
          <p:nvPr/>
        </p:nvSpPr>
        <p:spPr>
          <a:xfrm>
            <a:off x="5110006" y="3207299"/>
            <a:ext cx="1698348" cy="845800"/>
          </a:xfrm>
          <a:prstGeom prst="roundRect">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889">
                <a:solidFill>
                  <a:sysClr val="windowText" lastClr="000000"/>
                </a:solidFill>
                <a:latin typeface="Calibri" panose="020F0502020204030204"/>
              </a:rPr>
              <a:t>ANTICOAGULATE</a:t>
            </a:r>
          </a:p>
          <a:p>
            <a:pPr algn="ctr" defTabSz="387111"/>
            <a:r>
              <a:rPr lang="en-GB" sz="889">
                <a:solidFill>
                  <a:prstClr val="black"/>
                </a:solidFill>
                <a:latin typeface="Calibri" panose="020F0502020204030204"/>
              </a:rPr>
              <a:t>Assess stroke risk and bleeding</a:t>
            </a:r>
          </a:p>
          <a:p>
            <a:pPr algn="ctr" defTabSz="387111"/>
            <a:r>
              <a:rPr lang="en-GB" sz="1185">
                <a:solidFill>
                  <a:sysClr val="windowText" lastClr="000000"/>
                </a:solidFill>
                <a:latin typeface="Calibri" panose="020F0502020204030204"/>
              </a:rPr>
              <a:t> Refer to UCLP AF Framework</a:t>
            </a:r>
          </a:p>
        </p:txBody>
      </p:sp>
      <p:sp>
        <p:nvSpPr>
          <p:cNvPr id="79" name="Rectangle: Rounded Corners 78">
            <a:extLst>
              <a:ext uri="{FF2B5EF4-FFF2-40B4-BE49-F238E27FC236}">
                <a16:creationId xmlns:a16="http://schemas.microsoft.com/office/drawing/2014/main" id="{4C5693E9-C398-4925-8D16-448C100EE143}"/>
              </a:ext>
            </a:extLst>
          </p:cNvPr>
          <p:cNvSpPr/>
          <p:nvPr/>
        </p:nvSpPr>
        <p:spPr>
          <a:xfrm>
            <a:off x="7092686" y="1933801"/>
            <a:ext cx="958472" cy="566856"/>
          </a:xfrm>
          <a:prstGeom prst="roundRect">
            <a:avLst/>
          </a:prstGeom>
          <a:solidFill>
            <a:srgbClr val="FFCC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016">
                <a:solidFill>
                  <a:prstClr val="black"/>
                </a:solidFill>
                <a:latin typeface="Calibri" panose="020F0502020204030204"/>
              </a:rPr>
              <a:t>On</a:t>
            </a:r>
            <a:r>
              <a:rPr lang="en-GB" sz="1524">
                <a:solidFill>
                  <a:prstClr val="black"/>
                </a:solidFill>
                <a:latin typeface="Calibri" panose="020F0502020204030204"/>
              </a:rPr>
              <a:t> </a:t>
            </a:r>
            <a:r>
              <a:rPr lang="en-GB" sz="1016">
                <a:solidFill>
                  <a:prstClr val="black"/>
                </a:solidFill>
                <a:latin typeface="Calibri" panose="020F0502020204030204"/>
              </a:rPr>
              <a:t>anticoagulant/antiplatelet</a:t>
            </a:r>
            <a:endParaRPr lang="en-GB" sz="1524">
              <a:solidFill>
                <a:prstClr val="black"/>
              </a:solidFill>
              <a:latin typeface="Calibri" panose="020F0502020204030204"/>
            </a:endParaRPr>
          </a:p>
        </p:txBody>
      </p:sp>
      <p:sp>
        <p:nvSpPr>
          <p:cNvPr id="80" name="Rectangle: Rounded Corners 79">
            <a:extLst>
              <a:ext uri="{FF2B5EF4-FFF2-40B4-BE49-F238E27FC236}">
                <a16:creationId xmlns:a16="http://schemas.microsoft.com/office/drawing/2014/main" id="{6652DAEC-A500-4041-9B13-C0004AA2942C}"/>
              </a:ext>
            </a:extLst>
          </p:cNvPr>
          <p:cNvSpPr/>
          <p:nvPr/>
        </p:nvSpPr>
        <p:spPr>
          <a:xfrm>
            <a:off x="6885858" y="3229273"/>
            <a:ext cx="1698348" cy="845800"/>
          </a:xfrm>
          <a:prstGeom prst="roundRect">
            <a:avLst/>
          </a:prstGeom>
          <a:solidFill>
            <a:srgbClr val="FFCC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889">
                <a:solidFill>
                  <a:sysClr val="windowText" lastClr="000000"/>
                </a:solidFill>
                <a:latin typeface="Calibri" panose="020F0502020204030204"/>
              </a:rPr>
              <a:t>Review need for antiplatelets</a:t>
            </a:r>
          </a:p>
          <a:p>
            <a:pPr algn="ctr" defTabSz="387111"/>
            <a:r>
              <a:rPr lang="en-GB" sz="889">
                <a:solidFill>
                  <a:prstClr val="black"/>
                </a:solidFill>
                <a:latin typeface="Calibri" panose="020F0502020204030204"/>
              </a:rPr>
              <a:t>Assess stroke risk and bleeding</a:t>
            </a:r>
          </a:p>
          <a:p>
            <a:pPr algn="ctr" defTabSz="387111"/>
            <a:r>
              <a:rPr lang="en-GB" sz="1185">
                <a:solidFill>
                  <a:sysClr val="windowText" lastClr="000000"/>
                </a:solidFill>
                <a:latin typeface="Calibri" panose="020F0502020204030204"/>
              </a:rPr>
              <a:t> Refer to UCLP AF Framework</a:t>
            </a:r>
          </a:p>
        </p:txBody>
      </p:sp>
      <p:sp>
        <p:nvSpPr>
          <p:cNvPr id="81" name="Rectangle: Rounded Corners 80">
            <a:extLst>
              <a:ext uri="{FF2B5EF4-FFF2-40B4-BE49-F238E27FC236}">
                <a16:creationId xmlns:a16="http://schemas.microsoft.com/office/drawing/2014/main" id="{D378E8B9-DBC4-4934-B727-AB409DF3D66B}"/>
              </a:ext>
            </a:extLst>
          </p:cNvPr>
          <p:cNvSpPr/>
          <p:nvPr/>
        </p:nvSpPr>
        <p:spPr>
          <a:xfrm>
            <a:off x="8725136" y="1930063"/>
            <a:ext cx="958472" cy="566856"/>
          </a:xfrm>
          <a:prstGeom prst="roundRect">
            <a:avLst/>
          </a:prstGeom>
          <a:solidFill>
            <a:srgbClr val="CCE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931">
                <a:solidFill>
                  <a:prstClr val="black"/>
                </a:solidFill>
                <a:latin typeface="Calibri" panose="020F0502020204030204"/>
              </a:rPr>
              <a:t>Optimisation to anticoagulation </a:t>
            </a:r>
          </a:p>
        </p:txBody>
      </p:sp>
      <p:sp>
        <p:nvSpPr>
          <p:cNvPr id="82" name="Rectangle: Rounded Corners 81">
            <a:extLst>
              <a:ext uri="{FF2B5EF4-FFF2-40B4-BE49-F238E27FC236}">
                <a16:creationId xmlns:a16="http://schemas.microsoft.com/office/drawing/2014/main" id="{EF1E3D8B-F69E-400F-895B-AA47FCCBCC67}"/>
              </a:ext>
            </a:extLst>
          </p:cNvPr>
          <p:cNvSpPr/>
          <p:nvPr/>
        </p:nvSpPr>
        <p:spPr>
          <a:xfrm>
            <a:off x="8669877" y="3238509"/>
            <a:ext cx="1698348" cy="845800"/>
          </a:xfrm>
          <a:prstGeom prst="roundRect">
            <a:avLst/>
          </a:prstGeom>
          <a:solidFill>
            <a:srgbClr val="CCE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931">
                <a:solidFill>
                  <a:sysClr val="windowText" lastClr="000000"/>
                </a:solidFill>
                <a:latin typeface="Calibri" panose="020F0502020204030204"/>
              </a:rPr>
              <a:t>Review TTR if on warfarin, renal function, adherence, side effects</a:t>
            </a:r>
          </a:p>
          <a:p>
            <a:pPr algn="ctr" defTabSz="387111"/>
            <a:r>
              <a:rPr lang="en-GB" sz="1185">
                <a:solidFill>
                  <a:sysClr val="windowText" lastClr="000000"/>
                </a:solidFill>
                <a:latin typeface="Calibri" panose="020F0502020204030204"/>
              </a:rPr>
              <a:t>Refer to UCLP AF Framework</a:t>
            </a:r>
          </a:p>
        </p:txBody>
      </p:sp>
      <p:sp>
        <p:nvSpPr>
          <p:cNvPr id="83" name="Rectangle: Rounded Corners 82">
            <a:extLst>
              <a:ext uri="{FF2B5EF4-FFF2-40B4-BE49-F238E27FC236}">
                <a16:creationId xmlns:a16="http://schemas.microsoft.com/office/drawing/2014/main" id="{182D828D-E3F0-48D7-8D7D-EF58644E9E63}"/>
              </a:ext>
            </a:extLst>
          </p:cNvPr>
          <p:cNvSpPr/>
          <p:nvPr/>
        </p:nvSpPr>
        <p:spPr>
          <a:xfrm>
            <a:off x="2212324" y="5631862"/>
            <a:ext cx="9044881" cy="604563"/>
          </a:xfrm>
          <a:prstGeom prst="roundRect">
            <a:avLst/>
          </a:prstGeom>
          <a:solidFill>
            <a:srgbClr val="CC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355">
                <a:solidFill>
                  <a:prstClr val="black"/>
                </a:solidFill>
                <a:latin typeface="Calibri" panose="020F0502020204030204"/>
              </a:rPr>
              <a:t>Primary care arrhythmia team updates relevant practice.</a:t>
            </a:r>
          </a:p>
          <a:p>
            <a:pPr algn="ctr" defTabSz="387111"/>
            <a:r>
              <a:rPr lang="en-GB" sz="1355">
                <a:solidFill>
                  <a:prstClr val="black"/>
                </a:solidFill>
                <a:latin typeface="Calibri" panose="020F0502020204030204"/>
              </a:rPr>
              <a:t>Hands care back to GP </a:t>
            </a:r>
          </a:p>
        </p:txBody>
      </p:sp>
      <p:cxnSp>
        <p:nvCxnSpPr>
          <p:cNvPr id="88" name="Straight Connector 87">
            <a:extLst>
              <a:ext uri="{FF2B5EF4-FFF2-40B4-BE49-F238E27FC236}">
                <a16:creationId xmlns:a16="http://schemas.microsoft.com/office/drawing/2014/main" id="{BDE94D40-97C4-40DA-B7D1-83747DE71912}"/>
              </a:ext>
            </a:extLst>
          </p:cNvPr>
          <p:cNvCxnSpPr>
            <a:stCxn id="6" idx="2"/>
          </p:cNvCxnSpPr>
          <p:nvPr/>
        </p:nvCxnSpPr>
        <p:spPr>
          <a:xfrm flipH="1">
            <a:off x="7582664" y="1695831"/>
            <a:ext cx="1" cy="73564"/>
          </a:xfrm>
          <a:prstGeom prst="line">
            <a:avLst/>
          </a:prstGeom>
          <a:ln w="28575"/>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30D5AE6-D621-4E1D-9843-AA11A1A8A513}"/>
              </a:ext>
            </a:extLst>
          </p:cNvPr>
          <p:cNvCxnSpPr>
            <a:cxnSpLocks/>
          </p:cNvCxnSpPr>
          <p:nvPr/>
        </p:nvCxnSpPr>
        <p:spPr>
          <a:xfrm>
            <a:off x="5881065" y="1770446"/>
            <a:ext cx="344448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BDABEF65-CF00-4706-B4DF-5E035AB2859F}"/>
              </a:ext>
            </a:extLst>
          </p:cNvPr>
          <p:cNvCxnSpPr/>
          <p:nvPr/>
        </p:nvCxnSpPr>
        <p:spPr>
          <a:xfrm>
            <a:off x="5898270" y="1777594"/>
            <a:ext cx="0" cy="1524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D6D87FFC-69A0-4AFA-899B-8A4CB074D956}"/>
              </a:ext>
            </a:extLst>
          </p:cNvPr>
          <p:cNvCxnSpPr/>
          <p:nvPr/>
        </p:nvCxnSpPr>
        <p:spPr>
          <a:xfrm>
            <a:off x="7582664" y="1777594"/>
            <a:ext cx="0" cy="1524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D76485D3-9120-4676-8D5B-533765864BD5}"/>
              </a:ext>
            </a:extLst>
          </p:cNvPr>
          <p:cNvCxnSpPr>
            <a:cxnSpLocks/>
          </p:cNvCxnSpPr>
          <p:nvPr/>
        </p:nvCxnSpPr>
        <p:spPr>
          <a:xfrm>
            <a:off x="9310580" y="1766582"/>
            <a:ext cx="0" cy="1524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77F8AAE9-223F-4763-991E-C1B36DA4D1FE}"/>
              </a:ext>
            </a:extLst>
          </p:cNvPr>
          <p:cNvCxnSpPr/>
          <p:nvPr/>
        </p:nvCxnSpPr>
        <p:spPr>
          <a:xfrm>
            <a:off x="5916319" y="2512592"/>
            <a:ext cx="0" cy="1676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AAA41F03-0FC5-43ED-BD90-424627AEA2DA}"/>
              </a:ext>
            </a:extLst>
          </p:cNvPr>
          <p:cNvCxnSpPr/>
          <p:nvPr/>
        </p:nvCxnSpPr>
        <p:spPr>
          <a:xfrm>
            <a:off x="7603308" y="2523488"/>
            <a:ext cx="0" cy="1676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ECD18A7A-1554-4955-8F8D-BA8226BD61C2}"/>
              </a:ext>
            </a:extLst>
          </p:cNvPr>
          <p:cNvCxnSpPr/>
          <p:nvPr/>
        </p:nvCxnSpPr>
        <p:spPr>
          <a:xfrm>
            <a:off x="9285849" y="2512592"/>
            <a:ext cx="0" cy="1524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26BD88BD-86B5-4872-B5F7-BF4BB50465E6}"/>
              </a:ext>
            </a:extLst>
          </p:cNvPr>
          <p:cNvCxnSpPr>
            <a:cxnSpLocks/>
            <a:stCxn id="80" idx="2"/>
            <a:endCxn id="80" idx="2"/>
          </p:cNvCxnSpPr>
          <p:nvPr/>
        </p:nvCxnSpPr>
        <p:spPr>
          <a:xfrm>
            <a:off x="7735032" y="407507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BE4F83CF-3525-4352-A6E5-7C42DBD71A57}"/>
              </a:ext>
            </a:extLst>
          </p:cNvPr>
          <p:cNvCxnSpPr>
            <a:cxnSpLocks/>
          </p:cNvCxnSpPr>
          <p:nvPr/>
        </p:nvCxnSpPr>
        <p:spPr>
          <a:xfrm>
            <a:off x="5946465" y="4046789"/>
            <a:ext cx="0" cy="15850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DAA5B9BE-3427-43AB-8CA7-3A02A95055C7}"/>
              </a:ext>
            </a:extLst>
          </p:cNvPr>
          <p:cNvCxnSpPr>
            <a:cxnSpLocks/>
          </p:cNvCxnSpPr>
          <p:nvPr/>
        </p:nvCxnSpPr>
        <p:spPr>
          <a:xfrm>
            <a:off x="7708430" y="4060329"/>
            <a:ext cx="0" cy="15850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7AFA7228-0021-43A0-8AC0-1907CEC6E2E2}"/>
              </a:ext>
            </a:extLst>
          </p:cNvPr>
          <p:cNvCxnSpPr>
            <a:cxnSpLocks/>
          </p:cNvCxnSpPr>
          <p:nvPr/>
        </p:nvCxnSpPr>
        <p:spPr>
          <a:xfrm>
            <a:off x="9552030" y="4085564"/>
            <a:ext cx="0" cy="15850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7DF3941E-9C8A-4204-B3EF-5A5949454901}"/>
              </a:ext>
            </a:extLst>
          </p:cNvPr>
          <p:cNvCxnSpPr>
            <a:cxnSpLocks/>
          </p:cNvCxnSpPr>
          <p:nvPr/>
        </p:nvCxnSpPr>
        <p:spPr>
          <a:xfrm>
            <a:off x="11488345" y="1134722"/>
            <a:ext cx="0" cy="25174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1" name="Rectangle: Rounded Corners 130">
            <a:extLst>
              <a:ext uri="{FF2B5EF4-FFF2-40B4-BE49-F238E27FC236}">
                <a16:creationId xmlns:a16="http://schemas.microsoft.com/office/drawing/2014/main" id="{0B7B0587-06FF-471A-8258-DD3331CF8415}"/>
              </a:ext>
            </a:extLst>
          </p:cNvPr>
          <p:cNvSpPr/>
          <p:nvPr/>
        </p:nvSpPr>
        <p:spPr>
          <a:xfrm>
            <a:off x="10190248" y="4300859"/>
            <a:ext cx="1500103" cy="1005642"/>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25" tIns="38712" rIns="77425" bIns="38712" numCol="1" spcCol="0" rtlCol="0" fromWordArt="0" anchor="ctr" anchorCtr="0" forceAA="0" compatLnSpc="1">
            <a:prstTxWarp prst="textNoShape">
              <a:avLst/>
            </a:prstTxWarp>
            <a:noAutofit/>
          </a:bodyPr>
          <a:lstStyle/>
          <a:p>
            <a:pPr defTabSz="387111"/>
            <a:r>
              <a:rPr lang="en-GB" sz="1016">
                <a:solidFill>
                  <a:srgbClr val="000000"/>
                </a:solidFill>
                <a:latin typeface="Calibri" panose="020F0502020204030204"/>
                <a:ea typeface="Calibri" panose="020F0502020204030204" pitchFamily="34" charset="0"/>
                <a:cs typeface="Times New Roman" panose="02020603050405020304" pitchFamily="18" charset="0"/>
              </a:rPr>
              <a:t>Secondary care arrythmia team to support primary care arrhythmia  team on appropriate management pathway</a:t>
            </a:r>
            <a:endParaRPr lang="en-GB" sz="1355">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136" name="Rectangle: Rounded Corners 135">
            <a:extLst>
              <a:ext uri="{FF2B5EF4-FFF2-40B4-BE49-F238E27FC236}">
                <a16:creationId xmlns:a16="http://schemas.microsoft.com/office/drawing/2014/main" id="{6C3A0BE6-7311-4DD9-986E-636F9F0376D2}"/>
              </a:ext>
            </a:extLst>
          </p:cNvPr>
          <p:cNvSpPr/>
          <p:nvPr/>
        </p:nvSpPr>
        <p:spPr>
          <a:xfrm>
            <a:off x="5283207" y="2689063"/>
            <a:ext cx="4268823" cy="378631"/>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25" tIns="38712" rIns="77425" bIns="38712" numCol="1" spcCol="0" rtlCol="0" fromWordArt="0" anchor="ctr" anchorCtr="0" forceAA="0" compatLnSpc="1">
            <a:prstTxWarp prst="textNoShape">
              <a:avLst/>
            </a:prstTxWarp>
            <a:noAutofit/>
          </a:bodyPr>
          <a:lstStyle/>
          <a:p>
            <a:pPr algn="ctr" defTabSz="387111"/>
            <a:r>
              <a:rPr lang="en-GB" sz="1185">
                <a:solidFill>
                  <a:prstClr val="black"/>
                </a:solidFill>
                <a:latin typeface="Calibri" panose="020F0502020204030204"/>
              </a:rPr>
              <a:t>Referred to primary care arrhythmia team</a:t>
            </a:r>
          </a:p>
        </p:txBody>
      </p:sp>
      <p:cxnSp>
        <p:nvCxnSpPr>
          <p:cNvPr id="141" name="Straight Arrow Connector 140">
            <a:extLst>
              <a:ext uri="{FF2B5EF4-FFF2-40B4-BE49-F238E27FC236}">
                <a16:creationId xmlns:a16="http://schemas.microsoft.com/office/drawing/2014/main" id="{C958C3E3-B0E7-4E5E-83D2-9FBE8813295D}"/>
              </a:ext>
            </a:extLst>
          </p:cNvPr>
          <p:cNvCxnSpPr/>
          <p:nvPr/>
        </p:nvCxnSpPr>
        <p:spPr>
          <a:xfrm>
            <a:off x="11343174" y="4097642"/>
            <a:ext cx="0" cy="2133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0C91A119-3E0F-46BB-8915-6A3B7E4DCA93}"/>
              </a:ext>
            </a:extLst>
          </p:cNvPr>
          <p:cNvSpPr/>
          <p:nvPr/>
        </p:nvSpPr>
        <p:spPr>
          <a:xfrm>
            <a:off x="1638003" y="6287221"/>
            <a:ext cx="108870" cy="141764"/>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1524">
              <a:solidFill>
                <a:prstClr val="white"/>
              </a:solidFill>
              <a:latin typeface="Calibri" panose="020F0502020204030204"/>
            </a:endParaRPr>
          </a:p>
        </p:txBody>
      </p:sp>
      <p:sp>
        <p:nvSpPr>
          <p:cNvPr id="143" name="Rectangle 142">
            <a:extLst>
              <a:ext uri="{FF2B5EF4-FFF2-40B4-BE49-F238E27FC236}">
                <a16:creationId xmlns:a16="http://schemas.microsoft.com/office/drawing/2014/main" id="{8BFC86CB-C0F3-4149-9037-C698FC7049AE}"/>
              </a:ext>
            </a:extLst>
          </p:cNvPr>
          <p:cNvSpPr/>
          <p:nvPr/>
        </p:nvSpPr>
        <p:spPr>
          <a:xfrm>
            <a:off x="1638002" y="6552687"/>
            <a:ext cx="108871" cy="14176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1524">
              <a:solidFill>
                <a:prstClr val="white"/>
              </a:solidFill>
              <a:latin typeface="Calibri" panose="020F0502020204030204"/>
            </a:endParaRPr>
          </a:p>
        </p:txBody>
      </p:sp>
      <p:sp>
        <p:nvSpPr>
          <p:cNvPr id="145" name="Rectangle 144">
            <a:extLst>
              <a:ext uri="{FF2B5EF4-FFF2-40B4-BE49-F238E27FC236}">
                <a16:creationId xmlns:a16="http://schemas.microsoft.com/office/drawing/2014/main" id="{47D21842-24F4-4C31-915E-047B5580F1F7}"/>
              </a:ext>
            </a:extLst>
          </p:cNvPr>
          <p:cNvSpPr/>
          <p:nvPr/>
        </p:nvSpPr>
        <p:spPr>
          <a:xfrm>
            <a:off x="5284782" y="6287369"/>
            <a:ext cx="108871" cy="1417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1524">
              <a:solidFill>
                <a:prstClr val="white"/>
              </a:solidFill>
              <a:latin typeface="Calibri" panose="020F0502020204030204"/>
            </a:endParaRPr>
          </a:p>
        </p:txBody>
      </p:sp>
      <p:sp>
        <p:nvSpPr>
          <p:cNvPr id="146" name="TextBox 145">
            <a:extLst>
              <a:ext uri="{FF2B5EF4-FFF2-40B4-BE49-F238E27FC236}">
                <a16:creationId xmlns:a16="http://schemas.microsoft.com/office/drawing/2014/main" id="{B1585C19-05CF-4BDA-A83B-E38F777546B4}"/>
              </a:ext>
            </a:extLst>
          </p:cNvPr>
          <p:cNvSpPr txBox="1"/>
          <p:nvPr/>
        </p:nvSpPr>
        <p:spPr>
          <a:xfrm>
            <a:off x="1687858" y="6268144"/>
            <a:ext cx="2200651" cy="522066"/>
          </a:xfrm>
          <a:prstGeom prst="rect">
            <a:avLst/>
          </a:prstGeom>
          <a:noFill/>
        </p:spPr>
        <p:txBody>
          <a:bodyPr wrap="square" rtlCol="0">
            <a:spAutoFit/>
          </a:bodyPr>
          <a:lstStyle/>
          <a:p>
            <a:pPr defTabSz="387111"/>
            <a:r>
              <a:rPr lang="en-GB" sz="931">
                <a:solidFill>
                  <a:prstClr val="black"/>
                </a:solidFill>
                <a:latin typeface="Calibri" panose="020F0502020204030204"/>
              </a:rPr>
              <a:t>Community pharmacist</a:t>
            </a:r>
          </a:p>
          <a:p>
            <a:pPr defTabSz="387111"/>
            <a:r>
              <a:rPr lang="en-GB" sz="931">
                <a:solidFill>
                  <a:prstClr val="black"/>
                </a:solidFill>
                <a:latin typeface="Calibri" panose="020F0502020204030204"/>
              </a:rPr>
              <a:t>Primary </a:t>
            </a:r>
            <a:r>
              <a:rPr lang="en-GB" sz="889">
                <a:solidFill>
                  <a:prstClr val="black"/>
                </a:solidFill>
                <a:latin typeface="Calibri" panose="020F0502020204030204"/>
              </a:rPr>
              <a:t>Care Arrhythmia Team</a:t>
            </a:r>
          </a:p>
          <a:p>
            <a:pPr defTabSz="387111"/>
            <a:r>
              <a:rPr lang="en-GB" sz="931">
                <a:solidFill>
                  <a:prstClr val="black"/>
                </a:solidFill>
                <a:latin typeface="Calibri" panose="020F0502020204030204"/>
              </a:rPr>
              <a:t>Secondary Care Arrhythmia Team</a:t>
            </a:r>
          </a:p>
        </p:txBody>
      </p:sp>
      <p:sp>
        <p:nvSpPr>
          <p:cNvPr id="147" name="Rectangle 146">
            <a:extLst>
              <a:ext uri="{FF2B5EF4-FFF2-40B4-BE49-F238E27FC236}">
                <a16:creationId xmlns:a16="http://schemas.microsoft.com/office/drawing/2014/main" id="{64E0DA40-C085-48FD-B0F0-E6617D497E9E}"/>
              </a:ext>
            </a:extLst>
          </p:cNvPr>
          <p:cNvSpPr/>
          <p:nvPr/>
        </p:nvSpPr>
        <p:spPr>
          <a:xfrm flipH="1">
            <a:off x="1640185" y="6428985"/>
            <a:ext cx="106688" cy="141764"/>
          </a:xfrm>
          <a:prstGeom prst="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1524">
              <a:solidFill>
                <a:prstClr val="white"/>
              </a:solidFill>
              <a:latin typeface="Calibri" panose="020F0502020204030204"/>
            </a:endParaRPr>
          </a:p>
        </p:txBody>
      </p:sp>
      <p:sp>
        <p:nvSpPr>
          <p:cNvPr id="148" name="Rectangle 147">
            <a:extLst>
              <a:ext uri="{FF2B5EF4-FFF2-40B4-BE49-F238E27FC236}">
                <a16:creationId xmlns:a16="http://schemas.microsoft.com/office/drawing/2014/main" id="{82257E15-E3EC-4FFC-8C86-91542C67034B}"/>
              </a:ext>
            </a:extLst>
          </p:cNvPr>
          <p:cNvSpPr/>
          <p:nvPr/>
        </p:nvSpPr>
        <p:spPr>
          <a:xfrm>
            <a:off x="5283208" y="6438384"/>
            <a:ext cx="108871" cy="141764"/>
          </a:xfrm>
          <a:prstGeom prst="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524">
                <a:solidFill>
                  <a:prstClr val="white"/>
                </a:solidFill>
                <a:latin typeface="Calibri" panose="020F0502020204030204"/>
              </a:rPr>
              <a:t>  </a:t>
            </a:r>
          </a:p>
        </p:txBody>
      </p:sp>
      <p:sp>
        <p:nvSpPr>
          <p:cNvPr id="149" name="Rectangle 148">
            <a:extLst>
              <a:ext uri="{FF2B5EF4-FFF2-40B4-BE49-F238E27FC236}">
                <a16:creationId xmlns:a16="http://schemas.microsoft.com/office/drawing/2014/main" id="{87A5BB92-4DEC-48F4-8ADC-DFCFB4C8F5B3}"/>
              </a:ext>
            </a:extLst>
          </p:cNvPr>
          <p:cNvSpPr/>
          <p:nvPr/>
        </p:nvSpPr>
        <p:spPr>
          <a:xfrm>
            <a:off x="5284782" y="6577989"/>
            <a:ext cx="108871" cy="141764"/>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endParaRPr lang="en-GB" sz="1524">
              <a:solidFill>
                <a:prstClr val="white"/>
              </a:solidFill>
              <a:latin typeface="Calibri" panose="020F0502020204030204"/>
            </a:endParaRPr>
          </a:p>
        </p:txBody>
      </p:sp>
      <p:sp>
        <p:nvSpPr>
          <p:cNvPr id="150" name="TextBox 149">
            <a:extLst>
              <a:ext uri="{FF2B5EF4-FFF2-40B4-BE49-F238E27FC236}">
                <a16:creationId xmlns:a16="http://schemas.microsoft.com/office/drawing/2014/main" id="{83F1A827-171A-485E-AA6C-A1A96FB5EBAA}"/>
              </a:ext>
            </a:extLst>
          </p:cNvPr>
          <p:cNvSpPr txBox="1"/>
          <p:nvPr/>
        </p:nvSpPr>
        <p:spPr>
          <a:xfrm>
            <a:off x="5326251" y="6269120"/>
            <a:ext cx="2855456" cy="502830"/>
          </a:xfrm>
          <a:prstGeom prst="rect">
            <a:avLst/>
          </a:prstGeom>
          <a:noFill/>
        </p:spPr>
        <p:txBody>
          <a:bodyPr wrap="square" rtlCol="0">
            <a:spAutoFit/>
          </a:bodyPr>
          <a:lstStyle/>
          <a:p>
            <a:pPr defTabSz="387111"/>
            <a:r>
              <a:rPr lang="en-GB" sz="889">
                <a:solidFill>
                  <a:prstClr val="black"/>
                </a:solidFill>
                <a:latin typeface="Calibri" panose="020F0502020204030204"/>
              </a:rPr>
              <a:t>Priority One (not on anticoagulant)</a:t>
            </a:r>
          </a:p>
          <a:p>
            <a:pPr defTabSz="387111"/>
            <a:r>
              <a:rPr lang="en-GB" sz="889">
                <a:solidFill>
                  <a:prstClr val="black"/>
                </a:solidFill>
                <a:latin typeface="Calibri" panose="020F0502020204030204"/>
              </a:rPr>
              <a:t>Priority Two (anticoagulant/antiplatelet review)</a:t>
            </a:r>
          </a:p>
          <a:p>
            <a:pPr defTabSz="387111"/>
            <a:r>
              <a:rPr lang="en-GB" sz="889">
                <a:solidFill>
                  <a:prstClr val="black"/>
                </a:solidFill>
                <a:latin typeface="Calibri" panose="020F0502020204030204"/>
              </a:rPr>
              <a:t>Priority Three (Optimisation of anticoagulation)</a:t>
            </a:r>
          </a:p>
        </p:txBody>
      </p:sp>
      <p:cxnSp>
        <p:nvCxnSpPr>
          <p:cNvPr id="60" name="Straight Arrow Connector 59">
            <a:extLst>
              <a:ext uri="{FF2B5EF4-FFF2-40B4-BE49-F238E27FC236}">
                <a16:creationId xmlns:a16="http://schemas.microsoft.com/office/drawing/2014/main" id="{52B30763-4BE7-49AA-B497-EBF717E7B9DE}"/>
              </a:ext>
            </a:extLst>
          </p:cNvPr>
          <p:cNvCxnSpPr>
            <a:cxnSpLocks/>
          </p:cNvCxnSpPr>
          <p:nvPr/>
        </p:nvCxnSpPr>
        <p:spPr>
          <a:xfrm>
            <a:off x="5916319" y="3059000"/>
            <a:ext cx="0" cy="1676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D33DF847-BEE8-425A-9010-C63B4F7AAE66}"/>
              </a:ext>
            </a:extLst>
          </p:cNvPr>
          <p:cNvCxnSpPr>
            <a:cxnSpLocks/>
          </p:cNvCxnSpPr>
          <p:nvPr/>
        </p:nvCxnSpPr>
        <p:spPr>
          <a:xfrm>
            <a:off x="7603308" y="3059000"/>
            <a:ext cx="0" cy="1676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36B4ABC9-E794-4C48-B85E-2C04045798FA}"/>
              </a:ext>
            </a:extLst>
          </p:cNvPr>
          <p:cNvCxnSpPr>
            <a:cxnSpLocks/>
          </p:cNvCxnSpPr>
          <p:nvPr/>
        </p:nvCxnSpPr>
        <p:spPr>
          <a:xfrm>
            <a:off x="9285849" y="3070857"/>
            <a:ext cx="0" cy="1676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37D8D818-A550-4981-91B4-0F9DA84F86CF}"/>
              </a:ext>
            </a:extLst>
          </p:cNvPr>
          <p:cNvCxnSpPr/>
          <p:nvPr/>
        </p:nvCxnSpPr>
        <p:spPr>
          <a:xfrm>
            <a:off x="10940299" y="5306501"/>
            <a:ext cx="0" cy="3048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558BC3D-AEC0-4B70-9C08-0CD4D06B86B4}"/>
              </a:ext>
            </a:extLst>
          </p:cNvPr>
          <p:cNvCxnSpPr>
            <a:cxnSpLocks/>
          </p:cNvCxnSpPr>
          <p:nvPr/>
        </p:nvCxnSpPr>
        <p:spPr>
          <a:xfrm flipV="1">
            <a:off x="8010701" y="1485490"/>
            <a:ext cx="2621466" cy="17149"/>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DF77F48-C4B2-4051-BDCE-9AFBFAE74A9E}"/>
              </a:ext>
            </a:extLst>
          </p:cNvPr>
          <p:cNvCxnSpPr/>
          <p:nvPr/>
        </p:nvCxnSpPr>
        <p:spPr>
          <a:xfrm>
            <a:off x="10633291" y="1518496"/>
            <a:ext cx="0" cy="5181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2" name="Rectangle: Rounded Corners 71">
            <a:extLst>
              <a:ext uri="{FF2B5EF4-FFF2-40B4-BE49-F238E27FC236}">
                <a16:creationId xmlns:a16="http://schemas.microsoft.com/office/drawing/2014/main" id="{D4865C6E-E753-4728-976A-DA422EF0543E}"/>
              </a:ext>
            </a:extLst>
          </p:cNvPr>
          <p:cNvSpPr/>
          <p:nvPr/>
        </p:nvSpPr>
        <p:spPr>
          <a:xfrm>
            <a:off x="9923409" y="2031913"/>
            <a:ext cx="1419763" cy="1027087"/>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111"/>
            <a:r>
              <a:rPr lang="en-GB" sz="1196">
                <a:solidFill>
                  <a:prstClr val="black"/>
                </a:solidFill>
                <a:latin typeface="Calibri" panose="020F0502020204030204"/>
              </a:rPr>
              <a:t>Tachycardia</a:t>
            </a:r>
          </a:p>
          <a:p>
            <a:pPr algn="ctr" defTabSz="387111"/>
            <a:r>
              <a:rPr lang="en-GB" sz="1196">
                <a:solidFill>
                  <a:prstClr val="black"/>
                </a:solidFill>
                <a:latin typeface="Calibri" panose="020F0502020204030204"/>
              </a:rPr>
              <a:t>bradycardia</a:t>
            </a:r>
          </a:p>
          <a:p>
            <a:pPr algn="ctr" defTabSz="387111"/>
            <a:r>
              <a:rPr lang="en-GB" sz="1196">
                <a:solidFill>
                  <a:prstClr val="black"/>
                </a:solidFill>
                <a:latin typeface="Calibri" panose="020F0502020204030204"/>
              </a:rPr>
              <a:t>better symptom control</a:t>
            </a:r>
          </a:p>
        </p:txBody>
      </p:sp>
      <p:cxnSp>
        <p:nvCxnSpPr>
          <p:cNvPr id="26" name="Straight Arrow Connector 25">
            <a:extLst>
              <a:ext uri="{FF2B5EF4-FFF2-40B4-BE49-F238E27FC236}">
                <a16:creationId xmlns:a16="http://schemas.microsoft.com/office/drawing/2014/main" id="{D84745C6-507F-4218-8DDE-899DB7A2CC76}"/>
              </a:ext>
            </a:extLst>
          </p:cNvPr>
          <p:cNvCxnSpPr>
            <a:stCxn id="72" idx="2"/>
          </p:cNvCxnSpPr>
          <p:nvPr/>
        </p:nvCxnSpPr>
        <p:spPr>
          <a:xfrm flipH="1">
            <a:off x="10632167" y="3059001"/>
            <a:ext cx="1124" cy="12258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Title 17">
            <a:extLst>
              <a:ext uri="{FF2B5EF4-FFF2-40B4-BE49-F238E27FC236}">
                <a16:creationId xmlns:a16="http://schemas.microsoft.com/office/drawing/2014/main" id="{15366F99-28F0-7F6B-BF7A-185866A0AA86}"/>
              </a:ext>
            </a:extLst>
          </p:cNvPr>
          <p:cNvSpPr txBox="1">
            <a:spLocks noGrp="1"/>
          </p:cNvSpPr>
          <p:nvPr>
            <p:ph type="title" idx="4294967295"/>
          </p:nvPr>
        </p:nvSpPr>
        <p:spPr>
          <a:xfrm>
            <a:off x="469488" y="348613"/>
            <a:ext cx="4298950" cy="590550"/>
          </a:xfrm>
          <a:prstGeom prst="rect">
            <a:avLst/>
          </a:prstGeom>
          <a:noFill/>
        </p:spPr>
        <p:txBody>
          <a:bodyPr wrap="square" rtlCol="0">
            <a:spAutoFit/>
          </a:bodyPr>
          <a:lstStyle/>
          <a:p>
            <a:r>
              <a:rPr lang="en-GB" sz="3600" b="1">
                <a:solidFill>
                  <a:srgbClr val="4B429B"/>
                </a:solidFill>
              </a:rPr>
              <a:t>Sustainability plan</a:t>
            </a:r>
          </a:p>
        </p:txBody>
      </p:sp>
    </p:spTree>
    <p:extLst>
      <p:ext uri="{BB962C8B-B14F-4D97-AF65-F5344CB8AC3E}">
        <p14:creationId xmlns:p14="http://schemas.microsoft.com/office/powerpoint/2010/main" val="135918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8F110-4418-44BE-9BEE-2A94627DD59B}"/>
              </a:ext>
            </a:extLst>
          </p:cNvPr>
          <p:cNvSpPr>
            <a:spLocks noGrp="1"/>
          </p:cNvSpPr>
          <p:nvPr>
            <p:ph type="sldNum" sz="quarter" idx="12"/>
          </p:nvPr>
        </p:nvSpPr>
        <p:spPr/>
        <p:txBody>
          <a:bodyPr/>
          <a:lstStyle/>
          <a:p>
            <a:endParaRPr lang="en-GB"/>
          </a:p>
          <a:p>
            <a:endParaRPr lang="en-GB"/>
          </a:p>
        </p:txBody>
      </p:sp>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1991194"/>
            <a:ext cx="11377264" cy="2097920"/>
          </a:xfrm>
        </p:spPr>
        <p:txBody>
          <a:bodyPr/>
          <a:lstStyle/>
          <a:p>
            <a:pPr algn="ctr">
              <a:lnSpc>
                <a:spcPct val="100000"/>
              </a:lnSpc>
              <a:spcAft>
                <a:spcPts val="600"/>
              </a:spcAft>
            </a:pPr>
            <a:r>
              <a:rPr lang="en-GB" b="1"/>
              <a:t>Insights from InHIP: an inequalities focus on AF in NWL</a:t>
            </a:r>
            <a:br>
              <a:rPr lang="en-US"/>
            </a:br>
            <a:r>
              <a:rPr lang="en-GB" sz="3600" kern="1200">
                <a:effectLst/>
              </a:rPr>
              <a:t>ICHP InHIP Project Team</a:t>
            </a:r>
            <a:br>
              <a:rPr lang="en-GB" sz="3600" kern="1200">
                <a:effectLst/>
              </a:rPr>
            </a:b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99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1E967-0DAA-B492-5647-CBCC0F9FD003}"/>
              </a:ext>
            </a:extLst>
          </p:cNvPr>
          <p:cNvSpPr>
            <a:spLocks noGrp="1"/>
          </p:cNvSpPr>
          <p:nvPr>
            <p:ph idx="1"/>
          </p:nvPr>
        </p:nvSpPr>
        <p:spPr>
          <a:xfrm>
            <a:off x="397990" y="1397238"/>
            <a:ext cx="10980164" cy="1194383"/>
          </a:xfrm>
        </p:spPr>
        <p:txBody>
          <a:bodyPr>
            <a:noAutofit/>
          </a:bodyPr>
          <a:lstStyle/>
          <a:p>
            <a:r>
              <a:rPr lang="en-GB" sz="1600"/>
              <a:t>ICHP has been working on behalf of North West London ICS to deliver InHIP. We have focused on tackling health inequalities for those in North West London with Cardiovascular disease, specifically Atrial Fibrillation.</a:t>
            </a:r>
          </a:p>
          <a:p>
            <a:r>
              <a:rPr lang="en-GB" sz="1600"/>
              <a:t>We have taken a Clinical Effectiveness approach, aiming to support local teams with data analysis, clinical and patient engagement to identify existing inequalities and inform interventions.</a:t>
            </a:r>
          </a:p>
          <a:p>
            <a:endParaRPr lang="en-GB" sz="1600"/>
          </a:p>
        </p:txBody>
      </p:sp>
      <p:sp>
        <p:nvSpPr>
          <p:cNvPr id="3" name="Slide Number Placeholder 2">
            <a:extLst>
              <a:ext uri="{FF2B5EF4-FFF2-40B4-BE49-F238E27FC236}">
                <a16:creationId xmlns:a16="http://schemas.microsoft.com/office/drawing/2014/main" id="{6C499509-0C91-DA76-F371-729DBE2F0E0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59FF00F-D23B-6B97-1228-55C6ABD2A480}"/>
              </a:ext>
            </a:extLst>
          </p:cNvPr>
          <p:cNvSpPr>
            <a:spLocks noGrp="1"/>
          </p:cNvSpPr>
          <p:nvPr>
            <p:ph type="title"/>
          </p:nvPr>
        </p:nvSpPr>
        <p:spPr/>
        <p:txBody>
          <a:bodyPr>
            <a:noAutofit/>
          </a:bodyPr>
          <a:lstStyle/>
          <a:p>
            <a:r>
              <a:rPr lang="en-GB" sz="3200" b="1"/>
              <a:t>Project at a glance</a:t>
            </a:r>
          </a:p>
        </p:txBody>
      </p:sp>
      <p:pic>
        <p:nvPicPr>
          <p:cNvPr id="5" name="Graphic 4" descr="Stethoscope with solid fill">
            <a:extLst>
              <a:ext uri="{FF2B5EF4-FFF2-40B4-BE49-F238E27FC236}">
                <a16:creationId xmlns:a16="http://schemas.microsoft.com/office/drawing/2014/main" id="{EFC1927E-97C7-5EAA-8D00-B227B10A06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9922" y="2831808"/>
            <a:ext cx="1194383" cy="1194383"/>
          </a:xfrm>
          <a:prstGeom prst="rect">
            <a:avLst/>
          </a:prstGeom>
        </p:spPr>
      </p:pic>
      <p:pic>
        <p:nvPicPr>
          <p:cNvPr id="6" name="Graphic 5" descr="Universal access with solid fill">
            <a:extLst>
              <a:ext uri="{FF2B5EF4-FFF2-40B4-BE49-F238E27FC236}">
                <a16:creationId xmlns:a16="http://schemas.microsoft.com/office/drawing/2014/main" id="{28B117FF-BEBF-8E2E-C55E-FDF406D5F0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7982" y="2709950"/>
            <a:ext cx="1449588" cy="1449588"/>
          </a:xfrm>
          <a:prstGeom prst="rect">
            <a:avLst/>
          </a:prstGeom>
        </p:spPr>
      </p:pic>
      <p:pic>
        <p:nvPicPr>
          <p:cNvPr id="7" name="Graphic 6" descr="New with solid fill">
            <a:extLst>
              <a:ext uri="{FF2B5EF4-FFF2-40B4-BE49-F238E27FC236}">
                <a16:creationId xmlns:a16="http://schemas.microsoft.com/office/drawing/2014/main" id="{CB508897-2611-5711-DA18-90E65DF90E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9263" y="2831809"/>
            <a:ext cx="1259760" cy="1259760"/>
          </a:xfrm>
          <a:prstGeom prst="rect">
            <a:avLst/>
          </a:prstGeom>
        </p:spPr>
      </p:pic>
      <p:sp>
        <p:nvSpPr>
          <p:cNvPr id="8" name="Text Placeholder 8">
            <a:extLst>
              <a:ext uri="{FF2B5EF4-FFF2-40B4-BE49-F238E27FC236}">
                <a16:creationId xmlns:a16="http://schemas.microsoft.com/office/drawing/2014/main" id="{08A956ED-498F-2992-94E6-AAFA7BC8B3C0}"/>
              </a:ext>
            </a:extLst>
          </p:cNvPr>
          <p:cNvSpPr txBox="1">
            <a:spLocks/>
          </p:cNvSpPr>
          <p:nvPr/>
        </p:nvSpPr>
        <p:spPr>
          <a:xfrm>
            <a:off x="975765" y="4141549"/>
            <a:ext cx="2335978" cy="2075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Our </a:t>
            </a:r>
            <a:r>
              <a:rPr kumimoji="0" lang="en-GB" sz="15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clinical area / specific healthcare inequality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Atrial fibrillation (AF) access, experience and/or outcomes</a:t>
            </a:r>
          </a:p>
        </p:txBody>
      </p:sp>
      <p:sp>
        <p:nvSpPr>
          <p:cNvPr id="9" name="Text Placeholder 9">
            <a:extLst>
              <a:ext uri="{FF2B5EF4-FFF2-40B4-BE49-F238E27FC236}">
                <a16:creationId xmlns:a16="http://schemas.microsoft.com/office/drawing/2014/main" id="{89348B07-80B8-F8C3-E334-876A15EEA2FF}"/>
              </a:ext>
            </a:extLst>
          </p:cNvPr>
          <p:cNvSpPr txBox="1">
            <a:spLocks/>
          </p:cNvSpPr>
          <p:nvPr/>
        </p:nvSpPr>
        <p:spPr>
          <a:xfrm>
            <a:off x="3738660" y="4141549"/>
            <a:ext cx="2335978" cy="2075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Our </a:t>
            </a:r>
            <a:r>
              <a:rPr kumimoji="0" lang="en-GB" sz="15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Core20PLUS population</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Populations living in NWL areas with higher deprivation measured by IMD score </a:t>
            </a:r>
          </a:p>
        </p:txBody>
      </p:sp>
      <p:sp>
        <p:nvSpPr>
          <p:cNvPr id="10" name="Text Placeholder 10">
            <a:extLst>
              <a:ext uri="{FF2B5EF4-FFF2-40B4-BE49-F238E27FC236}">
                <a16:creationId xmlns:a16="http://schemas.microsoft.com/office/drawing/2014/main" id="{04006C9A-2B2B-707D-BE12-7955DF2BB5A8}"/>
              </a:ext>
            </a:extLst>
          </p:cNvPr>
          <p:cNvSpPr txBox="1">
            <a:spLocks/>
          </p:cNvSpPr>
          <p:nvPr/>
        </p:nvSpPr>
        <p:spPr>
          <a:xfrm>
            <a:off x="9330777" y="4229822"/>
            <a:ext cx="2453855" cy="2075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Our </a:t>
            </a:r>
            <a:r>
              <a:rPr kumimoji="0" lang="en-GB" sz="15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NICE-approved  innovation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Use of Direct Oral Anti-Coagulants (DOACs) to prevent AF-related strokes </a:t>
            </a:r>
          </a:p>
        </p:txBody>
      </p:sp>
      <p:sp>
        <p:nvSpPr>
          <p:cNvPr id="11" name="Text Placeholder 10">
            <a:extLst>
              <a:ext uri="{FF2B5EF4-FFF2-40B4-BE49-F238E27FC236}">
                <a16:creationId xmlns:a16="http://schemas.microsoft.com/office/drawing/2014/main" id="{559FFEF0-A173-6F73-9BFC-456A3A043717}"/>
              </a:ext>
            </a:extLst>
          </p:cNvPr>
          <p:cNvSpPr txBox="1">
            <a:spLocks/>
          </p:cNvSpPr>
          <p:nvPr/>
        </p:nvSpPr>
        <p:spPr>
          <a:xfrm>
            <a:off x="6607596" y="4190822"/>
            <a:ext cx="2453855" cy="20757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Our </a:t>
            </a:r>
            <a:r>
              <a:rPr kumimoji="0" lang="en-GB" sz="15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InHIP</a:t>
            </a:r>
            <a:r>
              <a:rPr kumimoji="0" lang="en-GB" sz="15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team</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Data analyst</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Patient and public involvement and engagement (PPIE)</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Project management</a:t>
            </a:r>
          </a:p>
        </p:txBody>
      </p:sp>
      <p:pic>
        <p:nvPicPr>
          <p:cNvPr id="12" name="Graphic 11" descr="Remote work with solid fill">
            <a:extLst>
              <a:ext uri="{FF2B5EF4-FFF2-40B4-BE49-F238E27FC236}">
                <a16:creationId xmlns:a16="http://schemas.microsoft.com/office/drawing/2014/main" id="{5697F735-F0F4-984D-A6B9-85C718BD00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32059" y="2831808"/>
            <a:ext cx="1259759" cy="1259759"/>
          </a:xfrm>
          <a:prstGeom prst="rect">
            <a:avLst/>
          </a:prstGeom>
        </p:spPr>
      </p:pic>
      <p:sp>
        <p:nvSpPr>
          <p:cNvPr id="13" name="TextBox 12">
            <a:extLst>
              <a:ext uri="{FF2B5EF4-FFF2-40B4-BE49-F238E27FC236}">
                <a16:creationId xmlns:a16="http://schemas.microsoft.com/office/drawing/2014/main" id="{FB0EB18C-C11B-309A-93B6-CDE01DE44A1D}"/>
              </a:ext>
            </a:extLst>
          </p:cNvPr>
          <p:cNvSpPr txBox="1"/>
          <p:nvPr/>
        </p:nvSpPr>
        <p:spPr>
          <a:xfrm>
            <a:off x="2106554" y="6047274"/>
            <a:ext cx="9851010" cy="715146"/>
          </a:xfrm>
          <a:prstGeom prst="roundRect">
            <a:avLst>
              <a:gd name="adj" fmla="val 5931"/>
            </a:avLst>
          </a:prstGeom>
          <a:solidFill>
            <a:srgbClr val="2A90C0"/>
          </a:solidFill>
        </p:spPr>
        <p:txBody>
          <a:bodyPr wrap="square" lIns="91440" tIns="45720" rIns="91440" bIns="45720" anchor="t">
            <a:noAutofit/>
          </a:bodyPr>
          <a:lstStyle/>
          <a:p>
            <a:pPr marL="0" indent="0" algn="l" rtl="0" eaLnBrk="1" fontAlgn="t" latinLnBrk="0" hangingPunct="1">
              <a:spcBef>
                <a:spcPts val="0"/>
              </a:spcBef>
              <a:spcAft>
                <a:spcPts val="0"/>
              </a:spcAft>
              <a:buNone/>
            </a:pPr>
            <a:r>
              <a:rPr lang="en-US" sz="1800">
                <a:solidFill>
                  <a:schemeClr val="bg1"/>
                </a:solidFill>
                <a:latin typeface="Arial"/>
                <a:cs typeface="Arial"/>
              </a:rPr>
              <a:t>Question for reflection</a:t>
            </a:r>
            <a:r>
              <a:rPr lang="en-US">
                <a:solidFill>
                  <a:schemeClr val="bg1"/>
                </a:solidFill>
                <a:latin typeface="Arial"/>
                <a:cs typeface="Arial"/>
              </a:rPr>
              <a:t> - b</a:t>
            </a:r>
            <a:r>
              <a:rPr lang="en-US" sz="1800">
                <a:solidFill>
                  <a:schemeClr val="bg1"/>
                </a:solidFill>
                <a:latin typeface="Arial"/>
                <a:cs typeface="Arial"/>
              </a:rPr>
              <a:t>ased on the insights presented toda</a:t>
            </a:r>
            <a:r>
              <a:rPr lang="en-US">
                <a:solidFill>
                  <a:schemeClr val="bg1"/>
                </a:solidFill>
                <a:latin typeface="Arial"/>
                <a:cs typeface="Arial"/>
              </a:rPr>
              <a:t>y, is there one action you can take to improve treatment of AF in your practice?</a:t>
            </a:r>
            <a:endParaRPr lang="en-GB" sz="1800" i="0" u="none" strike="noStrike" kern="1200">
              <a:solidFill>
                <a:schemeClr val="bg1"/>
              </a:solidFill>
              <a:effectLst/>
              <a:latin typeface="Arial"/>
              <a:cs typeface="Arial"/>
            </a:endParaRPr>
          </a:p>
        </p:txBody>
      </p:sp>
    </p:spTree>
    <p:extLst>
      <p:ext uri="{BB962C8B-B14F-4D97-AF65-F5344CB8AC3E}">
        <p14:creationId xmlns:p14="http://schemas.microsoft.com/office/powerpoint/2010/main" val="18585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p:bldP spid="10" grpId="0"/>
      <p:bldP spid="11"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CF9A963-B4DB-2080-0425-FD3B173F85F1}"/>
              </a:ext>
            </a:extLst>
          </p:cNvPr>
          <p:cNvSpPr/>
          <p:nvPr/>
        </p:nvSpPr>
        <p:spPr>
          <a:xfrm>
            <a:off x="257042" y="4181707"/>
            <a:ext cx="11641588" cy="1695565"/>
          </a:xfrm>
          <a:prstGeom prst="roundRect">
            <a:avLst>
              <a:gd name="adj" fmla="val 8775"/>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40D5464C-AE0B-C3AB-B8C0-067F1F763522}"/>
              </a:ext>
            </a:extLst>
          </p:cNvPr>
          <p:cNvSpPr>
            <a:spLocks noGrp="1"/>
          </p:cNvSpPr>
          <p:nvPr>
            <p:ph idx="1"/>
          </p:nvPr>
        </p:nvSpPr>
        <p:spPr>
          <a:xfrm>
            <a:off x="257042" y="1357803"/>
            <a:ext cx="11641588" cy="2122856"/>
          </a:xfrm>
          <a:ln w="38100">
            <a:noFill/>
          </a:ln>
        </p:spPr>
        <p:txBody>
          <a:bodyPr vert="horz" lIns="91440" tIns="45720" rIns="91440" bIns="45720" rtlCol="0" anchor="t">
            <a:noAutofit/>
          </a:bodyPr>
          <a:lstStyle/>
          <a:p>
            <a:pPr marL="0" indent="0">
              <a:lnSpc>
                <a:spcPct val="100000"/>
              </a:lnSpc>
              <a:spcBef>
                <a:spcPts val="0"/>
              </a:spcBef>
              <a:spcAft>
                <a:spcPts val="600"/>
              </a:spcAft>
              <a:buNone/>
            </a:pPr>
            <a:r>
              <a:rPr lang="en-GB" sz="1600" b="1">
                <a:solidFill>
                  <a:srgbClr val="F24678"/>
                </a:solidFill>
                <a:latin typeface="Arial"/>
                <a:cs typeface="Arial"/>
              </a:rPr>
              <a:t>Key points</a:t>
            </a:r>
          </a:p>
          <a:p>
            <a:pPr>
              <a:lnSpc>
                <a:spcPct val="100000"/>
              </a:lnSpc>
              <a:spcBef>
                <a:spcPts val="0"/>
              </a:spcBef>
              <a:spcAft>
                <a:spcPts val="600"/>
              </a:spcAft>
            </a:pPr>
            <a:r>
              <a:rPr lang="en-GB" sz="1600">
                <a:latin typeface="Arial"/>
                <a:cs typeface="Arial"/>
              </a:rPr>
              <a:t>The </a:t>
            </a:r>
            <a:r>
              <a:rPr lang="en-GB" sz="1600" b="1">
                <a:latin typeface="Arial"/>
                <a:cs typeface="Arial"/>
              </a:rPr>
              <a:t>percentage of patients with AF in NWL who are undiagnosed is estimated to be at 27%. </a:t>
            </a:r>
            <a:r>
              <a:rPr lang="en-GB" sz="1600">
                <a:latin typeface="Arial"/>
                <a:cs typeface="Arial"/>
              </a:rPr>
              <a:t>Expected prevalence is calculated from a study based in Sweden</a:t>
            </a:r>
            <a:r>
              <a:rPr lang="en-US" sz="1600" baseline="30000"/>
              <a:t>1</a:t>
            </a:r>
            <a:r>
              <a:rPr lang="en-GB" sz="1600">
                <a:latin typeface="Arial"/>
                <a:cs typeface="Arial"/>
              </a:rPr>
              <a:t>. It should be noted that this study accounts for age &amp; gender, but not ethnicity.</a:t>
            </a:r>
          </a:p>
          <a:p>
            <a:pPr>
              <a:lnSpc>
                <a:spcPct val="100000"/>
              </a:lnSpc>
              <a:spcBef>
                <a:spcPts val="0"/>
              </a:spcBef>
              <a:spcAft>
                <a:spcPts val="600"/>
              </a:spcAft>
            </a:pPr>
            <a:r>
              <a:rPr lang="en-GB" sz="1600">
                <a:latin typeface="Arial"/>
                <a:cs typeface="Arial"/>
              </a:rPr>
              <a:t>The </a:t>
            </a:r>
            <a:r>
              <a:rPr lang="en-GB" sz="1600" b="1">
                <a:latin typeface="Arial"/>
                <a:cs typeface="Arial"/>
              </a:rPr>
              <a:t>percentage of the total estimated AF population who are undiagnosed is at roughly 50% for patients of non-White ethnicity. </a:t>
            </a:r>
            <a:r>
              <a:rPr lang="en-GB" sz="1600">
                <a:latin typeface="Arial"/>
                <a:cs typeface="Arial"/>
              </a:rPr>
              <a:t>By contrast, only 5% of White patients with AF are estimated to be undiagnosed.</a:t>
            </a:r>
          </a:p>
          <a:p>
            <a:pPr>
              <a:lnSpc>
                <a:spcPct val="100000"/>
              </a:lnSpc>
              <a:spcBef>
                <a:spcPts val="0"/>
              </a:spcBef>
              <a:spcAft>
                <a:spcPts val="600"/>
              </a:spcAft>
            </a:pPr>
            <a:r>
              <a:rPr lang="en-GB" sz="1600">
                <a:latin typeface="Arial"/>
                <a:cs typeface="Arial"/>
              </a:rPr>
              <a:t>When stratified by age, </a:t>
            </a:r>
            <a:r>
              <a:rPr lang="en-GB" sz="1600" b="1">
                <a:latin typeface="Arial"/>
                <a:cs typeface="Arial"/>
              </a:rPr>
              <a:t>a lot of the differences between ethnic groups can be seen in the over 60 group. </a:t>
            </a:r>
            <a:r>
              <a:rPr lang="en-GB" sz="1600">
                <a:latin typeface="Arial"/>
                <a:cs typeface="Arial"/>
              </a:rPr>
              <a:t>According to the expected prevalence figures, all patients over 60 who have undiagnosed AF are non-White.</a:t>
            </a:r>
          </a:p>
          <a:p>
            <a:pPr marL="0" indent="0">
              <a:lnSpc>
                <a:spcPct val="100000"/>
              </a:lnSpc>
              <a:spcBef>
                <a:spcPts val="0"/>
              </a:spcBef>
              <a:spcAft>
                <a:spcPts val="600"/>
              </a:spcAft>
              <a:buNone/>
            </a:pPr>
            <a:r>
              <a:rPr lang="en-GB" sz="1100">
                <a:latin typeface="Arial"/>
                <a:cs typeface="Arial"/>
              </a:rPr>
              <a:t>.</a:t>
            </a:r>
          </a:p>
        </p:txBody>
      </p:sp>
      <p:sp>
        <p:nvSpPr>
          <p:cNvPr id="3" name="Slide Number Placeholder 2">
            <a:extLst>
              <a:ext uri="{FF2B5EF4-FFF2-40B4-BE49-F238E27FC236}">
                <a16:creationId xmlns:a16="http://schemas.microsoft.com/office/drawing/2014/main" id="{EB9A9A09-6F43-DB2A-3C21-A97050DFCB85}"/>
              </a:ext>
            </a:extLst>
          </p:cNvPr>
          <p:cNvSpPr>
            <a:spLocks noGrp="1"/>
          </p:cNvSpPr>
          <p:nvPr>
            <p:ph type="sldNum" sz="quarter" idx="12"/>
          </p:nvPr>
        </p:nvSpPr>
        <p:spPr/>
        <p:txBody>
          <a:bodyPr/>
          <a:lstStyle/>
          <a:p>
            <a:endParaRPr lang="en-GB"/>
          </a:p>
        </p:txBody>
      </p:sp>
      <p:sp>
        <p:nvSpPr>
          <p:cNvPr id="4" name="Title 3">
            <a:extLst>
              <a:ext uri="{FF2B5EF4-FFF2-40B4-BE49-F238E27FC236}">
                <a16:creationId xmlns:a16="http://schemas.microsoft.com/office/drawing/2014/main" id="{D4347A51-1635-DA3D-0DD7-A06B5E00C6B6}"/>
              </a:ext>
            </a:extLst>
          </p:cNvPr>
          <p:cNvSpPr>
            <a:spLocks noGrp="1"/>
          </p:cNvSpPr>
          <p:nvPr>
            <p:ph type="title"/>
          </p:nvPr>
        </p:nvSpPr>
        <p:spPr/>
        <p:txBody>
          <a:bodyPr>
            <a:noAutofit/>
          </a:bodyPr>
          <a:lstStyle/>
          <a:p>
            <a:r>
              <a:rPr lang="en-GB" sz="3200" b="1">
                <a:latin typeface="Arial"/>
                <a:cs typeface="Arial"/>
              </a:rPr>
              <a:t>Data Insights – Prevalence of Atrial Fibrillation in NWL</a:t>
            </a:r>
            <a:endParaRPr lang="en-GB" sz="3200" b="1"/>
          </a:p>
        </p:txBody>
      </p:sp>
      <p:sp>
        <p:nvSpPr>
          <p:cNvPr id="9" name="TextBox 8">
            <a:extLst>
              <a:ext uri="{FF2B5EF4-FFF2-40B4-BE49-F238E27FC236}">
                <a16:creationId xmlns:a16="http://schemas.microsoft.com/office/drawing/2014/main" id="{A86F2302-11D5-B377-3B9F-E52C2BD289F8}"/>
              </a:ext>
            </a:extLst>
          </p:cNvPr>
          <p:cNvSpPr txBox="1"/>
          <p:nvPr/>
        </p:nvSpPr>
        <p:spPr>
          <a:xfrm>
            <a:off x="1764144" y="6221206"/>
            <a:ext cx="10280073" cy="369332"/>
          </a:xfrm>
          <a:prstGeom prst="rect">
            <a:avLst/>
          </a:prstGeom>
          <a:noFill/>
        </p:spPr>
        <p:txBody>
          <a:bodyPr wrap="square">
            <a:spAutoFit/>
          </a:bodyPr>
          <a:lstStyle/>
          <a:p>
            <a:r>
              <a:rPr lang="en-US" sz="900" baseline="30000">
                <a:latin typeface="Arial" panose="020B0604020202020204" pitchFamily="34" charset="0"/>
                <a:cs typeface="Arial" panose="020B0604020202020204" pitchFamily="34" charset="0"/>
              </a:rPr>
              <a:t>1 </a:t>
            </a:r>
            <a:r>
              <a:rPr lang="en-US" sz="900">
                <a:latin typeface="Arial" panose="020B0604020202020204" pitchFamily="34" charset="0"/>
                <a:cs typeface="Arial" panose="020B0604020202020204" pitchFamily="34" charset="0"/>
              </a:rPr>
              <a:t>Norberg et al. Estimating the prevalence of atrial fibrillation in a general population using validated electronic health data. Clin Epidemiol. 2013: 5: 475-481</a:t>
            </a:r>
          </a:p>
          <a:p>
            <a:endParaRPr lang="en-US" sz="9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1C5E14-ABA4-5711-FA20-959772AC29BE}"/>
              </a:ext>
            </a:extLst>
          </p:cNvPr>
          <p:cNvSpPr txBox="1"/>
          <p:nvPr/>
        </p:nvSpPr>
        <p:spPr>
          <a:xfrm>
            <a:off x="240145" y="3694081"/>
            <a:ext cx="11658485" cy="1969770"/>
          </a:xfrm>
          <a:prstGeom prst="rect">
            <a:avLst/>
          </a:prstGeom>
          <a:noFill/>
          <a:ln>
            <a:noFill/>
          </a:ln>
        </p:spPr>
        <p:txBody>
          <a:bodyPr wrap="square">
            <a:spAutoFit/>
          </a:bodyPr>
          <a:lstStyle/>
          <a:p>
            <a:pPr defTabSz="914377">
              <a:spcAft>
                <a:spcPts val="300"/>
              </a:spcAft>
              <a:defRPr/>
            </a:pPr>
            <a:r>
              <a:rPr lang="en-GB" sz="1600" b="1">
                <a:solidFill>
                  <a:srgbClr val="2A90C0"/>
                </a:solidFill>
                <a:latin typeface="Arial"/>
                <a:cs typeface="Arial"/>
              </a:rPr>
              <a:t>Further insights</a:t>
            </a:r>
          </a:p>
          <a:p>
            <a:pPr marL="228594" marR="0" lvl="0" indent="-228594"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As expected, the diagnosed and expected prevalence increases with age. However, </a:t>
            </a:r>
            <a:r>
              <a:rPr kumimoji="0" lang="en-GB" sz="1600" b="1" i="0" u="none" strike="noStrike" kern="1200" cap="none" spc="0" normalizeH="0" baseline="0" noProof="0">
                <a:ln>
                  <a:noFill/>
                </a:ln>
                <a:solidFill>
                  <a:prstClr val="black"/>
                </a:solidFill>
                <a:effectLst/>
                <a:uLnTx/>
                <a:uFillTx/>
                <a:latin typeface="Arial"/>
                <a:ea typeface="+mn-ea"/>
                <a:cs typeface="Arial"/>
              </a:rPr>
              <a:t>patients aged between 20 and 60 have a much higher estimated likelihood of being undiagnosed with AF</a:t>
            </a:r>
            <a:r>
              <a:rPr kumimoji="0" lang="en-GB" sz="1600" b="0" i="0" u="none" strike="noStrike" kern="1200" cap="none" spc="0" normalizeH="0" baseline="0" noProof="0">
                <a:ln>
                  <a:noFill/>
                </a:ln>
                <a:solidFill>
                  <a:prstClr val="black"/>
                </a:solidFill>
                <a:effectLst/>
                <a:uLnTx/>
                <a:uFillTx/>
                <a:latin typeface="Arial"/>
                <a:ea typeface="+mn-ea"/>
                <a:cs typeface="Arial"/>
              </a:rPr>
              <a:t> (over 50% compared to ~5% for the over 80s).</a:t>
            </a:r>
          </a:p>
          <a:p>
            <a:pPr marL="228594" marR="0" lvl="0" indent="-228594"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Both diagnosed and expected prevalence is higher in men than women. However, </a:t>
            </a:r>
            <a:r>
              <a:rPr kumimoji="0" lang="en-GB" sz="1600" b="1" i="0" u="none" strike="noStrike" kern="1200" cap="none" spc="0" normalizeH="0" baseline="0" noProof="0">
                <a:ln>
                  <a:noFill/>
                </a:ln>
                <a:solidFill>
                  <a:prstClr val="black"/>
                </a:solidFill>
                <a:effectLst/>
                <a:uLnTx/>
                <a:uFillTx/>
                <a:latin typeface="Arial"/>
                <a:ea typeface="+mn-ea"/>
                <a:cs typeface="Arial"/>
              </a:rPr>
              <a:t>the estimated percentage of patients with AF who are undiagnosed is at 35% for men and only 13% for women.</a:t>
            </a:r>
          </a:p>
          <a:p>
            <a:pPr marL="228594" marR="0" lvl="0" indent="-228594"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a:ea typeface="+mn-ea"/>
                <a:cs typeface="Arial"/>
              </a:rPr>
              <a:t>According to the expected prevalence figures, </a:t>
            </a:r>
            <a:r>
              <a:rPr kumimoji="0" lang="en-GB" sz="1600" b="1" i="0" u="none" strike="noStrike" kern="1200" cap="none" spc="0" normalizeH="0" baseline="0" noProof="0">
                <a:ln>
                  <a:noFill/>
                </a:ln>
                <a:solidFill>
                  <a:prstClr val="black"/>
                </a:solidFill>
                <a:effectLst/>
                <a:uLnTx/>
                <a:uFillTx/>
                <a:latin typeface="Arial"/>
                <a:ea typeface="+mn-ea"/>
                <a:cs typeface="Arial"/>
              </a:rPr>
              <a:t>all patients aged under 60 with undiagnosed AF are men. </a:t>
            </a:r>
            <a:r>
              <a:rPr kumimoji="0" lang="en-GB" sz="1600" b="0" i="0" u="none" strike="noStrike" kern="1200" cap="none" spc="0" normalizeH="0" baseline="0" noProof="0">
                <a:ln>
                  <a:noFill/>
                </a:ln>
                <a:solidFill>
                  <a:prstClr val="black"/>
                </a:solidFill>
                <a:effectLst/>
                <a:uLnTx/>
                <a:uFillTx/>
                <a:latin typeface="Arial"/>
                <a:ea typeface="+mn-ea"/>
                <a:cs typeface="Arial"/>
              </a:rPr>
              <a:t>Over 60% of men under 60 are estimated to be undiagnosed</a:t>
            </a:r>
            <a:endParaRPr lang="en-GB" sz="1600"/>
          </a:p>
        </p:txBody>
      </p:sp>
      <p:sp>
        <p:nvSpPr>
          <p:cNvPr id="6" name="Slide Number Placeholder 2">
            <a:extLst>
              <a:ext uri="{FF2B5EF4-FFF2-40B4-BE49-F238E27FC236}">
                <a16:creationId xmlns:a16="http://schemas.microsoft.com/office/drawing/2014/main" id="{F6DD6EA4-69E6-FE8E-353A-4163D53EE858}"/>
              </a:ext>
            </a:extLst>
          </p:cNvPr>
          <p:cNvSpPr txBox="1"/>
          <p:nvPr/>
        </p:nvSpPr>
        <p:spPr>
          <a:xfrm>
            <a:off x="4724403" y="6494525"/>
            <a:ext cx="27432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0A1F74-2A87-4E67-85E3-6EBE899C39A8}" type="slidenum">
              <a:rPr lang="en-GB" sz="1200" b="0" i="0" u="none" strike="noStrike" kern="1200" cap="none" spc="0" baseline="0">
                <a:solidFill>
                  <a:srgbClr val="898989"/>
                </a:solidFill>
                <a:uFillTx/>
                <a:latin typeface="Calibri"/>
              </a:rPr>
              <a:t>26</a:t>
            </a:fld>
            <a:endParaRPr lang="en-GB"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17820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9A9A09-6F43-DB2A-3C21-A97050DFCB85}"/>
              </a:ext>
            </a:extLst>
          </p:cNvPr>
          <p:cNvSpPr>
            <a:spLocks noGrp="1"/>
          </p:cNvSpPr>
          <p:nvPr>
            <p:ph type="sldNum" sz="quarter" idx="12"/>
          </p:nvPr>
        </p:nvSpPr>
        <p:spPr/>
        <p:txBody>
          <a:bodyPr/>
          <a:lstStyle/>
          <a:p>
            <a:endParaRPr lang="en-GB"/>
          </a:p>
        </p:txBody>
      </p:sp>
      <p:sp>
        <p:nvSpPr>
          <p:cNvPr id="4" name="Title 3">
            <a:extLst>
              <a:ext uri="{FF2B5EF4-FFF2-40B4-BE49-F238E27FC236}">
                <a16:creationId xmlns:a16="http://schemas.microsoft.com/office/drawing/2014/main" id="{D4347A51-1635-DA3D-0DD7-A06B5E00C6B6}"/>
              </a:ext>
            </a:extLst>
          </p:cNvPr>
          <p:cNvSpPr>
            <a:spLocks noGrp="1"/>
          </p:cNvSpPr>
          <p:nvPr>
            <p:ph type="title"/>
          </p:nvPr>
        </p:nvSpPr>
        <p:spPr/>
        <p:txBody>
          <a:bodyPr>
            <a:noAutofit/>
          </a:bodyPr>
          <a:lstStyle/>
          <a:p>
            <a:r>
              <a:rPr lang="en-GB" sz="3200" b="1">
                <a:latin typeface="Arial"/>
                <a:cs typeface="Arial"/>
              </a:rPr>
              <a:t>Data Insights – Direct Oral Anti-Coagulation Prescriptions</a:t>
            </a:r>
            <a:endParaRPr lang="en-GB" sz="3200" b="1"/>
          </a:p>
        </p:txBody>
      </p:sp>
      <p:sp>
        <p:nvSpPr>
          <p:cNvPr id="9" name="TextBox 8">
            <a:extLst>
              <a:ext uri="{FF2B5EF4-FFF2-40B4-BE49-F238E27FC236}">
                <a16:creationId xmlns:a16="http://schemas.microsoft.com/office/drawing/2014/main" id="{6E08F475-8378-3B4F-8C99-6BA97252E77C}"/>
              </a:ext>
            </a:extLst>
          </p:cNvPr>
          <p:cNvSpPr txBox="1"/>
          <p:nvPr/>
        </p:nvSpPr>
        <p:spPr>
          <a:xfrm>
            <a:off x="257042" y="3735807"/>
            <a:ext cx="11649248" cy="2215991"/>
          </a:xfrm>
          <a:prstGeom prst="rect">
            <a:avLst/>
          </a:prstGeom>
          <a:noFill/>
          <a:ln>
            <a:noFill/>
          </a:ln>
        </p:spPr>
        <p:txBody>
          <a:bodyPr wrap="square">
            <a:spAutoFit/>
          </a:body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2A90C0"/>
                </a:solidFill>
                <a:effectLst/>
                <a:uLnTx/>
                <a:uFillTx/>
                <a:latin typeface="Arial"/>
                <a:ea typeface="+mn-ea"/>
                <a:cs typeface="Arial"/>
              </a:rPr>
              <a:t>Further insights</a:t>
            </a:r>
          </a:p>
          <a:p>
            <a:pPr marL="228594" marR="0" lvl="0" indent="-228594"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a:ea typeface="+mn-ea"/>
                <a:cs typeface="Arial"/>
              </a:rPr>
              <a:t>Rates of DOAC prescription increase substantially with age. </a:t>
            </a:r>
            <a:r>
              <a:rPr kumimoji="0" lang="en-GB" sz="1600" b="0" i="0" u="none" strike="noStrike" kern="1200" cap="none" spc="0" normalizeH="0" baseline="0" noProof="0">
                <a:ln>
                  <a:noFill/>
                </a:ln>
                <a:solidFill>
                  <a:prstClr val="black"/>
                </a:solidFill>
                <a:effectLst/>
                <a:uLnTx/>
                <a:uFillTx/>
                <a:latin typeface="Arial"/>
                <a:ea typeface="+mn-ea"/>
                <a:cs typeface="Arial"/>
              </a:rPr>
              <a:t>Patients aged under 60 may also be more likely to discontinue treatment.</a:t>
            </a:r>
          </a:p>
          <a:p>
            <a:pPr marL="228594" marR="0" lvl="0" indent="-228594"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a:ea typeface="+mn-ea"/>
                <a:cs typeface="Arial"/>
              </a:rPr>
              <a:t>Rates of Warfarin prescription appear to be high (14%) for those patients aged 40-59 who are female or non-White. </a:t>
            </a:r>
          </a:p>
          <a:p>
            <a:pPr marL="228594" marR="0" lvl="0" indent="-228594"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a:ea typeface="+mn-ea"/>
                <a:cs typeface="Arial"/>
              </a:rPr>
              <a:t>Non-White patients aged under 60 have a higher rate of Warfarin prescription than their White counterparts. </a:t>
            </a:r>
            <a:r>
              <a:rPr kumimoji="0" lang="en-GB" sz="1600" b="0" i="0" u="none" strike="noStrike" kern="1200" cap="none" spc="0" normalizeH="0" baseline="0" noProof="0">
                <a:ln>
                  <a:noFill/>
                </a:ln>
                <a:solidFill>
                  <a:prstClr val="black"/>
                </a:solidFill>
                <a:effectLst/>
                <a:uLnTx/>
                <a:uFillTx/>
                <a:latin typeface="Arial"/>
                <a:ea typeface="+mn-ea"/>
                <a:cs typeface="Arial"/>
              </a:rPr>
              <a:t>Additionally, non-White patients aged over 60 are more likely to have no history of DOAC/Warfarin prescriptions.</a:t>
            </a:r>
          </a:p>
          <a:p>
            <a:pPr marL="228594" marR="0" lvl="0" indent="-228594"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rial"/>
                <a:ea typeface="+mn-ea"/>
                <a:cs typeface="Arial"/>
              </a:rPr>
              <a:t>Men under 60 seem to be more likely to discontinue treatment, </a:t>
            </a:r>
            <a:r>
              <a:rPr kumimoji="0" lang="en-GB" sz="1600" b="0" i="0" u="none" strike="noStrike" kern="1200" cap="none" spc="0" normalizeH="0" baseline="0" noProof="0">
                <a:ln>
                  <a:noFill/>
                </a:ln>
                <a:solidFill>
                  <a:prstClr val="black"/>
                </a:solidFill>
                <a:effectLst/>
                <a:uLnTx/>
                <a:uFillTx/>
                <a:latin typeface="Arial"/>
                <a:ea typeface="+mn-ea"/>
                <a:cs typeface="Arial"/>
              </a:rPr>
              <a:t>with 13% having their most recent DOAC/Warfarin prescription over 6 months ago.</a:t>
            </a:r>
          </a:p>
        </p:txBody>
      </p:sp>
      <p:sp>
        <p:nvSpPr>
          <p:cNvPr id="7" name="Content Placeholder 1">
            <a:extLst>
              <a:ext uri="{FF2B5EF4-FFF2-40B4-BE49-F238E27FC236}">
                <a16:creationId xmlns:a16="http://schemas.microsoft.com/office/drawing/2014/main" id="{AFB68E4D-B087-7C17-06F8-543716CD499D}"/>
              </a:ext>
            </a:extLst>
          </p:cNvPr>
          <p:cNvSpPr>
            <a:spLocks noGrp="1"/>
          </p:cNvSpPr>
          <p:nvPr>
            <p:ph idx="1"/>
          </p:nvPr>
        </p:nvSpPr>
        <p:spPr>
          <a:xfrm>
            <a:off x="264702" y="1316247"/>
            <a:ext cx="11641588" cy="2304408"/>
          </a:xfrm>
          <a:ln w="28575">
            <a:noFill/>
          </a:ln>
        </p:spPr>
        <p:txBody>
          <a:bodyPr vert="horz" lIns="91440" tIns="45720" rIns="91440" bIns="45720" rtlCol="0" anchor="t">
            <a:noAutofit/>
          </a:bodyPr>
          <a:lstStyle/>
          <a:p>
            <a:pPr marL="0" indent="0">
              <a:lnSpc>
                <a:spcPct val="100000"/>
              </a:lnSpc>
              <a:spcBef>
                <a:spcPts val="0"/>
              </a:spcBef>
              <a:spcAft>
                <a:spcPts val="300"/>
              </a:spcAft>
              <a:buNone/>
            </a:pPr>
            <a:r>
              <a:rPr lang="en-GB" sz="1600" b="1">
                <a:solidFill>
                  <a:srgbClr val="F24678"/>
                </a:solidFill>
                <a:latin typeface="Arial"/>
                <a:cs typeface="Arial"/>
              </a:rPr>
              <a:t>Key points</a:t>
            </a:r>
          </a:p>
          <a:p>
            <a:pPr>
              <a:lnSpc>
                <a:spcPct val="100000"/>
              </a:lnSpc>
              <a:spcBef>
                <a:spcPts val="0"/>
              </a:spcBef>
              <a:spcAft>
                <a:spcPts val="300"/>
              </a:spcAft>
            </a:pPr>
            <a:r>
              <a:rPr lang="en-GB" sz="1600">
                <a:latin typeface="Arial"/>
                <a:cs typeface="Arial"/>
              </a:rPr>
              <a:t>Of the total known AF population (35,165 patients):</a:t>
            </a:r>
          </a:p>
          <a:p>
            <a:pPr lvl="1">
              <a:lnSpc>
                <a:spcPct val="100000"/>
              </a:lnSpc>
              <a:spcBef>
                <a:spcPts val="0"/>
              </a:spcBef>
              <a:spcAft>
                <a:spcPts val="300"/>
              </a:spcAft>
            </a:pPr>
            <a:r>
              <a:rPr lang="en-GB" sz="1600" b="1">
                <a:latin typeface="Arial"/>
                <a:cs typeface="Arial"/>
              </a:rPr>
              <a:t>63% have had a DOAC prescription </a:t>
            </a:r>
            <a:r>
              <a:rPr lang="en-GB" sz="1600">
                <a:latin typeface="Arial"/>
                <a:cs typeface="Arial"/>
              </a:rPr>
              <a:t>in the last 6 months, </a:t>
            </a:r>
            <a:r>
              <a:rPr lang="en-GB" sz="1600" b="1">
                <a:latin typeface="Arial"/>
                <a:cs typeface="Arial"/>
              </a:rPr>
              <a:t>7% have had a Warfarin prescription </a:t>
            </a:r>
            <a:r>
              <a:rPr lang="en-GB" sz="1600">
                <a:latin typeface="Arial"/>
                <a:cs typeface="Arial"/>
              </a:rPr>
              <a:t>in the last 6 months</a:t>
            </a:r>
          </a:p>
          <a:p>
            <a:pPr lvl="1">
              <a:lnSpc>
                <a:spcPct val="100000"/>
              </a:lnSpc>
              <a:spcBef>
                <a:spcPts val="0"/>
              </a:spcBef>
              <a:spcAft>
                <a:spcPts val="300"/>
              </a:spcAft>
            </a:pPr>
            <a:r>
              <a:rPr lang="en-GB" sz="1600" b="1">
                <a:latin typeface="Arial"/>
                <a:cs typeface="Arial"/>
              </a:rPr>
              <a:t>8% have had a DOAC/Warfarin prescription that is over 6 months old</a:t>
            </a:r>
          </a:p>
          <a:p>
            <a:pPr lvl="1">
              <a:lnSpc>
                <a:spcPct val="100000"/>
              </a:lnSpc>
              <a:spcBef>
                <a:spcPts val="0"/>
              </a:spcBef>
              <a:spcAft>
                <a:spcPts val="300"/>
              </a:spcAft>
            </a:pPr>
            <a:r>
              <a:rPr lang="en-GB" sz="1600" b="1">
                <a:latin typeface="Arial"/>
                <a:cs typeface="Arial"/>
              </a:rPr>
              <a:t>21% have had no history of DOAC/Warfarin prescription</a:t>
            </a:r>
          </a:p>
          <a:p>
            <a:pPr>
              <a:lnSpc>
                <a:spcPct val="100000"/>
              </a:lnSpc>
              <a:spcBef>
                <a:spcPts val="0"/>
              </a:spcBef>
              <a:spcAft>
                <a:spcPts val="300"/>
              </a:spcAft>
            </a:pPr>
            <a:r>
              <a:rPr lang="en-GB" sz="1600" b="1">
                <a:latin typeface="Arial"/>
                <a:cs typeface="Arial"/>
              </a:rPr>
              <a:t>67% of White patients </a:t>
            </a:r>
            <a:r>
              <a:rPr lang="en-GB" sz="1600">
                <a:latin typeface="Arial"/>
                <a:cs typeface="Arial"/>
              </a:rPr>
              <a:t>have had a DOAC prescription in the last 6 months, compared to </a:t>
            </a:r>
            <a:r>
              <a:rPr lang="en-GB" sz="1600" b="1">
                <a:latin typeface="Arial"/>
                <a:cs typeface="Arial"/>
              </a:rPr>
              <a:t>57% of non-White patients.</a:t>
            </a:r>
          </a:p>
          <a:p>
            <a:pPr>
              <a:lnSpc>
                <a:spcPct val="100000"/>
              </a:lnSpc>
              <a:spcBef>
                <a:spcPts val="0"/>
              </a:spcBef>
              <a:spcAft>
                <a:spcPts val="300"/>
              </a:spcAft>
            </a:pPr>
            <a:r>
              <a:rPr lang="en-GB" sz="1600">
                <a:latin typeface="Arial"/>
                <a:cs typeface="Arial"/>
              </a:rPr>
              <a:t>Levels of DOAC prescription appear to increase with IMD deprivation decile</a:t>
            </a:r>
            <a:r>
              <a:rPr lang="en-GB" sz="1600" b="1">
                <a:latin typeface="Arial"/>
                <a:cs typeface="Arial"/>
              </a:rPr>
              <a:t>, indicating that those in the least deprived areas are more likely to be prescribed DOACs.</a:t>
            </a:r>
            <a:r>
              <a:rPr lang="en-GB" sz="1600">
                <a:latin typeface="Arial"/>
                <a:cs typeface="Arial"/>
              </a:rPr>
              <a:t> </a:t>
            </a:r>
          </a:p>
        </p:txBody>
      </p:sp>
      <p:sp>
        <p:nvSpPr>
          <p:cNvPr id="2" name="Slide Number Placeholder 2">
            <a:extLst>
              <a:ext uri="{FF2B5EF4-FFF2-40B4-BE49-F238E27FC236}">
                <a16:creationId xmlns:a16="http://schemas.microsoft.com/office/drawing/2014/main" id="{32760D20-B403-ED4D-C8EB-2707610B536A}"/>
              </a:ext>
            </a:extLst>
          </p:cNvPr>
          <p:cNvSpPr txBox="1"/>
          <p:nvPr/>
        </p:nvSpPr>
        <p:spPr>
          <a:xfrm>
            <a:off x="4724403" y="6494525"/>
            <a:ext cx="27432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0A1F74-2A87-4E67-85E3-6EBE899C39A8}" type="slidenum">
              <a:rPr lang="en-GB" sz="1200" b="0" i="0" u="none" strike="noStrike" kern="1200" cap="none" spc="0" baseline="0">
                <a:solidFill>
                  <a:srgbClr val="898989"/>
                </a:solidFill>
                <a:uFillTx/>
                <a:latin typeface="Calibri"/>
              </a:rPr>
              <a:t>27</a:t>
            </a:fld>
            <a:endParaRPr lang="en-GB"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38796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D0EDE-A4EA-69C4-8E49-D76F6402BE91}"/>
              </a:ext>
            </a:extLst>
          </p:cNvPr>
          <p:cNvSpPr txBox="1">
            <a:spLocks noGrp="1"/>
          </p:cNvSpPr>
          <p:nvPr>
            <p:ph type="title"/>
          </p:nvPr>
        </p:nvSpPr>
        <p:spPr/>
        <p:txBody>
          <a:bodyPr>
            <a:noAutofit/>
          </a:bodyPr>
          <a:lstStyle/>
          <a:p>
            <a:pPr lvl="0"/>
            <a:r>
              <a:rPr lang="en-US" sz="2800" b="1">
                <a:latin typeface="Arial"/>
                <a:cs typeface="Arial"/>
              </a:rPr>
              <a:t>We spoke to clinicians in NWL's most deprived areas about the challenges and opportunities in improving treatment of AF</a:t>
            </a:r>
            <a:endParaRPr lang="en-GB" sz="2800" b="1"/>
          </a:p>
        </p:txBody>
      </p:sp>
      <p:sp>
        <p:nvSpPr>
          <p:cNvPr id="2" name="Content Placeholder 1">
            <a:extLst>
              <a:ext uri="{FF2B5EF4-FFF2-40B4-BE49-F238E27FC236}">
                <a16:creationId xmlns:a16="http://schemas.microsoft.com/office/drawing/2014/main" id="{BBAA308F-9478-B08F-5985-CBA9E6F3B4BF}"/>
              </a:ext>
            </a:extLst>
          </p:cNvPr>
          <p:cNvSpPr txBox="1">
            <a:spLocks noGrp="1"/>
          </p:cNvSpPr>
          <p:nvPr>
            <p:ph idx="4294967295"/>
          </p:nvPr>
        </p:nvSpPr>
        <p:spPr>
          <a:xfrm>
            <a:off x="264160" y="2820622"/>
            <a:ext cx="11927840" cy="1160462"/>
          </a:xfrm>
        </p:spPr>
        <p:txBody>
          <a:bodyPr>
            <a:noAutofit/>
          </a:bodyPr>
          <a:lstStyle/>
          <a:p>
            <a:pPr>
              <a:lnSpc>
                <a:spcPct val="100000"/>
              </a:lnSpc>
              <a:spcBef>
                <a:spcPts val="0"/>
              </a:spcBef>
              <a:spcAft>
                <a:spcPts val="600"/>
              </a:spcAft>
            </a:pPr>
            <a:r>
              <a:rPr lang="en-GB" sz="2000">
                <a:solidFill>
                  <a:schemeClr val="bg1"/>
                </a:solidFill>
                <a:latin typeface="Arial"/>
                <a:cs typeface="Arial"/>
              </a:rPr>
              <a:t>The goal of these interviews was to understand the factors driving the trend observed that patients living in more deprived areas are less likely to be prescribed DOACs for treatment of AF.</a:t>
            </a:r>
            <a:r>
              <a:rPr lang="en-US" sz="2000">
                <a:solidFill>
                  <a:schemeClr val="bg1"/>
                </a:solidFill>
                <a:latin typeface="Arial"/>
                <a:cs typeface="Arial"/>
              </a:rPr>
              <a:t> </a:t>
            </a:r>
          </a:p>
          <a:p>
            <a:pPr marL="0" indent="0">
              <a:lnSpc>
                <a:spcPct val="100000"/>
              </a:lnSpc>
              <a:spcBef>
                <a:spcPts val="0"/>
              </a:spcBef>
              <a:buNone/>
            </a:pPr>
            <a:endParaRPr lang="en-GB" sz="2000">
              <a:solidFill>
                <a:schemeClr val="bg1"/>
              </a:solidFill>
              <a:latin typeface="Arial"/>
              <a:cs typeface="Arial"/>
            </a:endParaRPr>
          </a:p>
          <a:p>
            <a:pPr>
              <a:lnSpc>
                <a:spcPct val="100000"/>
              </a:lnSpc>
              <a:spcBef>
                <a:spcPts val="0"/>
              </a:spcBef>
              <a:spcAft>
                <a:spcPts val="600"/>
              </a:spcAft>
            </a:pPr>
            <a:r>
              <a:rPr lang="en-GB" sz="2000">
                <a:solidFill>
                  <a:schemeClr val="bg1"/>
                </a:solidFill>
                <a:latin typeface="Arial"/>
                <a:cs typeface="Arial"/>
              </a:rPr>
              <a:t>We specifically sought out clinicians based in PCNs with higher deprivation (measured by IMD score). </a:t>
            </a:r>
            <a:endParaRPr lang="en-GB" sz="2000" b="1">
              <a:solidFill>
                <a:schemeClr val="bg1"/>
              </a:solidFill>
              <a:latin typeface="Arial"/>
              <a:cs typeface="Arial"/>
            </a:endParaRPr>
          </a:p>
        </p:txBody>
      </p:sp>
      <p:sp>
        <p:nvSpPr>
          <p:cNvPr id="3" name="Slide Number Placeholder 2">
            <a:extLst>
              <a:ext uri="{FF2B5EF4-FFF2-40B4-BE49-F238E27FC236}">
                <a16:creationId xmlns:a16="http://schemas.microsoft.com/office/drawing/2014/main" id="{EBB82A7B-6565-E7DF-0682-5D900A1DAEBD}"/>
              </a:ext>
            </a:extLst>
          </p:cNvPr>
          <p:cNvSpPr txBox="1"/>
          <p:nvPr/>
        </p:nvSpPr>
        <p:spPr>
          <a:xfrm>
            <a:off x="4724403" y="6494525"/>
            <a:ext cx="27432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0A1F74-2A87-4E67-85E3-6EBE899C39A8}" type="slidenum">
              <a:rPr lang="en-GB" sz="1200" b="0" i="0" u="none" strike="noStrike" kern="1200" cap="none" spc="0" baseline="0">
                <a:solidFill>
                  <a:srgbClr val="898989"/>
                </a:solidFill>
                <a:uFillTx/>
                <a:latin typeface="Calibri"/>
              </a:rPr>
              <a:t>28</a:t>
            </a:fld>
            <a:endParaRPr lang="en-GB" sz="1200" b="0" i="0" u="none" strike="noStrike" kern="1200" cap="none" spc="0" baseline="0">
              <a:solidFill>
                <a:srgbClr val="898989"/>
              </a:solidFill>
              <a:uFillTx/>
              <a:latin typeface="Calibri"/>
            </a:endParaRPr>
          </a:p>
        </p:txBody>
      </p:sp>
    </p:spTree>
    <p:extLst>
      <p:ext uri="{BB962C8B-B14F-4D97-AF65-F5344CB8AC3E}">
        <p14:creationId xmlns:p14="http://schemas.microsoft.com/office/powerpoint/2010/main" val="17356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Stopwatch 75% with solid fill">
            <a:extLst>
              <a:ext uri="{FF2B5EF4-FFF2-40B4-BE49-F238E27FC236}">
                <a16:creationId xmlns:a16="http://schemas.microsoft.com/office/drawing/2014/main" id="{435071B1-DCFE-A557-1977-98BAA46F6D9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352" y="5105860"/>
            <a:ext cx="720000" cy="720000"/>
          </a:xfrm>
        </p:spPr>
      </p:pic>
      <p:sp>
        <p:nvSpPr>
          <p:cNvPr id="3" name="Title 2">
            <a:extLst>
              <a:ext uri="{FF2B5EF4-FFF2-40B4-BE49-F238E27FC236}">
                <a16:creationId xmlns:a16="http://schemas.microsoft.com/office/drawing/2014/main" id="{8C7B582E-47B2-5F21-2B04-FC2628F426B4}"/>
              </a:ext>
            </a:extLst>
          </p:cNvPr>
          <p:cNvSpPr>
            <a:spLocks noGrp="1"/>
          </p:cNvSpPr>
          <p:nvPr>
            <p:ph type="title"/>
          </p:nvPr>
        </p:nvSpPr>
        <p:spPr/>
        <p:txBody>
          <a:bodyPr>
            <a:normAutofit fontScale="90000"/>
          </a:bodyPr>
          <a:lstStyle/>
          <a:p>
            <a:r>
              <a:rPr lang="en-US" b="1"/>
              <a:t>Clinician challenges with AF treatment</a:t>
            </a:r>
            <a:endParaRPr lang="en-GB" b="1"/>
          </a:p>
        </p:txBody>
      </p:sp>
      <p:sp>
        <p:nvSpPr>
          <p:cNvPr id="7" name="TextBox 6">
            <a:extLst>
              <a:ext uri="{FF2B5EF4-FFF2-40B4-BE49-F238E27FC236}">
                <a16:creationId xmlns:a16="http://schemas.microsoft.com/office/drawing/2014/main" id="{29179A4C-837B-BB80-CB77-16CF93C22E7C}"/>
              </a:ext>
            </a:extLst>
          </p:cNvPr>
          <p:cNvSpPr txBox="1"/>
          <p:nvPr/>
        </p:nvSpPr>
        <p:spPr>
          <a:xfrm>
            <a:off x="1372819" y="1369622"/>
            <a:ext cx="10058401" cy="43704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b="1">
                <a:solidFill>
                  <a:prstClr val="black"/>
                </a:solidFill>
                <a:latin typeface="Arial" panose="020B0604020202020204" pitchFamily="34" charset="0"/>
                <a:cs typeface="Arial" panose="020B0604020202020204" pitchFamily="34" charset="0"/>
              </a:rPr>
              <a:t>Transient, dynamic patient population – </a:t>
            </a:r>
            <a:r>
              <a:rPr lang="en-GB">
                <a:solidFill>
                  <a:prstClr val="black"/>
                </a:solidFill>
                <a:latin typeface="Arial" panose="020B0604020202020204" pitchFamily="34" charset="0"/>
                <a:cs typeface="Arial" panose="020B0604020202020204" pitchFamily="34" charset="0"/>
              </a:rPr>
              <a:t>with patients that don’t access healthcare regularly or communicate with their healthcare provider</a:t>
            </a:r>
            <a:endParaRPr kumimoji="0" lang="en-GB" sz="1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b="1">
                <a:solidFill>
                  <a:prstClr val="black"/>
                </a:solidFill>
                <a:latin typeface="Arial" panose="020B0604020202020204" pitchFamily="34" charset="0"/>
                <a:cs typeface="Arial" panose="020B0604020202020204" pitchFamily="34" charset="0"/>
              </a:rPr>
              <a:t>Missed diagnoses and/or limited early detection </a:t>
            </a:r>
            <a:endParaRPr kumimoji="0" lang="en-GB" sz="1800" b="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i="1">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Capacity challenges </a:t>
            </a:r>
            <a:r>
              <a:rPr kumimoji="0" lang="en-GB" sz="18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which lead to </a:t>
            </a:r>
            <a:r>
              <a:rPr lang="en-GB">
                <a:solidFill>
                  <a:prstClr val="black"/>
                </a:solidFill>
                <a:latin typeface="Arial" panose="020B0604020202020204" pitchFamily="34" charset="0"/>
                <a:cs typeface="Arial" panose="020B0604020202020204" pitchFamily="34" charset="0"/>
              </a:rPr>
              <a:t>time constraints in appointments, challenges in building rapport and trust with patient and inability to </a:t>
            </a:r>
            <a:r>
              <a:rPr kumimoji="0" lang="en-GB" sz="18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follow up or check in with patient</a:t>
            </a:r>
            <a:endParaRPr kumimoji="0" lang="en-GB" sz="180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80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clinician education around AF</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r>
              <a:rPr kumimoji="0" lang="en-GB" sz="1800" b="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Delay in responses for cardiology opinion </a:t>
            </a:r>
          </a:p>
        </p:txBody>
      </p:sp>
      <p:sp>
        <p:nvSpPr>
          <p:cNvPr id="18" name="TextBox 17">
            <a:extLst>
              <a:ext uri="{FF2B5EF4-FFF2-40B4-BE49-F238E27FC236}">
                <a16:creationId xmlns:a16="http://schemas.microsoft.com/office/drawing/2014/main" id="{59D8F219-A8B7-1978-4BDF-C215B7B19AF6}"/>
              </a:ext>
            </a:extLst>
          </p:cNvPr>
          <p:cNvSpPr txBox="1"/>
          <p:nvPr/>
        </p:nvSpPr>
        <p:spPr>
          <a:xfrm>
            <a:off x="6765722" y="4085019"/>
            <a:ext cx="5239450" cy="1634490"/>
          </a:xfrm>
          <a:prstGeom prst="wedgeRoundRectCallout">
            <a:avLst/>
          </a:prstGeom>
          <a:solidFill>
            <a:schemeClr val="accent5"/>
          </a:solidFill>
        </p:spPr>
        <p:txBody>
          <a:bodyPr wrap="square">
            <a:spAutoFit/>
          </a:bodyPr>
          <a:lstStyle/>
          <a:p>
            <a:pPr marR="0" lvl="0" algn="ctr" defTabSz="914400" rtl="0" eaLnBrk="1" fontAlgn="auto" latinLnBrk="0" hangingPunct="1">
              <a:lnSpc>
                <a:spcPct val="100000"/>
              </a:lnSpc>
              <a:spcBef>
                <a:spcPts val="0"/>
              </a:spcBef>
              <a:spcAft>
                <a:spcPts val="0"/>
              </a:spcAft>
              <a:buClr>
                <a:srgbClr val="005EB8"/>
              </a:buClr>
              <a:buSzPct val="100000"/>
              <a:tabLst/>
              <a:defRPr sz="1800" b="0" i="0" u="none" strike="noStrike" kern="0" cap="none" spc="0" baseline="0">
                <a:solidFill>
                  <a:srgbClr val="000000"/>
                </a:solidFill>
                <a:uFillTx/>
              </a:defRPr>
            </a:pPr>
            <a:r>
              <a:rPr lang="en-US" i="1">
                <a:solidFill>
                  <a:schemeClr val="bg1"/>
                </a:solidFill>
                <a:latin typeface="Arial" pitchFamily="34"/>
                <a:cs typeface="Arial" pitchFamily="34"/>
              </a:rPr>
              <a:t>“P</a:t>
            </a:r>
            <a:r>
              <a:rPr kumimoji="0" lang="en-US" sz="1800" i="1" u="none" strike="noStrike" kern="1200" cap="none" spc="0" normalizeH="0" baseline="0" noProof="0" err="1">
                <a:ln>
                  <a:noFill/>
                </a:ln>
                <a:solidFill>
                  <a:schemeClr val="bg1"/>
                </a:solidFill>
                <a:effectLst/>
                <a:uLnTx/>
                <a:uFillTx/>
                <a:latin typeface="Arial" pitchFamily="34"/>
                <a:ea typeface="+mn-ea"/>
                <a:cs typeface="Arial" pitchFamily="34"/>
              </a:rPr>
              <a:t>rioritising</a:t>
            </a:r>
            <a:r>
              <a:rPr kumimoji="0" lang="en-US" sz="1800" i="1" u="none" strike="noStrike" kern="1200" cap="none" spc="0" normalizeH="0" baseline="0" noProof="0">
                <a:ln>
                  <a:noFill/>
                </a:ln>
                <a:solidFill>
                  <a:schemeClr val="bg1"/>
                </a:solidFill>
                <a:effectLst/>
                <a:uLnTx/>
                <a:uFillTx/>
                <a:latin typeface="Arial" pitchFamily="34"/>
                <a:ea typeface="+mn-ea"/>
                <a:cs typeface="Arial" pitchFamily="34"/>
              </a:rPr>
              <a:t> AF as an issue and </a:t>
            </a:r>
            <a:r>
              <a:rPr kumimoji="0" lang="en-US" sz="1800" i="1" u="none" strike="noStrike" kern="1200" cap="none" spc="0" normalizeH="0" baseline="0" noProof="0" err="1">
                <a:ln>
                  <a:noFill/>
                </a:ln>
                <a:solidFill>
                  <a:schemeClr val="bg1"/>
                </a:solidFill>
                <a:effectLst/>
                <a:uLnTx/>
                <a:uFillTx/>
                <a:latin typeface="Arial" pitchFamily="34"/>
                <a:ea typeface="+mn-ea"/>
                <a:cs typeface="Arial" pitchFamily="34"/>
              </a:rPr>
              <a:t>incentivising</a:t>
            </a:r>
            <a:r>
              <a:rPr kumimoji="0" lang="en-US" sz="1800" i="1" u="none" strike="noStrike" kern="1200" cap="none" spc="0" normalizeH="0" baseline="0" noProof="0">
                <a:ln>
                  <a:noFill/>
                </a:ln>
                <a:solidFill>
                  <a:schemeClr val="bg1"/>
                </a:solidFill>
                <a:effectLst/>
                <a:uLnTx/>
                <a:uFillTx/>
                <a:latin typeface="Arial" pitchFamily="34"/>
                <a:ea typeface="+mn-ea"/>
                <a:cs typeface="Arial" pitchFamily="34"/>
              </a:rPr>
              <a:t> it with payment can be the only way some of the clinicians pay attention in my PCN because they are so tight on time and they have other initiatives that they want to run”</a:t>
            </a:r>
          </a:p>
        </p:txBody>
      </p:sp>
      <p:sp>
        <p:nvSpPr>
          <p:cNvPr id="19" name="Rectangle 7">
            <a:extLst>
              <a:ext uri="{FF2B5EF4-FFF2-40B4-BE49-F238E27FC236}">
                <a16:creationId xmlns:a16="http://schemas.microsoft.com/office/drawing/2014/main" id="{2E7E2600-A5DD-9259-4C0A-1D0925A81829}"/>
              </a:ext>
            </a:extLst>
          </p:cNvPr>
          <p:cNvSpPr/>
          <p:nvPr/>
        </p:nvSpPr>
        <p:spPr>
          <a:xfrm>
            <a:off x="7254196" y="1807572"/>
            <a:ext cx="4464000" cy="1351814"/>
          </a:xfrm>
          <a:prstGeom prst="wedgeRoundRectCallout">
            <a:avLst/>
          </a:prstGeom>
          <a:solidFill>
            <a:srgbClr val="009692"/>
          </a:solidFill>
          <a:ln>
            <a:noFill/>
            <a:extLst>
              <a:ext uri="{C807C97D-BFC1-408E-A445-0C87EB9F89A2}">
                <ask:lineSketchStyleProps xmlns:ask="http://schemas.microsoft.com/office/drawing/2018/sketchyshapes" sd="1177193717">
                  <a:custGeom>
                    <a:avLst/>
                    <a:gdLst>
                      <a:gd name="connsiteX0" fmla="*/ 0 w 11058525"/>
                      <a:gd name="connsiteY0" fmla="*/ 159428 h 956548"/>
                      <a:gd name="connsiteX1" fmla="*/ 159428 w 11058525"/>
                      <a:gd name="connsiteY1" fmla="*/ 0 h 956548"/>
                      <a:gd name="connsiteX2" fmla="*/ 720648 w 11058525"/>
                      <a:gd name="connsiteY2" fmla="*/ 0 h 956548"/>
                      <a:gd name="connsiteX3" fmla="*/ 1298705 w 11058525"/>
                      <a:gd name="connsiteY3" fmla="*/ 0 h 956548"/>
                      <a:gd name="connsiteX4" fmla="*/ 1843088 w 11058525"/>
                      <a:gd name="connsiteY4" fmla="*/ 0 h 956548"/>
                      <a:gd name="connsiteX5" fmla="*/ 1843088 w 11058525"/>
                      <a:gd name="connsiteY5" fmla="*/ 0 h 956548"/>
                      <a:gd name="connsiteX6" fmla="*/ 2506599 w 11058525"/>
                      <a:gd name="connsiteY6" fmla="*/ 0 h 956548"/>
                      <a:gd name="connsiteX7" fmla="*/ 3253050 w 11058525"/>
                      <a:gd name="connsiteY7" fmla="*/ 0 h 956548"/>
                      <a:gd name="connsiteX8" fmla="*/ 3944208 w 11058525"/>
                      <a:gd name="connsiteY8" fmla="*/ 0 h 956548"/>
                      <a:gd name="connsiteX9" fmla="*/ 4607719 w 11058525"/>
                      <a:gd name="connsiteY9" fmla="*/ 0 h 956548"/>
                      <a:gd name="connsiteX10" fmla="*/ 5369675 w 11058525"/>
                      <a:gd name="connsiteY10" fmla="*/ 0 h 956548"/>
                      <a:gd name="connsiteX11" fmla="*/ 6194544 w 11058525"/>
                      <a:gd name="connsiteY11" fmla="*/ 0 h 956548"/>
                      <a:gd name="connsiteX12" fmla="*/ 7019414 w 11058525"/>
                      <a:gd name="connsiteY12" fmla="*/ 0 h 956548"/>
                      <a:gd name="connsiteX13" fmla="*/ 7781370 w 11058525"/>
                      <a:gd name="connsiteY13" fmla="*/ 0 h 956548"/>
                      <a:gd name="connsiteX14" fmla="*/ 8606239 w 11058525"/>
                      <a:gd name="connsiteY14" fmla="*/ 0 h 956548"/>
                      <a:gd name="connsiteX15" fmla="*/ 9368195 w 11058525"/>
                      <a:gd name="connsiteY15" fmla="*/ 0 h 956548"/>
                      <a:gd name="connsiteX16" fmla="*/ 9941409 w 11058525"/>
                      <a:gd name="connsiteY16" fmla="*/ 0 h 956548"/>
                      <a:gd name="connsiteX17" fmla="*/ 10899097 w 11058525"/>
                      <a:gd name="connsiteY17" fmla="*/ 0 h 956548"/>
                      <a:gd name="connsiteX18" fmla="*/ 11058525 w 11058525"/>
                      <a:gd name="connsiteY18" fmla="*/ 159428 h 956548"/>
                      <a:gd name="connsiteX19" fmla="*/ 11058525 w 11058525"/>
                      <a:gd name="connsiteY19" fmla="*/ 557986 h 956548"/>
                      <a:gd name="connsiteX20" fmla="*/ 11058525 w 11058525"/>
                      <a:gd name="connsiteY20" fmla="*/ 557986 h 956548"/>
                      <a:gd name="connsiteX21" fmla="*/ 11058525 w 11058525"/>
                      <a:gd name="connsiteY21" fmla="*/ 797123 h 956548"/>
                      <a:gd name="connsiteX22" fmla="*/ 11058525 w 11058525"/>
                      <a:gd name="connsiteY22" fmla="*/ 797120 h 956548"/>
                      <a:gd name="connsiteX23" fmla="*/ 10899097 w 11058525"/>
                      <a:gd name="connsiteY23" fmla="*/ 956548 h 956548"/>
                      <a:gd name="connsiteX24" fmla="*/ 10200055 w 11058525"/>
                      <a:gd name="connsiteY24" fmla="*/ 956548 h 956548"/>
                      <a:gd name="connsiteX25" fmla="*/ 9501013 w 11058525"/>
                      <a:gd name="connsiteY25" fmla="*/ 956548 h 956548"/>
                      <a:gd name="connsiteX26" fmla="*/ 8676143 w 11058525"/>
                      <a:gd name="connsiteY26" fmla="*/ 956548 h 956548"/>
                      <a:gd name="connsiteX27" fmla="*/ 8102929 w 11058525"/>
                      <a:gd name="connsiteY27" fmla="*/ 956548 h 956548"/>
                      <a:gd name="connsiteX28" fmla="*/ 7278059 w 11058525"/>
                      <a:gd name="connsiteY28" fmla="*/ 956548 h 956548"/>
                      <a:gd name="connsiteX29" fmla="*/ 6704845 w 11058525"/>
                      <a:gd name="connsiteY29" fmla="*/ 956548 h 956548"/>
                      <a:gd name="connsiteX30" fmla="*/ 6005803 w 11058525"/>
                      <a:gd name="connsiteY30" fmla="*/ 956548 h 956548"/>
                      <a:gd name="connsiteX31" fmla="*/ 5369675 w 11058525"/>
                      <a:gd name="connsiteY31" fmla="*/ 956548 h 956548"/>
                      <a:gd name="connsiteX32" fmla="*/ 4607719 w 11058525"/>
                      <a:gd name="connsiteY32" fmla="*/ 956548 h 956548"/>
                      <a:gd name="connsiteX33" fmla="*/ 3867608 w 11058525"/>
                      <a:gd name="connsiteY33" fmla="*/ 1019067 h 956548"/>
                      <a:gd name="connsiteX34" fmla="*/ 3127497 w 11058525"/>
                      <a:gd name="connsiteY34" fmla="*/ 1081586 h 956548"/>
                      <a:gd name="connsiteX35" fmla="*/ 2524444 w 11058525"/>
                      <a:gd name="connsiteY35" fmla="*/ 1132528 h 956548"/>
                      <a:gd name="connsiteX36" fmla="*/ 1866568 w 11058525"/>
                      <a:gd name="connsiteY36" fmla="*/ 1188100 h 956548"/>
                      <a:gd name="connsiteX37" fmla="*/ 1843088 w 11058525"/>
                      <a:gd name="connsiteY37" fmla="*/ 956548 h 956548"/>
                      <a:gd name="connsiteX38" fmla="*/ 1248195 w 11058525"/>
                      <a:gd name="connsiteY38" fmla="*/ 956548 h 956548"/>
                      <a:gd name="connsiteX39" fmla="*/ 703811 w 11058525"/>
                      <a:gd name="connsiteY39" fmla="*/ 956548 h 956548"/>
                      <a:gd name="connsiteX40" fmla="*/ 159428 w 11058525"/>
                      <a:gd name="connsiteY40" fmla="*/ 956548 h 956548"/>
                      <a:gd name="connsiteX41" fmla="*/ 0 w 11058525"/>
                      <a:gd name="connsiteY41" fmla="*/ 797120 h 956548"/>
                      <a:gd name="connsiteX42" fmla="*/ 0 w 11058525"/>
                      <a:gd name="connsiteY42" fmla="*/ 797123 h 956548"/>
                      <a:gd name="connsiteX43" fmla="*/ 0 w 11058525"/>
                      <a:gd name="connsiteY43" fmla="*/ 557986 h 956548"/>
                      <a:gd name="connsiteX44" fmla="*/ 0 w 11058525"/>
                      <a:gd name="connsiteY44" fmla="*/ 557986 h 956548"/>
                      <a:gd name="connsiteX45" fmla="*/ 0 w 11058525"/>
                      <a:gd name="connsiteY45" fmla="*/ 159428 h 9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58525" h="956548" fill="none" extrusionOk="0">
                        <a:moveTo>
                          <a:pt x="0" y="159428"/>
                        </a:moveTo>
                        <a:cubicBezTo>
                          <a:pt x="-11367" y="77479"/>
                          <a:pt x="53759" y="7016"/>
                          <a:pt x="159428" y="0"/>
                        </a:cubicBezTo>
                        <a:cubicBezTo>
                          <a:pt x="332106" y="-5206"/>
                          <a:pt x="546761" y="21665"/>
                          <a:pt x="720648" y="0"/>
                        </a:cubicBezTo>
                        <a:cubicBezTo>
                          <a:pt x="894535" y="-21665"/>
                          <a:pt x="1074032" y="-7561"/>
                          <a:pt x="1298705" y="0"/>
                        </a:cubicBezTo>
                        <a:cubicBezTo>
                          <a:pt x="1523378" y="7561"/>
                          <a:pt x="1643168" y="4094"/>
                          <a:pt x="1843088" y="0"/>
                        </a:cubicBezTo>
                        <a:lnTo>
                          <a:pt x="1843088" y="0"/>
                        </a:lnTo>
                        <a:cubicBezTo>
                          <a:pt x="2113522" y="-22830"/>
                          <a:pt x="2215119" y="-15711"/>
                          <a:pt x="2506599" y="0"/>
                        </a:cubicBezTo>
                        <a:cubicBezTo>
                          <a:pt x="2798079" y="15711"/>
                          <a:pt x="3085825" y="14930"/>
                          <a:pt x="3253050" y="0"/>
                        </a:cubicBezTo>
                        <a:cubicBezTo>
                          <a:pt x="3420275" y="-14930"/>
                          <a:pt x="3708181" y="-10970"/>
                          <a:pt x="3944208" y="0"/>
                        </a:cubicBezTo>
                        <a:cubicBezTo>
                          <a:pt x="4180235" y="10970"/>
                          <a:pt x="4418581" y="12340"/>
                          <a:pt x="4607719" y="0"/>
                        </a:cubicBezTo>
                        <a:cubicBezTo>
                          <a:pt x="4841753" y="3519"/>
                          <a:pt x="5007582" y="-3321"/>
                          <a:pt x="5369675" y="0"/>
                        </a:cubicBezTo>
                        <a:cubicBezTo>
                          <a:pt x="5731768" y="3321"/>
                          <a:pt x="5865576" y="-37275"/>
                          <a:pt x="6194544" y="0"/>
                        </a:cubicBezTo>
                        <a:cubicBezTo>
                          <a:pt x="6523512" y="37275"/>
                          <a:pt x="6765968" y="-32599"/>
                          <a:pt x="7019414" y="0"/>
                        </a:cubicBezTo>
                        <a:cubicBezTo>
                          <a:pt x="7272860" y="32599"/>
                          <a:pt x="7552255" y="19446"/>
                          <a:pt x="7781370" y="0"/>
                        </a:cubicBezTo>
                        <a:cubicBezTo>
                          <a:pt x="8010485" y="-19446"/>
                          <a:pt x="8225080" y="23894"/>
                          <a:pt x="8606239" y="0"/>
                        </a:cubicBezTo>
                        <a:cubicBezTo>
                          <a:pt x="8987398" y="-23894"/>
                          <a:pt x="9099850" y="37232"/>
                          <a:pt x="9368195" y="0"/>
                        </a:cubicBezTo>
                        <a:cubicBezTo>
                          <a:pt x="9636540" y="-37232"/>
                          <a:pt x="9706116" y="-27462"/>
                          <a:pt x="9941409" y="0"/>
                        </a:cubicBezTo>
                        <a:cubicBezTo>
                          <a:pt x="10176702" y="27462"/>
                          <a:pt x="10636453" y="-7307"/>
                          <a:pt x="10899097" y="0"/>
                        </a:cubicBezTo>
                        <a:cubicBezTo>
                          <a:pt x="10983870" y="-9272"/>
                          <a:pt x="11051666" y="70168"/>
                          <a:pt x="11058525" y="159428"/>
                        </a:cubicBezTo>
                        <a:cubicBezTo>
                          <a:pt x="11064595" y="271767"/>
                          <a:pt x="11044226" y="471481"/>
                          <a:pt x="11058525" y="557986"/>
                        </a:cubicBezTo>
                        <a:lnTo>
                          <a:pt x="11058525" y="557986"/>
                        </a:lnTo>
                        <a:cubicBezTo>
                          <a:pt x="11062475" y="654146"/>
                          <a:pt x="11070130" y="678266"/>
                          <a:pt x="11058525" y="797123"/>
                        </a:cubicBezTo>
                        <a:lnTo>
                          <a:pt x="11058525" y="797120"/>
                        </a:lnTo>
                        <a:cubicBezTo>
                          <a:pt x="11070330" y="875678"/>
                          <a:pt x="10978688" y="962184"/>
                          <a:pt x="10899097" y="956548"/>
                        </a:cubicBezTo>
                        <a:cubicBezTo>
                          <a:pt x="10681762" y="924008"/>
                          <a:pt x="10456381" y="968796"/>
                          <a:pt x="10200055" y="956548"/>
                        </a:cubicBezTo>
                        <a:cubicBezTo>
                          <a:pt x="9943729" y="944300"/>
                          <a:pt x="9750115" y="943783"/>
                          <a:pt x="9501013" y="956548"/>
                        </a:cubicBezTo>
                        <a:cubicBezTo>
                          <a:pt x="9251911" y="969313"/>
                          <a:pt x="9031324" y="955256"/>
                          <a:pt x="8676143" y="956548"/>
                        </a:cubicBezTo>
                        <a:cubicBezTo>
                          <a:pt x="8320962" y="957841"/>
                          <a:pt x="8304629" y="963852"/>
                          <a:pt x="8102929" y="956548"/>
                        </a:cubicBezTo>
                        <a:cubicBezTo>
                          <a:pt x="7901229" y="949244"/>
                          <a:pt x="7564125" y="915515"/>
                          <a:pt x="7278059" y="956548"/>
                        </a:cubicBezTo>
                        <a:cubicBezTo>
                          <a:pt x="6991993" y="997582"/>
                          <a:pt x="6981619" y="929319"/>
                          <a:pt x="6704845" y="956548"/>
                        </a:cubicBezTo>
                        <a:cubicBezTo>
                          <a:pt x="6428071" y="983777"/>
                          <a:pt x="6344258" y="926345"/>
                          <a:pt x="6005803" y="956548"/>
                        </a:cubicBezTo>
                        <a:cubicBezTo>
                          <a:pt x="5667348" y="986751"/>
                          <a:pt x="5557941" y="936846"/>
                          <a:pt x="5369675" y="956548"/>
                        </a:cubicBezTo>
                        <a:cubicBezTo>
                          <a:pt x="5181409" y="976250"/>
                          <a:pt x="4964840" y="927143"/>
                          <a:pt x="4607719" y="956548"/>
                        </a:cubicBezTo>
                        <a:cubicBezTo>
                          <a:pt x="4293736" y="983034"/>
                          <a:pt x="4100629" y="1027843"/>
                          <a:pt x="3867608" y="1019067"/>
                        </a:cubicBezTo>
                        <a:cubicBezTo>
                          <a:pt x="3634587" y="1010291"/>
                          <a:pt x="3426651" y="1027382"/>
                          <a:pt x="3127497" y="1081586"/>
                        </a:cubicBezTo>
                        <a:cubicBezTo>
                          <a:pt x="2828343" y="1135791"/>
                          <a:pt x="2647562" y="1131594"/>
                          <a:pt x="2524444" y="1132528"/>
                        </a:cubicBezTo>
                        <a:cubicBezTo>
                          <a:pt x="2401326" y="1133462"/>
                          <a:pt x="2112233" y="1180295"/>
                          <a:pt x="1866568" y="1188100"/>
                        </a:cubicBezTo>
                        <a:cubicBezTo>
                          <a:pt x="1870241" y="1115340"/>
                          <a:pt x="1855319" y="1039790"/>
                          <a:pt x="1843088" y="956548"/>
                        </a:cubicBezTo>
                        <a:cubicBezTo>
                          <a:pt x="1654464" y="980352"/>
                          <a:pt x="1368596" y="927675"/>
                          <a:pt x="1248195" y="956548"/>
                        </a:cubicBezTo>
                        <a:cubicBezTo>
                          <a:pt x="1127794" y="985421"/>
                          <a:pt x="904871" y="934528"/>
                          <a:pt x="703811" y="956548"/>
                        </a:cubicBezTo>
                        <a:cubicBezTo>
                          <a:pt x="502751" y="978568"/>
                          <a:pt x="352893" y="969926"/>
                          <a:pt x="159428" y="956548"/>
                        </a:cubicBezTo>
                        <a:cubicBezTo>
                          <a:pt x="69055" y="959693"/>
                          <a:pt x="14057" y="871576"/>
                          <a:pt x="0" y="797120"/>
                        </a:cubicBezTo>
                        <a:lnTo>
                          <a:pt x="0" y="797123"/>
                        </a:lnTo>
                        <a:cubicBezTo>
                          <a:pt x="4220" y="730657"/>
                          <a:pt x="-921" y="646479"/>
                          <a:pt x="0" y="557986"/>
                        </a:cubicBezTo>
                        <a:lnTo>
                          <a:pt x="0" y="557986"/>
                        </a:lnTo>
                        <a:cubicBezTo>
                          <a:pt x="-15465" y="384397"/>
                          <a:pt x="-5055" y="296008"/>
                          <a:pt x="0" y="159428"/>
                        </a:cubicBezTo>
                        <a:close/>
                      </a:path>
                      <a:path w="11058525" h="956548" stroke="0" extrusionOk="0">
                        <a:moveTo>
                          <a:pt x="0" y="159428"/>
                        </a:moveTo>
                        <a:cubicBezTo>
                          <a:pt x="4770" y="76011"/>
                          <a:pt x="61991" y="18950"/>
                          <a:pt x="159428" y="0"/>
                        </a:cubicBezTo>
                        <a:cubicBezTo>
                          <a:pt x="277682" y="14726"/>
                          <a:pt x="428721" y="-7920"/>
                          <a:pt x="670138" y="0"/>
                        </a:cubicBezTo>
                        <a:cubicBezTo>
                          <a:pt x="911555" y="7920"/>
                          <a:pt x="1051836" y="22537"/>
                          <a:pt x="1231358" y="0"/>
                        </a:cubicBezTo>
                        <a:cubicBezTo>
                          <a:pt x="1410880" y="-22537"/>
                          <a:pt x="1650173" y="-24664"/>
                          <a:pt x="1843088" y="0"/>
                        </a:cubicBezTo>
                        <a:lnTo>
                          <a:pt x="1843088" y="0"/>
                        </a:lnTo>
                        <a:cubicBezTo>
                          <a:pt x="2045511" y="12597"/>
                          <a:pt x="2222329" y="-3862"/>
                          <a:pt x="2561892" y="0"/>
                        </a:cubicBezTo>
                        <a:cubicBezTo>
                          <a:pt x="2901455" y="3862"/>
                          <a:pt x="2953035" y="2538"/>
                          <a:pt x="3253050" y="0"/>
                        </a:cubicBezTo>
                        <a:cubicBezTo>
                          <a:pt x="3553065" y="-2538"/>
                          <a:pt x="3748904" y="-21199"/>
                          <a:pt x="3944208" y="0"/>
                        </a:cubicBezTo>
                        <a:cubicBezTo>
                          <a:pt x="4139512" y="21199"/>
                          <a:pt x="4341193" y="16812"/>
                          <a:pt x="4607719" y="0"/>
                        </a:cubicBezTo>
                        <a:cubicBezTo>
                          <a:pt x="4791251" y="12770"/>
                          <a:pt x="4875550" y="24950"/>
                          <a:pt x="5118020" y="0"/>
                        </a:cubicBezTo>
                        <a:cubicBezTo>
                          <a:pt x="5360490" y="-24950"/>
                          <a:pt x="5504400" y="-19570"/>
                          <a:pt x="5628320" y="0"/>
                        </a:cubicBezTo>
                        <a:cubicBezTo>
                          <a:pt x="5752240" y="19570"/>
                          <a:pt x="6024404" y="1060"/>
                          <a:pt x="6390276" y="0"/>
                        </a:cubicBezTo>
                        <a:cubicBezTo>
                          <a:pt x="6756148" y="-1060"/>
                          <a:pt x="6868841" y="9418"/>
                          <a:pt x="7089318" y="0"/>
                        </a:cubicBezTo>
                        <a:cubicBezTo>
                          <a:pt x="7309795" y="-9418"/>
                          <a:pt x="7673120" y="19406"/>
                          <a:pt x="7851274" y="0"/>
                        </a:cubicBezTo>
                        <a:cubicBezTo>
                          <a:pt x="8029428" y="-19406"/>
                          <a:pt x="8205827" y="20725"/>
                          <a:pt x="8424488" y="0"/>
                        </a:cubicBezTo>
                        <a:cubicBezTo>
                          <a:pt x="8643149" y="-20725"/>
                          <a:pt x="8897385" y="4796"/>
                          <a:pt x="9186444" y="0"/>
                        </a:cubicBezTo>
                        <a:cubicBezTo>
                          <a:pt x="9475503" y="-4796"/>
                          <a:pt x="9481830" y="11033"/>
                          <a:pt x="9759659" y="0"/>
                        </a:cubicBezTo>
                        <a:cubicBezTo>
                          <a:pt x="10037488" y="-11033"/>
                          <a:pt x="10056979" y="11926"/>
                          <a:pt x="10269959" y="0"/>
                        </a:cubicBezTo>
                        <a:cubicBezTo>
                          <a:pt x="10482939" y="-11926"/>
                          <a:pt x="10756519" y="30675"/>
                          <a:pt x="10899097" y="0"/>
                        </a:cubicBezTo>
                        <a:cubicBezTo>
                          <a:pt x="10988585" y="-1435"/>
                          <a:pt x="11065238" y="66821"/>
                          <a:pt x="11058525" y="159428"/>
                        </a:cubicBezTo>
                        <a:cubicBezTo>
                          <a:pt x="11076668" y="275909"/>
                          <a:pt x="11042045" y="424320"/>
                          <a:pt x="11058525" y="557986"/>
                        </a:cubicBezTo>
                        <a:lnTo>
                          <a:pt x="11058525" y="557986"/>
                        </a:lnTo>
                        <a:cubicBezTo>
                          <a:pt x="11046908" y="667919"/>
                          <a:pt x="11057131" y="704540"/>
                          <a:pt x="11058525" y="797123"/>
                        </a:cubicBezTo>
                        <a:lnTo>
                          <a:pt x="11058525" y="797120"/>
                        </a:lnTo>
                        <a:cubicBezTo>
                          <a:pt x="11061295" y="868550"/>
                          <a:pt x="10978606" y="970026"/>
                          <a:pt x="10899097" y="956548"/>
                        </a:cubicBezTo>
                        <a:cubicBezTo>
                          <a:pt x="10715775" y="964645"/>
                          <a:pt x="10591349" y="982173"/>
                          <a:pt x="10325883" y="956548"/>
                        </a:cubicBezTo>
                        <a:cubicBezTo>
                          <a:pt x="10060417" y="930923"/>
                          <a:pt x="10030264" y="965179"/>
                          <a:pt x="9752668" y="956548"/>
                        </a:cubicBezTo>
                        <a:cubicBezTo>
                          <a:pt x="9475072" y="947917"/>
                          <a:pt x="9375733" y="943424"/>
                          <a:pt x="9179454" y="956548"/>
                        </a:cubicBezTo>
                        <a:cubicBezTo>
                          <a:pt x="8983175" y="969672"/>
                          <a:pt x="8696599" y="943257"/>
                          <a:pt x="8417498" y="956548"/>
                        </a:cubicBezTo>
                        <a:cubicBezTo>
                          <a:pt x="8138397" y="969839"/>
                          <a:pt x="7818642" y="931253"/>
                          <a:pt x="7655542" y="956548"/>
                        </a:cubicBezTo>
                        <a:cubicBezTo>
                          <a:pt x="7492442" y="981843"/>
                          <a:pt x="7115185" y="986035"/>
                          <a:pt x="6830673" y="956548"/>
                        </a:cubicBezTo>
                        <a:cubicBezTo>
                          <a:pt x="6546161" y="927061"/>
                          <a:pt x="6489630" y="961326"/>
                          <a:pt x="6320372" y="956548"/>
                        </a:cubicBezTo>
                        <a:cubicBezTo>
                          <a:pt x="6151114" y="951770"/>
                          <a:pt x="5970043" y="964804"/>
                          <a:pt x="5747157" y="956548"/>
                        </a:cubicBezTo>
                        <a:cubicBezTo>
                          <a:pt x="5524271" y="948292"/>
                          <a:pt x="5433418" y="936889"/>
                          <a:pt x="5236857" y="956548"/>
                        </a:cubicBezTo>
                        <a:cubicBezTo>
                          <a:pt x="5040296" y="976207"/>
                          <a:pt x="4898231" y="979790"/>
                          <a:pt x="4607719" y="956548"/>
                        </a:cubicBezTo>
                        <a:cubicBezTo>
                          <a:pt x="4406252" y="958548"/>
                          <a:pt x="4200179" y="959135"/>
                          <a:pt x="3867608" y="1019067"/>
                        </a:cubicBezTo>
                        <a:cubicBezTo>
                          <a:pt x="3535037" y="1078999"/>
                          <a:pt x="3539440" y="1076005"/>
                          <a:pt x="3264555" y="1070008"/>
                        </a:cubicBezTo>
                        <a:cubicBezTo>
                          <a:pt x="2989670" y="1064011"/>
                          <a:pt x="2818966" y="1139729"/>
                          <a:pt x="2579267" y="1127896"/>
                        </a:cubicBezTo>
                        <a:cubicBezTo>
                          <a:pt x="2339568" y="1116063"/>
                          <a:pt x="2068082" y="1136171"/>
                          <a:pt x="1866568" y="1188100"/>
                        </a:cubicBezTo>
                        <a:cubicBezTo>
                          <a:pt x="1848152" y="1084526"/>
                          <a:pt x="1864580" y="1057045"/>
                          <a:pt x="1843088" y="956548"/>
                        </a:cubicBezTo>
                        <a:cubicBezTo>
                          <a:pt x="1616016" y="939010"/>
                          <a:pt x="1476302" y="949423"/>
                          <a:pt x="1332378" y="956548"/>
                        </a:cubicBezTo>
                        <a:cubicBezTo>
                          <a:pt x="1188454" y="963674"/>
                          <a:pt x="960437" y="930218"/>
                          <a:pt x="754321" y="956548"/>
                        </a:cubicBezTo>
                        <a:cubicBezTo>
                          <a:pt x="548205" y="982878"/>
                          <a:pt x="351495" y="955973"/>
                          <a:pt x="159428" y="956548"/>
                        </a:cubicBezTo>
                        <a:cubicBezTo>
                          <a:pt x="67339" y="961050"/>
                          <a:pt x="-1730" y="877692"/>
                          <a:pt x="0" y="797120"/>
                        </a:cubicBezTo>
                        <a:lnTo>
                          <a:pt x="0" y="797123"/>
                        </a:lnTo>
                        <a:cubicBezTo>
                          <a:pt x="-8689" y="723884"/>
                          <a:pt x="9134" y="647026"/>
                          <a:pt x="0" y="557986"/>
                        </a:cubicBezTo>
                        <a:lnTo>
                          <a:pt x="0" y="557986"/>
                        </a:lnTo>
                        <a:cubicBezTo>
                          <a:pt x="-13266" y="374890"/>
                          <a:pt x="-19465" y="287435"/>
                          <a:pt x="0" y="15942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a:solidFill>
                  <a:prstClr val="white"/>
                </a:solidFill>
                <a:latin typeface="Arial"/>
              </a:rPr>
              <a:t>“</a:t>
            </a:r>
            <a:r>
              <a:rPr kumimoji="0" lang="en-US" sz="1600" i="1" u="none" strike="noStrike" kern="1200" cap="none" spc="0" normalizeH="0" baseline="0" noProof="0">
                <a:ln>
                  <a:noFill/>
                </a:ln>
                <a:solidFill>
                  <a:prstClr val="white"/>
                </a:solidFill>
                <a:effectLst/>
                <a:uLnTx/>
                <a:uFillTx/>
                <a:latin typeface="Arial"/>
                <a:ea typeface="+mn-ea"/>
                <a:cs typeface="+mn-cs"/>
              </a:rPr>
              <a:t>We have a transient population that turns over quickly […] you may have contacted 20% of the people and it looks like you haven't done anything because of that constant shift”</a:t>
            </a:r>
          </a:p>
        </p:txBody>
      </p:sp>
      <p:pic>
        <p:nvPicPr>
          <p:cNvPr id="23" name="Graphic 22" descr="Classroom with solid fill">
            <a:extLst>
              <a:ext uri="{FF2B5EF4-FFF2-40B4-BE49-F238E27FC236}">
                <a16:creationId xmlns:a16="http://schemas.microsoft.com/office/drawing/2014/main" id="{11464DCD-2FD6-C9A3-0C60-A5EF1EAB44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352" y="4266499"/>
            <a:ext cx="720000" cy="720000"/>
          </a:xfrm>
          <a:prstGeom prst="rect">
            <a:avLst/>
          </a:prstGeom>
        </p:spPr>
      </p:pic>
      <p:pic>
        <p:nvPicPr>
          <p:cNvPr id="27" name="Graphic 26" descr="Cycle with people with solid fill">
            <a:extLst>
              <a:ext uri="{FF2B5EF4-FFF2-40B4-BE49-F238E27FC236}">
                <a16:creationId xmlns:a16="http://schemas.microsoft.com/office/drawing/2014/main" id="{AD05BF46-E00E-5E32-63FF-2E1AD01CA1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352" y="1268250"/>
            <a:ext cx="720000" cy="720000"/>
          </a:xfrm>
          <a:prstGeom prst="rect">
            <a:avLst/>
          </a:prstGeom>
        </p:spPr>
      </p:pic>
      <p:pic>
        <p:nvPicPr>
          <p:cNvPr id="29" name="Graphic 28" descr="Magnifying glass with solid fill">
            <a:extLst>
              <a:ext uri="{FF2B5EF4-FFF2-40B4-BE49-F238E27FC236}">
                <a16:creationId xmlns:a16="http://schemas.microsoft.com/office/drawing/2014/main" id="{56CC3FBB-9AA5-0E08-4300-A939002FDA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352" y="2293997"/>
            <a:ext cx="720000" cy="720000"/>
          </a:xfrm>
          <a:prstGeom prst="rect">
            <a:avLst/>
          </a:prstGeom>
        </p:spPr>
      </p:pic>
      <p:pic>
        <p:nvPicPr>
          <p:cNvPr id="33" name="Graphic 32" descr="Battery charging with solid fill">
            <a:extLst>
              <a:ext uri="{FF2B5EF4-FFF2-40B4-BE49-F238E27FC236}">
                <a16:creationId xmlns:a16="http://schemas.microsoft.com/office/drawing/2014/main" id="{572E39AB-5FA5-DDEF-F6DE-14E5F54E60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352" y="3240752"/>
            <a:ext cx="720000" cy="720000"/>
          </a:xfrm>
          <a:prstGeom prst="rect">
            <a:avLst/>
          </a:prstGeom>
        </p:spPr>
      </p:pic>
      <p:sp>
        <p:nvSpPr>
          <p:cNvPr id="2" name="Slide Number Placeholder 1">
            <a:extLst>
              <a:ext uri="{FF2B5EF4-FFF2-40B4-BE49-F238E27FC236}">
                <a16:creationId xmlns:a16="http://schemas.microsoft.com/office/drawing/2014/main" id="{76648E55-B339-889C-3381-6843E7C78B22}"/>
              </a:ext>
            </a:extLst>
          </p:cNvPr>
          <p:cNvSpPr>
            <a:spLocks noGrp="1"/>
          </p:cNvSpPr>
          <p:nvPr>
            <p:ph type="sldNum" sz="quarter" idx="8"/>
          </p:nvPr>
        </p:nvSpPr>
        <p:spPr>
          <a:xfrm>
            <a:off x="4724403" y="6486287"/>
            <a:ext cx="27432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GB"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49F39A5E-F63A-425B-9206-B8E92B8A5F40}" type="slidenum">
              <a:rPr lang="en-GB" smtClean="0"/>
              <a:pPr lvl="0"/>
              <a:t>29</a:t>
            </a:fld>
            <a:endParaRPr lang="en-GB"/>
          </a:p>
        </p:txBody>
      </p:sp>
    </p:spTree>
    <p:extLst>
      <p:ext uri="{BB962C8B-B14F-4D97-AF65-F5344CB8AC3E}">
        <p14:creationId xmlns:p14="http://schemas.microsoft.com/office/powerpoint/2010/main" val="218439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8F110-4418-44BE-9BEE-2A94627DD59B}"/>
              </a:ext>
            </a:extLst>
          </p:cNvPr>
          <p:cNvSpPr>
            <a:spLocks noGrp="1"/>
          </p:cNvSpPr>
          <p:nvPr>
            <p:ph type="sldNum" sz="quarter" idx="12"/>
          </p:nvPr>
        </p:nvSpPr>
        <p:spPr/>
        <p:txBody>
          <a:bodyPr/>
          <a:lstStyle/>
          <a:p>
            <a:r>
              <a:rPr lang="en-GB"/>
              <a:t> </a:t>
            </a:r>
          </a:p>
        </p:txBody>
      </p:sp>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2177714"/>
            <a:ext cx="11377264" cy="1342148"/>
          </a:xfrm>
        </p:spPr>
        <p:txBody>
          <a:bodyPr lIns="91440" tIns="45720" rIns="91440" bIns="45720" anchor="t"/>
          <a:lstStyle/>
          <a:p>
            <a:pPr algn="ctr">
              <a:lnSpc>
                <a:spcPct val="100000"/>
              </a:lnSpc>
              <a:spcAft>
                <a:spcPts val="600"/>
              </a:spcAft>
            </a:pPr>
            <a:r>
              <a:rPr lang="en-US" b="1"/>
              <a:t>Atrial Fibrillation in NWL</a:t>
            </a:r>
            <a:br>
              <a:rPr lang="en-US"/>
            </a:br>
            <a:r>
              <a:rPr lang="en-GB" sz="3600" kern="1200"/>
              <a:t>Dr Shazia Siddiqi and Dr Sadia Khan</a:t>
            </a:r>
            <a:endParaRPr lang="en-US" sz="3600">
              <a:cs typeface="Arial"/>
            </a:endParaRPr>
          </a:p>
        </p:txBody>
      </p:sp>
    </p:spTree>
    <p:extLst>
      <p:ext uri="{BB962C8B-B14F-4D97-AF65-F5344CB8AC3E}">
        <p14:creationId xmlns:p14="http://schemas.microsoft.com/office/powerpoint/2010/main" val="1383256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Speech with solid fill">
            <a:extLst>
              <a:ext uri="{FF2B5EF4-FFF2-40B4-BE49-F238E27FC236}">
                <a16:creationId xmlns:a16="http://schemas.microsoft.com/office/drawing/2014/main" id="{628E435D-C343-DACD-26E5-8011DD3F19E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0884" y="1269467"/>
            <a:ext cx="720000" cy="720000"/>
          </a:xfrm>
        </p:spPr>
      </p:pic>
      <p:sp>
        <p:nvSpPr>
          <p:cNvPr id="3" name="Title 2">
            <a:extLst>
              <a:ext uri="{FF2B5EF4-FFF2-40B4-BE49-F238E27FC236}">
                <a16:creationId xmlns:a16="http://schemas.microsoft.com/office/drawing/2014/main" id="{8C7B582E-47B2-5F21-2B04-FC2628F426B4}"/>
              </a:ext>
            </a:extLst>
          </p:cNvPr>
          <p:cNvSpPr>
            <a:spLocks noGrp="1"/>
          </p:cNvSpPr>
          <p:nvPr>
            <p:ph type="title"/>
          </p:nvPr>
        </p:nvSpPr>
        <p:spPr>
          <a:xfrm>
            <a:off x="519660" y="204843"/>
            <a:ext cx="11377266" cy="543592"/>
          </a:xfrm>
        </p:spPr>
        <p:txBody>
          <a:bodyPr>
            <a:normAutofit fontScale="90000"/>
          </a:bodyPr>
          <a:lstStyle/>
          <a:p>
            <a:r>
              <a:rPr lang="en-US" b="1"/>
              <a:t>Patient challenges with AF treatment </a:t>
            </a:r>
            <a:br>
              <a:rPr lang="en-US" b="1"/>
            </a:br>
            <a:r>
              <a:rPr lang="en-US" sz="2200"/>
              <a:t>(Based on clinician views)</a:t>
            </a:r>
            <a:endParaRPr lang="en-GB"/>
          </a:p>
        </p:txBody>
      </p:sp>
      <p:sp>
        <p:nvSpPr>
          <p:cNvPr id="7" name="TextBox 6">
            <a:extLst>
              <a:ext uri="{FF2B5EF4-FFF2-40B4-BE49-F238E27FC236}">
                <a16:creationId xmlns:a16="http://schemas.microsoft.com/office/drawing/2014/main" id="{29179A4C-837B-BB80-CB77-16CF93C22E7C}"/>
              </a:ext>
            </a:extLst>
          </p:cNvPr>
          <p:cNvSpPr txBox="1"/>
          <p:nvPr/>
        </p:nvSpPr>
        <p:spPr>
          <a:xfrm>
            <a:off x="1321769" y="1297969"/>
            <a:ext cx="10870230" cy="23698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b="1">
                <a:solidFill>
                  <a:prstClr val="black"/>
                </a:solidFill>
                <a:latin typeface="Arial" panose="020B0604020202020204" pitchFamily="34" charset="0"/>
                <a:cs typeface="Arial" panose="020B0604020202020204" pitchFamily="34" charset="0"/>
              </a:rPr>
              <a:t>Language barriers and cultural norms </a:t>
            </a:r>
            <a:r>
              <a:rPr lang="en-GB">
                <a:solidFill>
                  <a:prstClr val="black"/>
                </a:solidFill>
                <a:latin typeface="Arial" panose="020B0604020202020204" pitchFamily="34" charset="0"/>
                <a:cs typeface="Arial" panose="020B0604020202020204" pitchFamily="34" charset="0"/>
              </a:rPr>
              <a:t>– influencing preferences and ability to understand treatment options, especially when reliant on family members </a:t>
            </a:r>
            <a:endParaRPr lang="en-GB" b="1" i="1">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Varying levels of trust </a:t>
            </a:r>
            <a:r>
              <a:rPr kumimoji="0" lang="en-GB" sz="1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the NHS and big pharma</a:t>
            </a:r>
            <a:endParaRPr kumimoji="0" lang="en-GB"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b="1">
                <a:solidFill>
                  <a:prstClr val="black"/>
                </a:solidFill>
                <a:latin typeface="Arial" panose="020B0604020202020204" pitchFamily="34" charset="0"/>
                <a:cs typeface="Arial" panose="020B0604020202020204" pitchFamily="34" charset="0"/>
              </a:rPr>
              <a:t>Habit </a:t>
            </a:r>
            <a:r>
              <a:rPr lang="en-GB">
                <a:solidFill>
                  <a:prstClr val="black"/>
                </a:solidFill>
                <a:latin typeface="Arial" panose="020B0604020202020204" pitchFamily="34" charset="0"/>
                <a:cs typeface="Arial" panose="020B0604020202020204" pitchFamily="34" charset="0"/>
              </a:rPr>
              <a:t>and aversion to change in medication / routine</a:t>
            </a:r>
            <a:endPar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25">
            <a:extLst>
              <a:ext uri="{FF2B5EF4-FFF2-40B4-BE49-F238E27FC236}">
                <a16:creationId xmlns:a16="http://schemas.microsoft.com/office/drawing/2014/main" id="{14C272CA-B61E-87B1-9E95-7117044779F4}"/>
              </a:ext>
            </a:extLst>
          </p:cNvPr>
          <p:cNvSpPr/>
          <p:nvPr/>
        </p:nvSpPr>
        <p:spPr>
          <a:xfrm>
            <a:off x="7459579" y="3593019"/>
            <a:ext cx="4486631" cy="1308965"/>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prstClr val="white"/>
                </a:solidFill>
                <a:latin typeface="Arial" panose="020B0604020202020204" pitchFamily="34" charset="0"/>
                <a:cs typeface="Arial" panose="020B0604020202020204" pitchFamily="34" charset="0"/>
              </a:rPr>
              <a:t>‘one patient who we could not get onto a DOAC […] for eight, 7-8 years because his social event was [the warfarin clinic …] having his INR measured and sitting in the cafe and having a cup of tea”</a:t>
            </a:r>
            <a:endParaRPr kumimoji="0" lang="en-GB" sz="160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17D9249B-5D72-40B4-047A-A3485128C7C3}"/>
              </a:ext>
            </a:extLst>
          </p:cNvPr>
          <p:cNvSpPr/>
          <p:nvPr/>
        </p:nvSpPr>
        <p:spPr>
          <a:xfrm>
            <a:off x="7459579" y="1860250"/>
            <a:ext cx="4437347" cy="1308965"/>
          </a:xfrm>
          <a:prstGeom prst="wedgeRoundRectCallout">
            <a:avLst/>
          </a:prstGeom>
          <a:solidFill>
            <a:srgbClr val="002060"/>
          </a:solidFill>
          <a:ln>
            <a:noFill/>
            <a:extLst>
              <a:ext uri="{C807C97D-BFC1-408E-A445-0C87EB9F89A2}">
                <ask:lineSketchStyleProps xmlns:ask="http://schemas.microsoft.com/office/drawing/2018/sketchyshapes" sd="1177193717">
                  <a:custGeom>
                    <a:avLst/>
                    <a:gdLst>
                      <a:gd name="connsiteX0" fmla="*/ 0 w 11058525"/>
                      <a:gd name="connsiteY0" fmla="*/ 159428 h 956548"/>
                      <a:gd name="connsiteX1" fmla="*/ 159428 w 11058525"/>
                      <a:gd name="connsiteY1" fmla="*/ 0 h 956548"/>
                      <a:gd name="connsiteX2" fmla="*/ 720648 w 11058525"/>
                      <a:gd name="connsiteY2" fmla="*/ 0 h 956548"/>
                      <a:gd name="connsiteX3" fmla="*/ 1298705 w 11058525"/>
                      <a:gd name="connsiteY3" fmla="*/ 0 h 956548"/>
                      <a:gd name="connsiteX4" fmla="*/ 1843088 w 11058525"/>
                      <a:gd name="connsiteY4" fmla="*/ 0 h 956548"/>
                      <a:gd name="connsiteX5" fmla="*/ 1843088 w 11058525"/>
                      <a:gd name="connsiteY5" fmla="*/ 0 h 956548"/>
                      <a:gd name="connsiteX6" fmla="*/ 2506599 w 11058525"/>
                      <a:gd name="connsiteY6" fmla="*/ 0 h 956548"/>
                      <a:gd name="connsiteX7" fmla="*/ 3253050 w 11058525"/>
                      <a:gd name="connsiteY7" fmla="*/ 0 h 956548"/>
                      <a:gd name="connsiteX8" fmla="*/ 3944208 w 11058525"/>
                      <a:gd name="connsiteY8" fmla="*/ 0 h 956548"/>
                      <a:gd name="connsiteX9" fmla="*/ 4607719 w 11058525"/>
                      <a:gd name="connsiteY9" fmla="*/ 0 h 956548"/>
                      <a:gd name="connsiteX10" fmla="*/ 5369675 w 11058525"/>
                      <a:gd name="connsiteY10" fmla="*/ 0 h 956548"/>
                      <a:gd name="connsiteX11" fmla="*/ 6194544 w 11058525"/>
                      <a:gd name="connsiteY11" fmla="*/ 0 h 956548"/>
                      <a:gd name="connsiteX12" fmla="*/ 7019414 w 11058525"/>
                      <a:gd name="connsiteY12" fmla="*/ 0 h 956548"/>
                      <a:gd name="connsiteX13" fmla="*/ 7781370 w 11058525"/>
                      <a:gd name="connsiteY13" fmla="*/ 0 h 956548"/>
                      <a:gd name="connsiteX14" fmla="*/ 8606239 w 11058525"/>
                      <a:gd name="connsiteY14" fmla="*/ 0 h 956548"/>
                      <a:gd name="connsiteX15" fmla="*/ 9368195 w 11058525"/>
                      <a:gd name="connsiteY15" fmla="*/ 0 h 956548"/>
                      <a:gd name="connsiteX16" fmla="*/ 9941409 w 11058525"/>
                      <a:gd name="connsiteY16" fmla="*/ 0 h 956548"/>
                      <a:gd name="connsiteX17" fmla="*/ 10899097 w 11058525"/>
                      <a:gd name="connsiteY17" fmla="*/ 0 h 956548"/>
                      <a:gd name="connsiteX18" fmla="*/ 11058525 w 11058525"/>
                      <a:gd name="connsiteY18" fmla="*/ 159428 h 956548"/>
                      <a:gd name="connsiteX19" fmla="*/ 11058525 w 11058525"/>
                      <a:gd name="connsiteY19" fmla="*/ 557986 h 956548"/>
                      <a:gd name="connsiteX20" fmla="*/ 11058525 w 11058525"/>
                      <a:gd name="connsiteY20" fmla="*/ 557986 h 956548"/>
                      <a:gd name="connsiteX21" fmla="*/ 11058525 w 11058525"/>
                      <a:gd name="connsiteY21" fmla="*/ 797123 h 956548"/>
                      <a:gd name="connsiteX22" fmla="*/ 11058525 w 11058525"/>
                      <a:gd name="connsiteY22" fmla="*/ 797120 h 956548"/>
                      <a:gd name="connsiteX23" fmla="*/ 10899097 w 11058525"/>
                      <a:gd name="connsiteY23" fmla="*/ 956548 h 956548"/>
                      <a:gd name="connsiteX24" fmla="*/ 10200055 w 11058525"/>
                      <a:gd name="connsiteY24" fmla="*/ 956548 h 956548"/>
                      <a:gd name="connsiteX25" fmla="*/ 9501013 w 11058525"/>
                      <a:gd name="connsiteY25" fmla="*/ 956548 h 956548"/>
                      <a:gd name="connsiteX26" fmla="*/ 8676143 w 11058525"/>
                      <a:gd name="connsiteY26" fmla="*/ 956548 h 956548"/>
                      <a:gd name="connsiteX27" fmla="*/ 8102929 w 11058525"/>
                      <a:gd name="connsiteY27" fmla="*/ 956548 h 956548"/>
                      <a:gd name="connsiteX28" fmla="*/ 7278059 w 11058525"/>
                      <a:gd name="connsiteY28" fmla="*/ 956548 h 956548"/>
                      <a:gd name="connsiteX29" fmla="*/ 6704845 w 11058525"/>
                      <a:gd name="connsiteY29" fmla="*/ 956548 h 956548"/>
                      <a:gd name="connsiteX30" fmla="*/ 6005803 w 11058525"/>
                      <a:gd name="connsiteY30" fmla="*/ 956548 h 956548"/>
                      <a:gd name="connsiteX31" fmla="*/ 5369675 w 11058525"/>
                      <a:gd name="connsiteY31" fmla="*/ 956548 h 956548"/>
                      <a:gd name="connsiteX32" fmla="*/ 4607719 w 11058525"/>
                      <a:gd name="connsiteY32" fmla="*/ 956548 h 956548"/>
                      <a:gd name="connsiteX33" fmla="*/ 3867608 w 11058525"/>
                      <a:gd name="connsiteY33" fmla="*/ 1019067 h 956548"/>
                      <a:gd name="connsiteX34" fmla="*/ 3127497 w 11058525"/>
                      <a:gd name="connsiteY34" fmla="*/ 1081586 h 956548"/>
                      <a:gd name="connsiteX35" fmla="*/ 2524444 w 11058525"/>
                      <a:gd name="connsiteY35" fmla="*/ 1132528 h 956548"/>
                      <a:gd name="connsiteX36" fmla="*/ 1866568 w 11058525"/>
                      <a:gd name="connsiteY36" fmla="*/ 1188100 h 956548"/>
                      <a:gd name="connsiteX37" fmla="*/ 1843088 w 11058525"/>
                      <a:gd name="connsiteY37" fmla="*/ 956548 h 956548"/>
                      <a:gd name="connsiteX38" fmla="*/ 1248195 w 11058525"/>
                      <a:gd name="connsiteY38" fmla="*/ 956548 h 956548"/>
                      <a:gd name="connsiteX39" fmla="*/ 703811 w 11058525"/>
                      <a:gd name="connsiteY39" fmla="*/ 956548 h 956548"/>
                      <a:gd name="connsiteX40" fmla="*/ 159428 w 11058525"/>
                      <a:gd name="connsiteY40" fmla="*/ 956548 h 956548"/>
                      <a:gd name="connsiteX41" fmla="*/ 0 w 11058525"/>
                      <a:gd name="connsiteY41" fmla="*/ 797120 h 956548"/>
                      <a:gd name="connsiteX42" fmla="*/ 0 w 11058525"/>
                      <a:gd name="connsiteY42" fmla="*/ 797123 h 956548"/>
                      <a:gd name="connsiteX43" fmla="*/ 0 w 11058525"/>
                      <a:gd name="connsiteY43" fmla="*/ 557986 h 956548"/>
                      <a:gd name="connsiteX44" fmla="*/ 0 w 11058525"/>
                      <a:gd name="connsiteY44" fmla="*/ 557986 h 956548"/>
                      <a:gd name="connsiteX45" fmla="*/ 0 w 11058525"/>
                      <a:gd name="connsiteY45" fmla="*/ 159428 h 9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58525" h="956548" fill="none" extrusionOk="0">
                        <a:moveTo>
                          <a:pt x="0" y="159428"/>
                        </a:moveTo>
                        <a:cubicBezTo>
                          <a:pt x="-11367" y="77479"/>
                          <a:pt x="53759" y="7016"/>
                          <a:pt x="159428" y="0"/>
                        </a:cubicBezTo>
                        <a:cubicBezTo>
                          <a:pt x="332106" y="-5206"/>
                          <a:pt x="546761" y="21665"/>
                          <a:pt x="720648" y="0"/>
                        </a:cubicBezTo>
                        <a:cubicBezTo>
                          <a:pt x="894535" y="-21665"/>
                          <a:pt x="1074032" y="-7561"/>
                          <a:pt x="1298705" y="0"/>
                        </a:cubicBezTo>
                        <a:cubicBezTo>
                          <a:pt x="1523378" y="7561"/>
                          <a:pt x="1643168" y="4094"/>
                          <a:pt x="1843088" y="0"/>
                        </a:cubicBezTo>
                        <a:lnTo>
                          <a:pt x="1843088" y="0"/>
                        </a:lnTo>
                        <a:cubicBezTo>
                          <a:pt x="2113522" y="-22830"/>
                          <a:pt x="2215119" y="-15711"/>
                          <a:pt x="2506599" y="0"/>
                        </a:cubicBezTo>
                        <a:cubicBezTo>
                          <a:pt x="2798079" y="15711"/>
                          <a:pt x="3085825" y="14930"/>
                          <a:pt x="3253050" y="0"/>
                        </a:cubicBezTo>
                        <a:cubicBezTo>
                          <a:pt x="3420275" y="-14930"/>
                          <a:pt x="3708181" y="-10970"/>
                          <a:pt x="3944208" y="0"/>
                        </a:cubicBezTo>
                        <a:cubicBezTo>
                          <a:pt x="4180235" y="10970"/>
                          <a:pt x="4418581" y="12340"/>
                          <a:pt x="4607719" y="0"/>
                        </a:cubicBezTo>
                        <a:cubicBezTo>
                          <a:pt x="4841753" y="3519"/>
                          <a:pt x="5007582" y="-3321"/>
                          <a:pt x="5369675" y="0"/>
                        </a:cubicBezTo>
                        <a:cubicBezTo>
                          <a:pt x="5731768" y="3321"/>
                          <a:pt x="5865576" y="-37275"/>
                          <a:pt x="6194544" y="0"/>
                        </a:cubicBezTo>
                        <a:cubicBezTo>
                          <a:pt x="6523512" y="37275"/>
                          <a:pt x="6765968" y="-32599"/>
                          <a:pt x="7019414" y="0"/>
                        </a:cubicBezTo>
                        <a:cubicBezTo>
                          <a:pt x="7272860" y="32599"/>
                          <a:pt x="7552255" y="19446"/>
                          <a:pt x="7781370" y="0"/>
                        </a:cubicBezTo>
                        <a:cubicBezTo>
                          <a:pt x="8010485" y="-19446"/>
                          <a:pt x="8225080" y="23894"/>
                          <a:pt x="8606239" y="0"/>
                        </a:cubicBezTo>
                        <a:cubicBezTo>
                          <a:pt x="8987398" y="-23894"/>
                          <a:pt x="9099850" y="37232"/>
                          <a:pt x="9368195" y="0"/>
                        </a:cubicBezTo>
                        <a:cubicBezTo>
                          <a:pt x="9636540" y="-37232"/>
                          <a:pt x="9706116" y="-27462"/>
                          <a:pt x="9941409" y="0"/>
                        </a:cubicBezTo>
                        <a:cubicBezTo>
                          <a:pt x="10176702" y="27462"/>
                          <a:pt x="10636453" y="-7307"/>
                          <a:pt x="10899097" y="0"/>
                        </a:cubicBezTo>
                        <a:cubicBezTo>
                          <a:pt x="10983870" y="-9272"/>
                          <a:pt x="11051666" y="70168"/>
                          <a:pt x="11058525" y="159428"/>
                        </a:cubicBezTo>
                        <a:cubicBezTo>
                          <a:pt x="11064595" y="271767"/>
                          <a:pt x="11044226" y="471481"/>
                          <a:pt x="11058525" y="557986"/>
                        </a:cubicBezTo>
                        <a:lnTo>
                          <a:pt x="11058525" y="557986"/>
                        </a:lnTo>
                        <a:cubicBezTo>
                          <a:pt x="11062475" y="654146"/>
                          <a:pt x="11070130" y="678266"/>
                          <a:pt x="11058525" y="797123"/>
                        </a:cubicBezTo>
                        <a:lnTo>
                          <a:pt x="11058525" y="797120"/>
                        </a:lnTo>
                        <a:cubicBezTo>
                          <a:pt x="11070330" y="875678"/>
                          <a:pt x="10978688" y="962184"/>
                          <a:pt x="10899097" y="956548"/>
                        </a:cubicBezTo>
                        <a:cubicBezTo>
                          <a:pt x="10681762" y="924008"/>
                          <a:pt x="10456381" y="968796"/>
                          <a:pt x="10200055" y="956548"/>
                        </a:cubicBezTo>
                        <a:cubicBezTo>
                          <a:pt x="9943729" y="944300"/>
                          <a:pt x="9750115" y="943783"/>
                          <a:pt x="9501013" y="956548"/>
                        </a:cubicBezTo>
                        <a:cubicBezTo>
                          <a:pt x="9251911" y="969313"/>
                          <a:pt x="9031324" y="955256"/>
                          <a:pt x="8676143" y="956548"/>
                        </a:cubicBezTo>
                        <a:cubicBezTo>
                          <a:pt x="8320962" y="957841"/>
                          <a:pt x="8304629" y="963852"/>
                          <a:pt x="8102929" y="956548"/>
                        </a:cubicBezTo>
                        <a:cubicBezTo>
                          <a:pt x="7901229" y="949244"/>
                          <a:pt x="7564125" y="915515"/>
                          <a:pt x="7278059" y="956548"/>
                        </a:cubicBezTo>
                        <a:cubicBezTo>
                          <a:pt x="6991993" y="997582"/>
                          <a:pt x="6981619" y="929319"/>
                          <a:pt x="6704845" y="956548"/>
                        </a:cubicBezTo>
                        <a:cubicBezTo>
                          <a:pt x="6428071" y="983777"/>
                          <a:pt x="6344258" y="926345"/>
                          <a:pt x="6005803" y="956548"/>
                        </a:cubicBezTo>
                        <a:cubicBezTo>
                          <a:pt x="5667348" y="986751"/>
                          <a:pt x="5557941" y="936846"/>
                          <a:pt x="5369675" y="956548"/>
                        </a:cubicBezTo>
                        <a:cubicBezTo>
                          <a:pt x="5181409" y="976250"/>
                          <a:pt x="4964840" y="927143"/>
                          <a:pt x="4607719" y="956548"/>
                        </a:cubicBezTo>
                        <a:cubicBezTo>
                          <a:pt x="4293736" y="983034"/>
                          <a:pt x="4100629" y="1027843"/>
                          <a:pt x="3867608" y="1019067"/>
                        </a:cubicBezTo>
                        <a:cubicBezTo>
                          <a:pt x="3634587" y="1010291"/>
                          <a:pt x="3426651" y="1027382"/>
                          <a:pt x="3127497" y="1081586"/>
                        </a:cubicBezTo>
                        <a:cubicBezTo>
                          <a:pt x="2828343" y="1135791"/>
                          <a:pt x="2647562" y="1131594"/>
                          <a:pt x="2524444" y="1132528"/>
                        </a:cubicBezTo>
                        <a:cubicBezTo>
                          <a:pt x="2401326" y="1133462"/>
                          <a:pt x="2112233" y="1180295"/>
                          <a:pt x="1866568" y="1188100"/>
                        </a:cubicBezTo>
                        <a:cubicBezTo>
                          <a:pt x="1870241" y="1115340"/>
                          <a:pt x="1855319" y="1039790"/>
                          <a:pt x="1843088" y="956548"/>
                        </a:cubicBezTo>
                        <a:cubicBezTo>
                          <a:pt x="1654464" y="980352"/>
                          <a:pt x="1368596" y="927675"/>
                          <a:pt x="1248195" y="956548"/>
                        </a:cubicBezTo>
                        <a:cubicBezTo>
                          <a:pt x="1127794" y="985421"/>
                          <a:pt x="904871" y="934528"/>
                          <a:pt x="703811" y="956548"/>
                        </a:cubicBezTo>
                        <a:cubicBezTo>
                          <a:pt x="502751" y="978568"/>
                          <a:pt x="352893" y="969926"/>
                          <a:pt x="159428" y="956548"/>
                        </a:cubicBezTo>
                        <a:cubicBezTo>
                          <a:pt x="69055" y="959693"/>
                          <a:pt x="14057" y="871576"/>
                          <a:pt x="0" y="797120"/>
                        </a:cubicBezTo>
                        <a:lnTo>
                          <a:pt x="0" y="797123"/>
                        </a:lnTo>
                        <a:cubicBezTo>
                          <a:pt x="4220" y="730657"/>
                          <a:pt x="-921" y="646479"/>
                          <a:pt x="0" y="557986"/>
                        </a:cubicBezTo>
                        <a:lnTo>
                          <a:pt x="0" y="557986"/>
                        </a:lnTo>
                        <a:cubicBezTo>
                          <a:pt x="-15465" y="384397"/>
                          <a:pt x="-5055" y="296008"/>
                          <a:pt x="0" y="159428"/>
                        </a:cubicBezTo>
                        <a:close/>
                      </a:path>
                      <a:path w="11058525" h="956548" stroke="0" extrusionOk="0">
                        <a:moveTo>
                          <a:pt x="0" y="159428"/>
                        </a:moveTo>
                        <a:cubicBezTo>
                          <a:pt x="4770" y="76011"/>
                          <a:pt x="61991" y="18950"/>
                          <a:pt x="159428" y="0"/>
                        </a:cubicBezTo>
                        <a:cubicBezTo>
                          <a:pt x="277682" y="14726"/>
                          <a:pt x="428721" y="-7920"/>
                          <a:pt x="670138" y="0"/>
                        </a:cubicBezTo>
                        <a:cubicBezTo>
                          <a:pt x="911555" y="7920"/>
                          <a:pt x="1051836" y="22537"/>
                          <a:pt x="1231358" y="0"/>
                        </a:cubicBezTo>
                        <a:cubicBezTo>
                          <a:pt x="1410880" y="-22537"/>
                          <a:pt x="1650173" y="-24664"/>
                          <a:pt x="1843088" y="0"/>
                        </a:cubicBezTo>
                        <a:lnTo>
                          <a:pt x="1843088" y="0"/>
                        </a:lnTo>
                        <a:cubicBezTo>
                          <a:pt x="2045511" y="12597"/>
                          <a:pt x="2222329" y="-3862"/>
                          <a:pt x="2561892" y="0"/>
                        </a:cubicBezTo>
                        <a:cubicBezTo>
                          <a:pt x="2901455" y="3862"/>
                          <a:pt x="2953035" y="2538"/>
                          <a:pt x="3253050" y="0"/>
                        </a:cubicBezTo>
                        <a:cubicBezTo>
                          <a:pt x="3553065" y="-2538"/>
                          <a:pt x="3748904" y="-21199"/>
                          <a:pt x="3944208" y="0"/>
                        </a:cubicBezTo>
                        <a:cubicBezTo>
                          <a:pt x="4139512" y="21199"/>
                          <a:pt x="4341193" y="16812"/>
                          <a:pt x="4607719" y="0"/>
                        </a:cubicBezTo>
                        <a:cubicBezTo>
                          <a:pt x="4791251" y="12770"/>
                          <a:pt x="4875550" y="24950"/>
                          <a:pt x="5118020" y="0"/>
                        </a:cubicBezTo>
                        <a:cubicBezTo>
                          <a:pt x="5360490" y="-24950"/>
                          <a:pt x="5504400" y="-19570"/>
                          <a:pt x="5628320" y="0"/>
                        </a:cubicBezTo>
                        <a:cubicBezTo>
                          <a:pt x="5752240" y="19570"/>
                          <a:pt x="6024404" y="1060"/>
                          <a:pt x="6390276" y="0"/>
                        </a:cubicBezTo>
                        <a:cubicBezTo>
                          <a:pt x="6756148" y="-1060"/>
                          <a:pt x="6868841" y="9418"/>
                          <a:pt x="7089318" y="0"/>
                        </a:cubicBezTo>
                        <a:cubicBezTo>
                          <a:pt x="7309795" y="-9418"/>
                          <a:pt x="7673120" y="19406"/>
                          <a:pt x="7851274" y="0"/>
                        </a:cubicBezTo>
                        <a:cubicBezTo>
                          <a:pt x="8029428" y="-19406"/>
                          <a:pt x="8205827" y="20725"/>
                          <a:pt x="8424488" y="0"/>
                        </a:cubicBezTo>
                        <a:cubicBezTo>
                          <a:pt x="8643149" y="-20725"/>
                          <a:pt x="8897385" y="4796"/>
                          <a:pt x="9186444" y="0"/>
                        </a:cubicBezTo>
                        <a:cubicBezTo>
                          <a:pt x="9475503" y="-4796"/>
                          <a:pt x="9481830" y="11033"/>
                          <a:pt x="9759659" y="0"/>
                        </a:cubicBezTo>
                        <a:cubicBezTo>
                          <a:pt x="10037488" y="-11033"/>
                          <a:pt x="10056979" y="11926"/>
                          <a:pt x="10269959" y="0"/>
                        </a:cubicBezTo>
                        <a:cubicBezTo>
                          <a:pt x="10482939" y="-11926"/>
                          <a:pt x="10756519" y="30675"/>
                          <a:pt x="10899097" y="0"/>
                        </a:cubicBezTo>
                        <a:cubicBezTo>
                          <a:pt x="10988585" y="-1435"/>
                          <a:pt x="11065238" y="66821"/>
                          <a:pt x="11058525" y="159428"/>
                        </a:cubicBezTo>
                        <a:cubicBezTo>
                          <a:pt x="11076668" y="275909"/>
                          <a:pt x="11042045" y="424320"/>
                          <a:pt x="11058525" y="557986"/>
                        </a:cubicBezTo>
                        <a:lnTo>
                          <a:pt x="11058525" y="557986"/>
                        </a:lnTo>
                        <a:cubicBezTo>
                          <a:pt x="11046908" y="667919"/>
                          <a:pt x="11057131" y="704540"/>
                          <a:pt x="11058525" y="797123"/>
                        </a:cubicBezTo>
                        <a:lnTo>
                          <a:pt x="11058525" y="797120"/>
                        </a:lnTo>
                        <a:cubicBezTo>
                          <a:pt x="11061295" y="868550"/>
                          <a:pt x="10978606" y="970026"/>
                          <a:pt x="10899097" y="956548"/>
                        </a:cubicBezTo>
                        <a:cubicBezTo>
                          <a:pt x="10715775" y="964645"/>
                          <a:pt x="10591349" y="982173"/>
                          <a:pt x="10325883" y="956548"/>
                        </a:cubicBezTo>
                        <a:cubicBezTo>
                          <a:pt x="10060417" y="930923"/>
                          <a:pt x="10030264" y="965179"/>
                          <a:pt x="9752668" y="956548"/>
                        </a:cubicBezTo>
                        <a:cubicBezTo>
                          <a:pt x="9475072" y="947917"/>
                          <a:pt x="9375733" y="943424"/>
                          <a:pt x="9179454" y="956548"/>
                        </a:cubicBezTo>
                        <a:cubicBezTo>
                          <a:pt x="8983175" y="969672"/>
                          <a:pt x="8696599" y="943257"/>
                          <a:pt x="8417498" y="956548"/>
                        </a:cubicBezTo>
                        <a:cubicBezTo>
                          <a:pt x="8138397" y="969839"/>
                          <a:pt x="7818642" y="931253"/>
                          <a:pt x="7655542" y="956548"/>
                        </a:cubicBezTo>
                        <a:cubicBezTo>
                          <a:pt x="7492442" y="981843"/>
                          <a:pt x="7115185" y="986035"/>
                          <a:pt x="6830673" y="956548"/>
                        </a:cubicBezTo>
                        <a:cubicBezTo>
                          <a:pt x="6546161" y="927061"/>
                          <a:pt x="6489630" y="961326"/>
                          <a:pt x="6320372" y="956548"/>
                        </a:cubicBezTo>
                        <a:cubicBezTo>
                          <a:pt x="6151114" y="951770"/>
                          <a:pt x="5970043" y="964804"/>
                          <a:pt x="5747157" y="956548"/>
                        </a:cubicBezTo>
                        <a:cubicBezTo>
                          <a:pt x="5524271" y="948292"/>
                          <a:pt x="5433418" y="936889"/>
                          <a:pt x="5236857" y="956548"/>
                        </a:cubicBezTo>
                        <a:cubicBezTo>
                          <a:pt x="5040296" y="976207"/>
                          <a:pt x="4898231" y="979790"/>
                          <a:pt x="4607719" y="956548"/>
                        </a:cubicBezTo>
                        <a:cubicBezTo>
                          <a:pt x="4406252" y="958548"/>
                          <a:pt x="4200179" y="959135"/>
                          <a:pt x="3867608" y="1019067"/>
                        </a:cubicBezTo>
                        <a:cubicBezTo>
                          <a:pt x="3535037" y="1078999"/>
                          <a:pt x="3539440" y="1076005"/>
                          <a:pt x="3264555" y="1070008"/>
                        </a:cubicBezTo>
                        <a:cubicBezTo>
                          <a:pt x="2989670" y="1064011"/>
                          <a:pt x="2818966" y="1139729"/>
                          <a:pt x="2579267" y="1127896"/>
                        </a:cubicBezTo>
                        <a:cubicBezTo>
                          <a:pt x="2339568" y="1116063"/>
                          <a:pt x="2068082" y="1136171"/>
                          <a:pt x="1866568" y="1188100"/>
                        </a:cubicBezTo>
                        <a:cubicBezTo>
                          <a:pt x="1848152" y="1084526"/>
                          <a:pt x="1864580" y="1057045"/>
                          <a:pt x="1843088" y="956548"/>
                        </a:cubicBezTo>
                        <a:cubicBezTo>
                          <a:pt x="1616016" y="939010"/>
                          <a:pt x="1476302" y="949423"/>
                          <a:pt x="1332378" y="956548"/>
                        </a:cubicBezTo>
                        <a:cubicBezTo>
                          <a:pt x="1188454" y="963674"/>
                          <a:pt x="960437" y="930218"/>
                          <a:pt x="754321" y="956548"/>
                        </a:cubicBezTo>
                        <a:cubicBezTo>
                          <a:pt x="548205" y="982878"/>
                          <a:pt x="351495" y="955973"/>
                          <a:pt x="159428" y="956548"/>
                        </a:cubicBezTo>
                        <a:cubicBezTo>
                          <a:pt x="67339" y="961050"/>
                          <a:pt x="-1730" y="877692"/>
                          <a:pt x="0" y="797120"/>
                        </a:cubicBezTo>
                        <a:lnTo>
                          <a:pt x="0" y="797123"/>
                        </a:lnTo>
                        <a:cubicBezTo>
                          <a:pt x="-8689" y="723884"/>
                          <a:pt x="9134" y="647026"/>
                          <a:pt x="0" y="557986"/>
                        </a:cubicBezTo>
                        <a:lnTo>
                          <a:pt x="0" y="557986"/>
                        </a:lnTo>
                        <a:cubicBezTo>
                          <a:pt x="-13266" y="374890"/>
                          <a:pt x="-19465" y="287435"/>
                          <a:pt x="0" y="15942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i="1" kern="100">
                <a:latin typeface="Arial" panose="020B0604020202020204" pitchFamily="34" charset="0"/>
                <a:ea typeface="Times New Roman" panose="02020603050405020304" pitchFamily="18" charset="0"/>
                <a:cs typeface="Arial" panose="020B0604020202020204" pitchFamily="34" charset="0"/>
              </a:rPr>
              <a:t>“T</a:t>
            </a:r>
            <a:r>
              <a:rPr lang="en-GB" sz="1600" i="1" kern="100">
                <a:effectLst/>
                <a:latin typeface="Arial" panose="020B0604020202020204" pitchFamily="34" charset="0"/>
                <a:ea typeface="Times New Roman" panose="02020603050405020304" pitchFamily="18" charset="0"/>
                <a:cs typeface="Arial" panose="020B0604020202020204" pitchFamily="34" charset="0"/>
              </a:rPr>
              <a:t>here are a number of patients that just won’t take medication […] and COVID-19 made that worse, because there is a big mistrust of big pharma and the government”</a:t>
            </a:r>
          </a:p>
        </p:txBody>
      </p:sp>
      <p:pic>
        <p:nvPicPr>
          <p:cNvPr id="13" name="Graphic 12" descr="Checklist with solid fill">
            <a:extLst>
              <a:ext uri="{FF2B5EF4-FFF2-40B4-BE49-F238E27FC236}">
                <a16:creationId xmlns:a16="http://schemas.microsoft.com/office/drawing/2014/main" id="{8CF86085-21DC-284B-0E2E-60B6D75874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769" y="4012603"/>
            <a:ext cx="720000" cy="720000"/>
          </a:xfrm>
          <a:prstGeom prst="rect">
            <a:avLst/>
          </a:prstGeom>
        </p:spPr>
      </p:pic>
      <p:pic>
        <p:nvPicPr>
          <p:cNvPr id="17" name="Graphic 16" descr="Badge Tick with solid fill">
            <a:extLst>
              <a:ext uri="{FF2B5EF4-FFF2-40B4-BE49-F238E27FC236}">
                <a16:creationId xmlns:a16="http://schemas.microsoft.com/office/drawing/2014/main" id="{6F38A052-33A3-FABB-1B12-134C998E2E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769" y="2238456"/>
            <a:ext cx="720000" cy="720000"/>
          </a:xfrm>
          <a:prstGeom prst="rect">
            <a:avLst/>
          </a:prstGeom>
        </p:spPr>
      </p:pic>
      <p:pic>
        <p:nvPicPr>
          <p:cNvPr id="19" name="Graphic 18" descr="Medicine with solid fill">
            <a:extLst>
              <a:ext uri="{FF2B5EF4-FFF2-40B4-BE49-F238E27FC236}">
                <a16:creationId xmlns:a16="http://schemas.microsoft.com/office/drawing/2014/main" id="{1EC10DA6-0DD5-AE9A-248E-99D16C8D21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1769" y="3151269"/>
            <a:ext cx="720000" cy="720000"/>
          </a:xfrm>
          <a:prstGeom prst="rect">
            <a:avLst/>
          </a:prstGeom>
        </p:spPr>
      </p:pic>
      <p:pic>
        <p:nvPicPr>
          <p:cNvPr id="21" name="Graphic 20" descr="Stethoscope with solid fill">
            <a:extLst>
              <a:ext uri="{FF2B5EF4-FFF2-40B4-BE49-F238E27FC236}">
                <a16:creationId xmlns:a16="http://schemas.microsoft.com/office/drawing/2014/main" id="{2882927C-240A-3E93-4278-7CD99507D3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1769" y="5200031"/>
            <a:ext cx="720000" cy="720000"/>
          </a:xfrm>
          <a:prstGeom prst="rect">
            <a:avLst/>
          </a:prstGeom>
        </p:spPr>
      </p:pic>
      <p:sp>
        <p:nvSpPr>
          <p:cNvPr id="23" name="TextBox 22">
            <a:extLst>
              <a:ext uri="{FF2B5EF4-FFF2-40B4-BE49-F238E27FC236}">
                <a16:creationId xmlns:a16="http://schemas.microsoft.com/office/drawing/2014/main" id="{EFE9596F-0898-8E28-B15E-9FE3D0BAA9A6}"/>
              </a:ext>
            </a:extLst>
          </p:cNvPr>
          <p:cNvSpPr txBox="1"/>
          <p:nvPr/>
        </p:nvSpPr>
        <p:spPr>
          <a:xfrm>
            <a:off x="1321768" y="4012603"/>
            <a:ext cx="631427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b="1">
                <a:solidFill>
                  <a:prstClr val="black"/>
                </a:solidFill>
                <a:latin typeface="Arial" panose="020B0604020202020204" pitchFamily="34" charset="0"/>
                <a:cs typeface="Arial" panose="020B0604020202020204" pitchFamily="34" charset="0"/>
              </a:rPr>
              <a:t>Lack of health education </a:t>
            </a:r>
            <a:r>
              <a:rPr lang="en-GB">
                <a:solidFill>
                  <a:prstClr val="black"/>
                </a:solidFill>
                <a:latin typeface="Arial" panose="020B0604020202020204" pitchFamily="34" charset="0"/>
                <a:cs typeface="Arial" panose="020B0604020202020204" pitchFamily="34" charset="0"/>
              </a:rPr>
              <a:t>– poor understanding of the benefits / risks of treatment can lead to cynicism and reticence</a:t>
            </a:r>
            <a:endParaRPr lang="en-GB" i="1">
              <a:solidFill>
                <a:prstClr val="black"/>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38BF50C-D55D-F549-5DDF-FA87CBA7632F}"/>
              </a:ext>
            </a:extLst>
          </p:cNvPr>
          <p:cNvSpPr txBox="1"/>
          <p:nvPr/>
        </p:nvSpPr>
        <p:spPr>
          <a:xfrm>
            <a:off x="1321768" y="5253506"/>
            <a:ext cx="1063532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consistency in GP/healthcare provider (e.g.</a:t>
            </a:r>
            <a:r>
              <a:rPr lang="en-GB" b="1">
                <a:solidFill>
                  <a:prstClr val="black"/>
                </a:solidFill>
                <a:latin typeface="Arial" panose="020B0604020202020204" pitchFamily="34" charset="0"/>
                <a:cs typeface="Arial" panose="020B0604020202020204" pitchFamily="34" charset="0"/>
              </a:rPr>
              <a:t> with locum model) </a:t>
            </a:r>
            <a:r>
              <a:rPr kumimoji="0" lang="en-GB" sz="18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may see someone different every time, have to repeat their ‘story’, feel rushed into treatment or lack trust in clinical opinion</a:t>
            </a:r>
            <a:endParaRPr kumimoji="0" lang="en-GB" sz="180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3D9B8218-1816-8F6B-8713-B82B224E03EB}"/>
              </a:ext>
            </a:extLst>
          </p:cNvPr>
          <p:cNvSpPr>
            <a:spLocks noGrp="1"/>
          </p:cNvSpPr>
          <p:nvPr>
            <p:ph type="sldNum" sz="quarter" idx="8"/>
          </p:nvPr>
        </p:nvSpPr>
        <p:spPr>
          <a:xfrm>
            <a:off x="4724403" y="6486287"/>
            <a:ext cx="27432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GB"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49F39A5E-F63A-425B-9206-B8E92B8A5F40}" type="slidenum">
              <a:rPr lang="en-GB" smtClean="0"/>
              <a:pPr lvl="0"/>
              <a:t>30</a:t>
            </a:fld>
            <a:endParaRPr lang="en-GB"/>
          </a:p>
        </p:txBody>
      </p:sp>
    </p:spTree>
    <p:extLst>
      <p:ext uri="{BB962C8B-B14F-4D97-AF65-F5344CB8AC3E}">
        <p14:creationId xmlns:p14="http://schemas.microsoft.com/office/powerpoint/2010/main" val="3655028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582E-47B2-5F21-2B04-FC2628F426B4}"/>
              </a:ext>
            </a:extLst>
          </p:cNvPr>
          <p:cNvSpPr>
            <a:spLocks noGrp="1"/>
          </p:cNvSpPr>
          <p:nvPr>
            <p:ph type="title"/>
          </p:nvPr>
        </p:nvSpPr>
        <p:spPr>
          <a:xfrm>
            <a:off x="407367" y="212704"/>
            <a:ext cx="11377266" cy="543592"/>
          </a:xfrm>
        </p:spPr>
        <p:txBody>
          <a:bodyPr>
            <a:normAutofit fontScale="90000"/>
          </a:bodyPr>
          <a:lstStyle/>
          <a:p>
            <a:r>
              <a:rPr lang="en-US" b="1"/>
              <a:t>Enablers to increase prescriptions of DOACs</a:t>
            </a:r>
            <a:br>
              <a:rPr lang="en-US" b="1"/>
            </a:br>
            <a:r>
              <a:rPr lang="en-US" sz="2200"/>
              <a:t>(Based on clinician’s recommendations and previous experiences/initiatives)</a:t>
            </a:r>
            <a:endParaRPr lang="en-GB"/>
          </a:p>
        </p:txBody>
      </p:sp>
      <p:sp>
        <p:nvSpPr>
          <p:cNvPr id="4" name="Rectangle 25">
            <a:extLst>
              <a:ext uri="{FF2B5EF4-FFF2-40B4-BE49-F238E27FC236}">
                <a16:creationId xmlns:a16="http://schemas.microsoft.com/office/drawing/2014/main" id="{14C272CA-B61E-87B1-9E95-7117044779F4}"/>
              </a:ext>
            </a:extLst>
          </p:cNvPr>
          <p:cNvSpPr/>
          <p:nvPr/>
        </p:nvSpPr>
        <p:spPr>
          <a:xfrm>
            <a:off x="145999" y="5617834"/>
            <a:ext cx="6381261" cy="1068422"/>
          </a:xfrm>
          <a:prstGeom prst="wedgeRoundRectCallout">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solidFill>
                  <a:prstClr val="white"/>
                </a:solidFill>
                <a:latin typeface="Arial" panose="020B0604020202020204" pitchFamily="34" charset="0"/>
                <a:cs typeface="Arial" panose="020B0604020202020204" pitchFamily="34" charset="0"/>
              </a:rPr>
              <a:t>“[The patient] needed that really slowed down conversation and we booked that in with the elderly care team. We had to book an interpreter, so all those things take time”</a:t>
            </a:r>
          </a:p>
        </p:txBody>
      </p:sp>
      <p:sp>
        <p:nvSpPr>
          <p:cNvPr id="5" name="Speech Bubble: Rectangle with Corners Rounded 4">
            <a:extLst>
              <a:ext uri="{FF2B5EF4-FFF2-40B4-BE49-F238E27FC236}">
                <a16:creationId xmlns:a16="http://schemas.microsoft.com/office/drawing/2014/main" id="{17D9249B-5D72-40B4-047A-A3485128C7C3}"/>
              </a:ext>
            </a:extLst>
          </p:cNvPr>
          <p:cNvSpPr/>
          <p:nvPr/>
        </p:nvSpPr>
        <p:spPr>
          <a:xfrm>
            <a:off x="7361586" y="5922229"/>
            <a:ext cx="4638109" cy="764027"/>
          </a:xfrm>
          <a:prstGeom prst="wedgeRoundRectCallout">
            <a:avLst/>
          </a:prstGeom>
          <a:solidFill>
            <a:srgbClr val="009692"/>
          </a:solidFill>
          <a:ln>
            <a:noFill/>
            <a:extLst>
              <a:ext uri="{C807C97D-BFC1-408E-A445-0C87EB9F89A2}">
                <ask:lineSketchStyleProps xmlns:ask="http://schemas.microsoft.com/office/drawing/2018/sketchyshapes" sd="1177193717">
                  <a:custGeom>
                    <a:avLst/>
                    <a:gdLst>
                      <a:gd name="connsiteX0" fmla="*/ 0 w 11058525"/>
                      <a:gd name="connsiteY0" fmla="*/ 159428 h 956548"/>
                      <a:gd name="connsiteX1" fmla="*/ 159428 w 11058525"/>
                      <a:gd name="connsiteY1" fmla="*/ 0 h 956548"/>
                      <a:gd name="connsiteX2" fmla="*/ 720648 w 11058525"/>
                      <a:gd name="connsiteY2" fmla="*/ 0 h 956548"/>
                      <a:gd name="connsiteX3" fmla="*/ 1298705 w 11058525"/>
                      <a:gd name="connsiteY3" fmla="*/ 0 h 956548"/>
                      <a:gd name="connsiteX4" fmla="*/ 1843088 w 11058525"/>
                      <a:gd name="connsiteY4" fmla="*/ 0 h 956548"/>
                      <a:gd name="connsiteX5" fmla="*/ 1843088 w 11058525"/>
                      <a:gd name="connsiteY5" fmla="*/ 0 h 956548"/>
                      <a:gd name="connsiteX6" fmla="*/ 2506599 w 11058525"/>
                      <a:gd name="connsiteY6" fmla="*/ 0 h 956548"/>
                      <a:gd name="connsiteX7" fmla="*/ 3253050 w 11058525"/>
                      <a:gd name="connsiteY7" fmla="*/ 0 h 956548"/>
                      <a:gd name="connsiteX8" fmla="*/ 3944208 w 11058525"/>
                      <a:gd name="connsiteY8" fmla="*/ 0 h 956548"/>
                      <a:gd name="connsiteX9" fmla="*/ 4607719 w 11058525"/>
                      <a:gd name="connsiteY9" fmla="*/ 0 h 956548"/>
                      <a:gd name="connsiteX10" fmla="*/ 5369675 w 11058525"/>
                      <a:gd name="connsiteY10" fmla="*/ 0 h 956548"/>
                      <a:gd name="connsiteX11" fmla="*/ 6194544 w 11058525"/>
                      <a:gd name="connsiteY11" fmla="*/ 0 h 956548"/>
                      <a:gd name="connsiteX12" fmla="*/ 7019414 w 11058525"/>
                      <a:gd name="connsiteY12" fmla="*/ 0 h 956548"/>
                      <a:gd name="connsiteX13" fmla="*/ 7781370 w 11058525"/>
                      <a:gd name="connsiteY13" fmla="*/ 0 h 956548"/>
                      <a:gd name="connsiteX14" fmla="*/ 8606239 w 11058525"/>
                      <a:gd name="connsiteY14" fmla="*/ 0 h 956548"/>
                      <a:gd name="connsiteX15" fmla="*/ 9368195 w 11058525"/>
                      <a:gd name="connsiteY15" fmla="*/ 0 h 956548"/>
                      <a:gd name="connsiteX16" fmla="*/ 9941409 w 11058525"/>
                      <a:gd name="connsiteY16" fmla="*/ 0 h 956548"/>
                      <a:gd name="connsiteX17" fmla="*/ 10899097 w 11058525"/>
                      <a:gd name="connsiteY17" fmla="*/ 0 h 956548"/>
                      <a:gd name="connsiteX18" fmla="*/ 11058525 w 11058525"/>
                      <a:gd name="connsiteY18" fmla="*/ 159428 h 956548"/>
                      <a:gd name="connsiteX19" fmla="*/ 11058525 w 11058525"/>
                      <a:gd name="connsiteY19" fmla="*/ 557986 h 956548"/>
                      <a:gd name="connsiteX20" fmla="*/ 11058525 w 11058525"/>
                      <a:gd name="connsiteY20" fmla="*/ 557986 h 956548"/>
                      <a:gd name="connsiteX21" fmla="*/ 11058525 w 11058525"/>
                      <a:gd name="connsiteY21" fmla="*/ 797123 h 956548"/>
                      <a:gd name="connsiteX22" fmla="*/ 11058525 w 11058525"/>
                      <a:gd name="connsiteY22" fmla="*/ 797120 h 956548"/>
                      <a:gd name="connsiteX23" fmla="*/ 10899097 w 11058525"/>
                      <a:gd name="connsiteY23" fmla="*/ 956548 h 956548"/>
                      <a:gd name="connsiteX24" fmla="*/ 10200055 w 11058525"/>
                      <a:gd name="connsiteY24" fmla="*/ 956548 h 956548"/>
                      <a:gd name="connsiteX25" fmla="*/ 9501013 w 11058525"/>
                      <a:gd name="connsiteY25" fmla="*/ 956548 h 956548"/>
                      <a:gd name="connsiteX26" fmla="*/ 8676143 w 11058525"/>
                      <a:gd name="connsiteY26" fmla="*/ 956548 h 956548"/>
                      <a:gd name="connsiteX27" fmla="*/ 8102929 w 11058525"/>
                      <a:gd name="connsiteY27" fmla="*/ 956548 h 956548"/>
                      <a:gd name="connsiteX28" fmla="*/ 7278059 w 11058525"/>
                      <a:gd name="connsiteY28" fmla="*/ 956548 h 956548"/>
                      <a:gd name="connsiteX29" fmla="*/ 6704845 w 11058525"/>
                      <a:gd name="connsiteY29" fmla="*/ 956548 h 956548"/>
                      <a:gd name="connsiteX30" fmla="*/ 6005803 w 11058525"/>
                      <a:gd name="connsiteY30" fmla="*/ 956548 h 956548"/>
                      <a:gd name="connsiteX31" fmla="*/ 5369675 w 11058525"/>
                      <a:gd name="connsiteY31" fmla="*/ 956548 h 956548"/>
                      <a:gd name="connsiteX32" fmla="*/ 4607719 w 11058525"/>
                      <a:gd name="connsiteY32" fmla="*/ 956548 h 956548"/>
                      <a:gd name="connsiteX33" fmla="*/ 3867608 w 11058525"/>
                      <a:gd name="connsiteY33" fmla="*/ 1019067 h 956548"/>
                      <a:gd name="connsiteX34" fmla="*/ 3127497 w 11058525"/>
                      <a:gd name="connsiteY34" fmla="*/ 1081586 h 956548"/>
                      <a:gd name="connsiteX35" fmla="*/ 2524444 w 11058525"/>
                      <a:gd name="connsiteY35" fmla="*/ 1132528 h 956548"/>
                      <a:gd name="connsiteX36" fmla="*/ 1866568 w 11058525"/>
                      <a:gd name="connsiteY36" fmla="*/ 1188100 h 956548"/>
                      <a:gd name="connsiteX37" fmla="*/ 1843088 w 11058525"/>
                      <a:gd name="connsiteY37" fmla="*/ 956548 h 956548"/>
                      <a:gd name="connsiteX38" fmla="*/ 1248195 w 11058525"/>
                      <a:gd name="connsiteY38" fmla="*/ 956548 h 956548"/>
                      <a:gd name="connsiteX39" fmla="*/ 703811 w 11058525"/>
                      <a:gd name="connsiteY39" fmla="*/ 956548 h 956548"/>
                      <a:gd name="connsiteX40" fmla="*/ 159428 w 11058525"/>
                      <a:gd name="connsiteY40" fmla="*/ 956548 h 956548"/>
                      <a:gd name="connsiteX41" fmla="*/ 0 w 11058525"/>
                      <a:gd name="connsiteY41" fmla="*/ 797120 h 956548"/>
                      <a:gd name="connsiteX42" fmla="*/ 0 w 11058525"/>
                      <a:gd name="connsiteY42" fmla="*/ 797123 h 956548"/>
                      <a:gd name="connsiteX43" fmla="*/ 0 w 11058525"/>
                      <a:gd name="connsiteY43" fmla="*/ 557986 h 956548"/>
                      <a:gd name="connsiteX44" fmla="*/ 0 w 11058525"/>
                      <a:gd name="connsiteY44" fmla="*/ 557986 h 956548"/>
                      <a:gd name="connsiteX45" fmla="*/ 0 w 11058525"/>
                      <a:gd name="connsiteY45" fmla="*/ 159428 h 9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58525" h="956548" fill="none" extrusionOk="0">
                        <a:moveTo>
                          <a:pt x="0" y="159428"/>
                        </a:moveTo>
                        <a:cubicBezTo>
                          <a:pt x="-11367" y="77479"/>
                          <a:pt x="53759" y="7016"/>
                          <a:pt x="159428" y="0"/>
                        </a:cubicBezTo>
                        <a:cubicBezTo>
                          <a:pt x="332106" y="-5206"/>
                          <a:pt x="546761" y="21665"/>
                          <a:pt x="720648" y="0"/>
                        </a:cubicBezTo>
                        <a:cubicBezTo>
                          <a:pt x="894535" y="-21665"/>
                          <a:pt x="1074032" y="-7561"/>
                          <a:pt x="1298705" y="0"/>
                        </a:cubicBezTo>
                        <a:cubicBezTo>
                          <a:pt x="1523378" y="7561"/>
                          <a:pt x="1643168" y="4094"/>
                          <a:pt x="1843088" y="0"/>
                        </a:cubicBezTo>
                        <a:lnTo>
                          <a:pt x="1843088" y="0"/>
                        </a:lnTo>
                        <a:cubicBezTo>
                          <a:pt x="2113522" y="-22830"/>
                          <a:pt x="2215119" y="-15711"/>
                          <a:pt x="2506599" y="0"/>
                        </a:cubicBezTo>
                        <a:cubicBezTo>
                          <a:pt x="2798079" y="15711"/>
                          <a:pt x="3085825" y="14930"/>
                          <a:pt x="3253050" y="0"/>
                        </a:cubicBezTo>
                        <a:cubicBezTo>
                          <a:pt x="3420275" y="-14930"/>
                          <a:pt x="3708181" y="-10970"/>
                          <a:pt x="3944208" y="0"/>
                        </a:cubicBezTo>
                        <a:cubicBezTo>
                          <a:pt x="4180235" y="10970"/>
                          <a:pt x="4418581" y="12340"/>
                          <a:pt x="4607719" y="0"/>
                        </a:cubicBezTo>
                        <a:cubicBezTo>
                          <a:pt x="4841753" y="3519"/>
                          <a:pt x="5007582" y="-3321"/>
                          <a:pt x="5369675" y="0"/>
                        </a:cubicBezTo>
                        <a:cubicBezTo>
                          <a:pt x="5731768" y="3321"/>
                          <a:pt x="5865576" y="-37275"/>
                          <a:pt x="6194544" y="0"/>
                        </a:cubicBezTo>
                        <a:cubicBezTo>
                          <a:pt x="6523512" y="37275"/>
                          <a:pt x="6765968" y="-32599"/>
                          <a:pt x="7019414" y="0"/>
                        </a:cubicBezTo>
                        <a:cubicBezTo>
                          <a:pt x="7272860" y="32599"/>
                          <a:pt x="7552255" y="19446"/>
                          <a:pt x="7781370" y="0"/>
                        </a:cubicBezTo>
                        <a:cubicBezTo>
                          <a:pt x="8010485" y="-19446"/>
                          <a:pt x="8225080" y="23894"/>
                          <a:pt x="8606239" y="0"/>
                        </a:cubicBezTo>
                        <a:cubicBezTo>
                          <a:pt x="8987398" y="-23894"/>
                          <a:pt x="9099850" y="37232"/>
                          <a:pt x="9368195" y="0"/>
                        </a:cubicBezTo>
                        <a:cubicBezTo>
                          <a:pt x="9636540" y="-37232"/>
                          <a:pt x="9706116" y="-27462"/>
                          <a:pt x="9941409" y="0"/>
                        </a:cubicBezTo>
                        <a:cubicBezTo>
                          <a:pt x="10176702" y="27462"/>
                          <a:pt x="10636453" y="-7307"/>
                          <a:pt x="10899097" y="0"/>
                        </a:cubicBezTo>
                        <a:cubicBezTo>
                          <a:pt x="10983870" y="-9272"/>
                          <a:pt x="11051666" y="70168"/>
                          <a:pt x="11058525" y="159428"/>
                        </a:cubicBezTo>
                        <a:cubicBezTo>
                          <a:pt x="11064595" y="271767"/>
                          <a:pt x="11044226" y="471481"/>
                          <a:pt x="11058525" y="557986"/>
                        </a:cubicBezTo>
                        <a:lnTo>
                          <a:pt x="11058525" y="557986"/>
                        </a:lnTo>
                        <a:cubicBezTo>
                          <a:pt x="11062475" y="654146"/>
                          <a:pt x="11070130" y="678266"/>
                          <a:pt x="11058525" y="797123"/>
                        </a:cubicBezTo>
                        <a:lnTo>
                          <a:pt x="11058525" y="797120"/>
                        </a:lnTo>
                        <a:cubicBezTo>
                          <a:pt x="11070330" y="875678"/>
                          <a:pt x="10978688" y="962184"/>
                          <a:pt x="10899097" y="956548"/>
                        </a:cubicBezTo>
                        <a:cubicBezTo>
                          <a:pt x="10681762" y="924008"/>
                          <a:pt x="10456381" y="968796"/>
                          <a:pt x="10200055" y="956548"/>
                        </a:cubicBezTo>
                        <a:cubicBezTo>
                          <a:pt x="9943729" y="944300"/>
                          <a:pt x="9750115" y="943783"/>
                          <a:pt x="9501013" y="956548"/>
                        </a:cubicBezTo>
                        <a:cubicBezTo>
                          <a:pt x="9251911" y="969313"/>
                          <a:pt x="9031324" y="955256"/>
                          <a:pt x="8676143" y="956548"/>
                        </a:cubicBezTo>
                        <a:cubicBezTo>
                          <a:pt x="8320962" y="957841"/>
                          <a:pt x="8304629" y="963852"/>
                          <a:pt x="8102929" y="956548"/>
                        </a:cubicBezTo>
                        <a:cubicBezTo>
                          <a:pt x="7901229" y="949244"/>
                          <a:pt x="7564125" y="915515"/>
                          <a:pt x="7278059" y="956548"/>
                        </a:cubicBezTo>
                        <a:cubicBezTo>
                          <a:pt x="6991993" y="997582"/>
                          <a:pt x="6981619" y="929319"/>
                          <a:pt x="6704845" y="956548"/>
                        </a:cubicBezTo>
                        <a:cubicBezTo>
                          <a:pt x="6428071" y="983777"/>
                          <a:pt x="6344258" y="926345"/>
                          <a:pt x="6005803" y="956548"/>
                        </a:cubicBezTo>
                        <a:cubicBezTo>
                          <a:pt x="5667348" y="986751"/>
                          <a:pt x="5557941" y="936846"/>
                          <a:pt x="5369675" y="956548"/>
                        </a:cubicBezTo>
                        <a:cubicBezTo>
                          <a:pt x="5181409" y="976250"/>
                          <a:pt x="4964840" y="927143"/>
                          <a:pt x="4607719" y="956548"/>
                        </a:cubicBezTo>
                        <a:cubicBezTo>
                          <a:pt x="4293736" y="983034"/>
                          <a:pt x="4100629" y="1027843"/>
                          <a:pt x="3867608" y="1019067"/>
                        </a:cubicBezTo>
                        <a:cubicBezTo>
                          <a:pt x="3634587" y="1010291"/>
                          <a:pt x="3426651" y="1027382"/>
                          <a:pt x="3127497" y="1081586"/>
                        </a:cubicBezTo>
                        <a:cubicBezTo>
                          <a:pt x="2828343" y="1135791"/>
                          <a:pt x="2647562" y="1131594"/>
                          <a:pt x="2524444" y="1132528"/>
                        </a:cubicBezTo>
                        <a:cubicBezTo>
                          <a:pt x="2401326" y="1133462"/>
                          <a:pt x="2112233" y="1180295"/>
                          <a:pt x="1866568" y="1188100"/>
                        </a:cubicBezTo>
                        <a:cubicBezTo>
                          <a:pt x="1870241" y="1115340"/>
                          <a:pt x="1855319" y="1039790"/>
                          <a:pt x="1843088" y="956548"/>
                        </a:cubicBezTo>
                        <a:cubicBezTo>
                          <a:pt x="1654464" y="980352"/>
                          <a:pt x="1368596" y="927675"/>
                          <a:pt x="1248195" y="956548"/>
                        </a:cubicBezTo>
                        <a:cubicBezTo>
                          <a:pt x="1127794" y="985421"/>
                          <a:pt x="904871" y="934528"/>
                          <a:pt x="703811" y="956548"/>
                        </a:cubicBezTo>
                        <a:cubicBezTo>
                          <a:pt x="502751" y="978568"/>
                          <a:pt x="352893" y="969926"/>
                          <a:pt x="159428" y="956548"/>
                        </a:cubicBezTo>
                        <a:cubicBezTo>
                          <a:pt x="69055" y="959693"/>
                          <a:pt x="14057" y="871576"/>
                          <a:pt x="0" y="797120"/>
                        </a:cubicBezTo>
                        <a:lnTo>
                          <a:pt x="0" y="797123"/>
                        </a:lnTo>
                        <a:cubicBezTo>
                          <a:pt x="4220" y="730657"/>
                          <a:pt x="-921" y="646479"/>
                          <a:pt x="0" y="557986"/>
                        </a:cubicBezTo>
                        <a:lnTo>
                          <a:pt x="0" y="557986"/>
                        </a:lnTo>
                        <a:cubicBezTo>
                          <a:pt x="-15465" y="384397"/>
                          <a:pt x="-5055" y="296008"/>
                          <a:pt x="0" y="159428"/>
                        </a:cubicBezTo>
                        <a:close/>
                      </a:path>
                      <a:path w="11058525" h="956548" stroke="0" extrusionOk="0">
                        <a:moveTo>
                          <a:pt x="0" y="159428"/>
                        </a:moveTo>
                        <a:cubicBezTo>
                          <a:pt x="4770" y="76011"/>
                          <a:pt x="61991" y="18950"/>
                          <a:pt x="159428" y="0"/>
                        </a:cubicBezTo>
                        <a:cubicBezTo>
                          <a:pt x="277682" y="14726"/>
                          <a:pt x="428721" y="-7920"/>
                          <a:pt x="670138" y="0"/>
                        </a:cubicBezTo>
                        <a:cubicBezTo>
                          <a:pt x="911555" y="7920"/>
                          <a:pt x="1051836" y="22537"/>
                          <a:pt x="1231358" y="0"/>
                        </a:cubicBezTo>
                        <a:cubicBezTo>
                          <a:pt x="1410880" y="-22537"/>
                          <a:pt x="1650173" y="-24664"/>
                          <a:pt x="1843088" y="0"/>
                        </a:cubicBezTo>
                        <a:lnTo>
                          <a:pt x="1843088" y="0"/>
                        </a:lnTo>
                        <a:cubicBezTo>
                          <a:pt x="2045511" y="12597"/>
                          <a:pt x="2222329" y="-3862"/>
                          <a:pt x="2561892" y="0"/>
                        </a:cubicBezTo>
                        <a:cubicBezTo>
                          <a:pt x="2901455" y="3862"/>
                          <a:pt x="2953035" y="2538"/>
                          <a:pt x="3253050" y="0"/>
                        </a:cubicBezTo>
                        <a:cubicBezTo>
                          <a:pt x="3553065" y="-2538"/>
                          <a:pt x="3748904" y="-21199"/>
                          <a:pt x="3944208" y="0"/>
                        </a:cubicBezTo>
                        <a:cubicBezTo>
                          <a:pt x="4139512" y="21199"/>
                          <a:pt x="4341193" y="16812"/>
                          <a:pt x="4607719" y="0"/>
                        </a:cubicBezTo>
                        <a:cubicBezTo>
                          <a:pt x="4791251" y="12770"/>
                          <a:pt x="4875550" y="24950"/>
                          <a:pt x="5118020" y="0"/>
                        </a:cubicBezTo>
                        <a:cubicBezTo>
                          <a:pt x="5360490" y="-24950"/>
                          <a:pt x="5504400" y="-19570"/>
                          <a:pt x="5628320" y="0"/>
                        </a:cubicBezTo>
                        <a:cubicBezTo>
                          <a:pt x="5752240" y="19570"/>
                          <a:pt x="6024404" y="1060"/>
                          <a:pt x="6390276" y="0"/>
                        </a:cubicBezTo>
                        <a:cubicBezTo>
                          <a:pt x="6756148" y="-1060"/>
                          <a:pt x="6868841" y="9418"/>
                          <a:pt x="7089318" y="0"/>
                        </a:cubicBezTo>
                        <a:cubicBezTo>
                          <a:pt x="7309795" y="-9418"/>
                          <a:pt x="7673120" y="19406"/>
                          <a:pt x="7851274" y="0"/>
                        </a:cubicBezTo>
                        <a:cubicBezTo>
                          <a:pt x="8029428" y="-19406"/>
                          <a:pt x="8205827" y="20725"/>
                          <a:pt x="8424488" y="0"/>
                        </a:cubicBezTo>
                        <a:cubicBezTo>
                          <a:pt x="8643149" y="-20725"/>
                          <a:pt x="8897385" y="4796"/>
                          <a:pt x="9186444" y="0"/>
                        </a:cubicBezTo>
                        <a:cubicBezTo>
                          <a:pt x="9475503" y="-4796"/>
                          <a:pt x="9481830" y="11033"/>
                          <a:pt x="9759659" y="0"/>
                        </a:cubicBezTo>
                        <a:cubicBezTo>
                          <a:pt x="10037488" y="-11033"/>
                          <a:pt x="10056979" y="11926"/>
                          <a:pt x="10269959" y="0"/>
                        </a:cubicBezTo>
                        <a:cubicBezTo>
                          <a:pt x="10482939" y="-11926"/>
                          <a:pt x="10756519" y="30675"/>
                          <a:pt x="10899097" y="0"/>
                        </a:cubicBezTo>
                        <a:cubicBezTo>
                          <a:pt x="10988585" y="-1435"/>
                          <a:pt x="11065238" y="66821"/>
                          <a:pt x="11058525" y="159428"/>
                        </a:cubicBezTo>
                        <a:cubicBezTo>
                          <a:pt x="11076668" y="275909"/>
                          <a:pt x="11042045" y="424320"/>
                          <a:pt x="11058525" y="557986"/>
                        </a:cubicBezTo>
                        <a:lnTo>
                          <a:pt x="11058525" y="557986"/>
                        </a:lnTo>
                        <a:cubicBezTo>
                          <a:pt x="11046908" y="667919"/>
                          <a:pt x="11057131" y="704540"/>
                          <a:pt x="11058525" y="797123"/>
                        </a:cubicBezTo>
                        <a:lnTo>
                          <a:pt x="11058525" y="797120"/>
                        </a:lnTo>
                        <a:cubicBezTo>
                          <a:pt x="11061295" y="868550"/>
                          <a:pt x="10978606" y="970026"/>
                          <a:pt x="10899097" y="956548"/>
                        </a:cubicBezTo>
                        <a:cubicBezTo>
                          <a:pt x="10715775" y="964645"/>
                          <a:pt x="10591349" y="982173"/>
                          <a:pt x="10325883" y="956548"/>
                        </a:cubicBezTo>
                        <a:cubicBezTo>
                          <a:pt x="10060417" y="930923"/>
                          <a:pt x="10030264" y="965179"/>
                          <a:pt x="9752668" y="956548"/>
                        </a:cubicBezTo>
                        <a:cubicBezTo>
                          <a:pt x="9475072" y="947917"/>
                          <a:pt x="9375733" y="943424"/>
                          <a:pt x="9179454" y="956548"/>
                        </a:cubicBezTo>
                        <a:cubicBezTo>
                          <a:pt x="8983175" y="969672"/>
                          <a:pt x="8696599" y="943257"/>
                          <a:pt x="8417498" y="956548"/>
                        </a:cubicBezTo>
                        <a:cubicBezTo>
                          <a:pt x="8138397" y="969839"/>
                          <a:pt x="7818642" y="931253"/>
                          <a:pt x="7655542" y="956548"/>
                        </a:cubicBezTo>
                        <a:cubicBezTo>
                          <a:pt x="7492442" y="981843"/>
                          <a:pt x="7115185" y="986035"/>
                          <a:pt x="6830673" y="956548"/>
                        </a:cubicBezTo>
                        <a:cubicBezTo>
                          <a:pt x="6546161" y="927061"/>
                          <a:pt x="6489630" y="961326"/>
                          <a:pt x="6320372" y="956548"/>
                        </a:cubicBezTo>
                        <a:cubicBezTo>
                          <a:pt x="6151114" y="951770"/>
                          <a:pt x="5970043" y="964804"/>
                          <a:pt x="5747157" y="956548"/>
                        </a:cubicBezTo>
                        <a:cubicBezTo>
                          <a:pt x="5524271" y="948292"/>
                          <a:pt x="5433418" y="936889"/>
                          <a:pt x="5236857" y="956548"/>
                        </a:cubicBezTo>
                        <a:cubicBezTo>
                          <a:pt x="5040296" y="976207"/>
                          <a:pt x="4898231" y="979790"/>
                          <a:pt x="4607719" y="956548"/>
                        </a:cubicBezTo>
                        <a:cubicBezTo>
                          <a:pt x="4406252" y="958548"/>
                          <a:pt x="4200179" y="959135"/>
                          <a:pt x="3867608" y="1019067"/>
                        </a:cubicBezTo>
                        <a:cubicBezTo>
                          <a:pt x="3535037" y="1078999"/>
                          <a:pt x="3539440" y="1076005"/>
                          <a:pt x="3264555" y="1070008"/>
                        </a:cubicBezTo>
                        <a:cubicBezTo>
                          <a:pt x="2989670" y="1064011"/>
                          <a:pt x="2818966" y="1139729"/>
                          <a:pt x="2579267" y="1127896"/>
                        </a:cubicBezTo>
                        <a:cubicBezTo>
                          <a:pt x="2339568" y="1116063"/>
                          <a:pt x="2068082" y="1136171"/>
                          <a:pt x="1866568" y="1188100"/>
                        </a:cubicBezTo>
                        <a:cubicBezTo>
                          <a:pt x="1848152" y="1084526"/>
                          <a:pt x="1864580" y="1057045"/>
                          <a:pt x="1843088" y="956548"/>
                        </a:cubicBezTo>
                        <a:cubicBezTo>
                          <a:pt x="1616016" y="939010"/>
                          <a:pt x="1476302" y="949423"/>
                          <a:pt x="1332378" y="956548"/>
                        </a:cubicBezTo>
                        <a:cubicBezTo>
                          <a:pt x="1188454" y="963674"/>
                          <a:pt x="960437" y="930218"/>
                          <a:pt x="754321" y="956548"/>
                        </a:cubicBezTo>
                        <a:cubicBezTo>
                          <a:pt x="548205" y="982878"/>
                          <a:pt x="351495" y="955973"/>
                          <a:pt x="159428" y="956548"/>
                        </a:cubicBezTo>
                        <a:cubicBezTo>
                          <a:pt x="67339" y="961050"/>
                          <a:pt x="-1730" y="877692"/>
                          <a:pt x="0" y="797120"/>
                        </a:cubicBezTo>
                        <a:lnTo>
                          <a:pt x="0" y="797123"/>
                        </a:lnTo>
                        <a:cubicBezTo>
                          <a:pt x="-8689" y="723884"/>
                          <a:pt x="9134" y="647026"/>
                          <a:pt x="0" y="557986"/>
                        </a:cubicBezTo>
                        <a:lnTo>
                          <a:pt x="0" y="557986"/>
                        </a:lnTo>
                        <a:cubicBezTo>
                          <a:pt x="-13266" y="374890"/>
                          <a:pt x="-19465" y="287435"/>
                          <a:pt x="0" y="15942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i="1" kern="100">
                <a:latin typeface="Arial" panose="020B0604020202020204" pitchFamily="34" charset="0"/>
                <a:ea typeface="Times New Roman" panose="02020603050405020304" pitchFamily="18" charset="0"/>
                <a:cs typeface="Arial" panose="020B0604020202020204" pitchFamily="34" charset="0"/>
              </a:rPr>
              <a:t>“</a:t>
            </a:r>
            <a:r>
              <a:rPr lang="en-GB" sz="1400" i="1" kern="100">
                <a:effectLst/>
                <a:latin typeface="Arial" panose="020B0604020202020204" pitchFamily="34" charset="0"/>
                <a:ea typeface="Times New Roman" panose="02020603050405020304" pitchFamily="18" charset="0"/>
                <a:cs typeface="Arial" panose="020B0604020202020204" pitchFamily="34" charset="0"/>
              </a:rPr>
              <a:t>I think having a target which is achievable, realistic and meaningful drives doctors.”</a:t>
            </a:r>
          </a:p>
        </p:txBody>
      </p:sp>
      <p:pic>
        <p:nvPicPr>
          <p:cNvPr id="6" name="Graphic 5" descr="Home1 with solid fill">
            <a:extLst>
              <a:ext uri="{FF2B5EF4-FFF2-40B4-BE49-F238E27FC236}">
                <a16:creationId xmlns:a16="http://schemas.microsoft.com/office/drawing/2014/main" id="{C125A947-3F96-CCDA-AA25-6C54545141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05" y="1356018"/>
            <a:ext cx="540000" cy="540000"/>
          </a:xfrm>
          <a:prstGeom prst="rect">
            <a:avLst/>
          </a:prstGeom>
        </p:spPr>
      </p:pic>
      <p:pic>
        <p:nvPicPr>
          <p:cNvPr id="9" name="Graphic 8" descr="Users with solid fill">
            <a:extLst>
              <a:ext uri="{FF2B5EF4-FFF2-40B4-BE49-F238E27FC236}">
                <a16:creationId xmlns:a16="http://schemas.microsoft.com/office/drawing/2014/main" id="{61A82706-3AEE-EFD6-E743-307BE14212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3505" y="2889000"/>
            <a:ext cx="540000" cy="540000"/>
          </a:xfrm>
          <a:prstGeom prst="rect">
            <a:avLst/>
          </a:prstGeom>
        </p:spPr>
      </p:pic>
      <p:pic>
        <p:nvPicPr>
          <p:cNvPr id="11" name="Graphic 10" descr="Subtitles with solid fill">
            <a:extLst>
              <a:ext uri="{FF2B5EF4-FFF2-40B4-BE49-F238E27FC236}">
                <a16:creationId xmlns:a16="http://schemas.microsoft.com/office/drawing/2014/main" id="{B8A94A40-7DC8-ED46-EA3B-5A15D7283A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9699" y="4547074"/>
            <a:ext cx="540000" cy="540000"/>
          </a:xfrm>
          <a:prstGeom prst="rect">
            <a:avLst/>
          </a:prstGeom>
        </p:spPr>
      </p:pic>
      <p:pic>
        <p:nvPicPr>
          <p:cNvPr id="15" name="Graphic 14" descr="Megaphone1 with solid fill">
            <a:extLst>
              <a:ext uri="{FF2B5EF4-FFF2-40B4-BE49-F238E27FC236}">
                <a16:creationId xmlns:a16="http://schemas.microsoft.com/office/drawing/2014/main" id="{640CB4EE-0750-1406-DA03-81F8BF6AEF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9699" y="1356018"/>
            <a:ext cx="540000" cy="540000"/>
          </a:xfrm>
          <a:prstGeom prst="rect">
            <a:avLst/>
          </a:prstGeom>
        </p:spPr>
      </p:pic>
      <p:pic>
        <p:nvPicPr>
          <p:cNvPr id="22" name="Graphic 21" descr="Hourglass Full with solid fill">
            <a:extLst>
              <a:ext uri="{FF2B5EF4-FFF2-40B4-BE49-F238E27FC236}">
                <a16:creationId xmlns:a16="http://schemas.microsoft.com/office/drawing/2014/main" id="{4563F046-8098-3AD0-2C67-9FF43679A4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6889" y="2960989"/>
            <a:ext cx="540000" cy="540000"/>
          </a:xfrm>
          <a:prstGeom prst="rect">
            <a:avLst/>
          </a:prstGeom>
        </p:spPr>
      </p:pic>
      <p:sp>
        <p:nvSpPr>
          <p:cNvPr id="27" name="Speech Bubble: Rectangle with Corners Rounded 26">
            <a:extLst>
              <a:ext uri="{FF2B5EF4-FFF2-40B4-BE49-F238E27FC236}">
                <a16:creationId xmlns:a16="http://schemas.microsoft.com/office/drawing/2014/main" id="{10C6EA60-9446-717C-D209-1D65AB6B4EF8}"/>
              </a:ext>
            </a:extLst>
          </p:cNvPr>
          <p:cNvSpPr/>
          <p:nvPr/>
        </p:nvSpPr>
        <p:spPr>
          <a:xfrm>
            <a:off x="7318268" y="4670873"/>
            <a:ext cx="4698073" cy="1068422"/>
          </a:xfrm>
          <a:prstGeom prst="wedgeRoundRectCallout">
            <a:avLst/>
          </a:prstGeom>
          <a:solidFill>
            <a:schemeClr val="bg1">
              <a:lumMod val="65000"/>
            </a:schemeClr>
          </a:solidFill>
          <a:ln>
            <a:noFill/>
            <a:extLst>
              <a:ext uri="{C807C97D-BFC1-408E-A445-0C87EB9F89A2}">
                <ask:lineSketchStyleProps xmlns:ask="http://schemas.microsoft.com/office/drawing/2018/sketchyshapes" sd="1177193717">
                  <a:custGeom>
                    <a:avLst/>
                    <a:gdLst>
                      <a:gd name="connsiteX0" fmla="*/ 0 w 11058525"/>
                      <a:gd name="connsiteY0" fmla="*/ 159428 h 956548"/>
                      <a:gd name="connsiteX1" fmla="*/ 159428 w 11058525"/>
                      <a:gd name="connsiteY1" fmla="*/ 0 h 956548"/>
                      <a:gd name="connsiteX2" fmla="*/ 720648 w 11058525"/>
                      <a:gd name="connsiteY2" fmla="*/ 0 h 956548"/>
                      <a:gd name="connsiteX3" fmla="*/ 1298705 w 11058525"/>
                      <a:gd name="connsiteY3" fmla="*/ 0 h 956548"/>
                      <a:gd name="connsiteX4" fmla="*/ 1843088 w 11058525"/>
                      <a:gd name="connsiteY4" fmla="*/ 0 h 956548"/>
                      <a:gd name="connsiteX5" fmla="*/ 1843088 w 11058525"/>
                      <a:gd name="connsiteY5" fmla="*/ 0 h 956548"/>
                      <a:gd name="connsiteX6" fmla="*/ 2506599 w 11058525"/>
                      <a:gd name="connsiteY6" fmla="*/ 0 h 956548"/>
                      <a:gd name="connsiteX7" fmla="*/ 3253050 w 11058525"/>
                      <a:gd name="connsiteY7" fmla="*/ 0 h 956548"/>
                      <a:gd name="connsiteX8" fmla="*/ 3944208 w 11058525"/>
                      <a:gd name="connsiteY8" fmla="*/ 0 h 956548"/>
                      <a:gd name="connsiteX9" fmla="*/ 4607719 w 11058525"/>
                      <a:gd name="connsiteY9" fmla="*/ 0 h 956548"/>
                      <a:gd name="connsiteX10" fmla="*/ 5369675 w 11058525"/>
                      <a:gd name="connsiteY10" fmla="*/ 0 h 956548"/>
                      <a:gd name="connsiteX11" fmla="*/ 6194544 w 11058525"/>
                      <a:gd name="connsiteY11" fmla="*/ 0 h 956548"/>
                      <a:gd name="connsiteX12" fmla="*/ 7019414 w 11058525"/>
                      <a:gd name="connsiteY12" fmla="*/ 0 h 956548"/>
                      <a:gd name="connsiteX13" fmla="*/ 7781370 w 11058525"/>
                      <a:gd name="connsiteY13" fmla="*/ 0 h 956548"/>
                      <a:gd name="connsiteX14" fmla="*/ 8606239 w 11058525"/>
                      <a:gd name="connsiteY14" fmla="*/ 0 h 956548"/>
                      <a:gd name="connsiteX15" fmla="*/ 9368195 w 11058525"/>
                      <a:gd name="connsiteY15" fmla="*/ 0 h 956548"/>
                      <a:gd name="connsiteX16" fmla="*/ 9941409 w 11058525"/>
                      <a:gd name="connsiteY16" fmla="*/ 0 h 956548"/>
                      <a:gd name="connsiteX17" fmla="*/ 10899097 w 11058525"/>
                      <a:gd name="connsiteY17" fmla="*/ 0 h 956548"/>
                      <a:gd name="connsiteX18" fmla="*/ 11058525 w 11058525"/>
                      <a:gd name="connsiteY18" fmla="*/ 159428 h 956548"/>
                      <a:gd name="connsiteX19" fmla="*/ 11058525 w 11058525"/>
                      <a:gd name="connsiteY19" fmla="*/ 557986 h 956548"/>
                      <a:gd name="connsiteX20" fmla="*/ 11058525 w 11058525"/>
                      <a:gd name="connsiteY20" fmla="*/ 557986 h 956548"/>
                      <a:gd name="connsiteX21" fmla="*/ 11058525 w 11058525"/>
                      <a:gd name="connsiteY21" fmla="*/ 797123 h 956548"/>
                      <a:gd name="connsiteX22" fmla="*/ 11058525 w 11058525"/>
                      <a:gd name="connsiteY22" fmla="*/ 797120 h 956548"/>
                      <a:gd name="connsiteX23" fmla="*/ 10899097 w 11058525"/>
                      <a:gd name="connsiteY23" fmla="*/ 956548 h 956548"/>
                      <a:gd name="connsiteX24" fmla="*/ 10200055 w 11058525"/>
                      <a:gd name="connsiteY24" fmla="*/ 956548 h 956548"/>
                      <a:gd name="connsiteX25" fmla="*/ 9501013 w 11058525"/>
                      <a:gd name="connsiteY25" fmla="*/ 956548 h 956548"/>
                      <a:gd name="connsiteX26" fmla="*/ 8676143 w 11058525"/>
                      <a:gd name="connsiteY26" fmla="*/ 956548 h 956548"/>
                      <a:gd name="connsiteX27" fmla="*/ 8102929 w 11058525"/>
                      <a:gd name="connsiteY27" fmla="*/ 956548 h 956548"/>
                      <a:gd name="connsiteX28" fmla="*/ 7278059 w 11058525"/>
                      <a:gd name="connsiteY28" fmla="*/ 956548 h 956548"/>
                      <a:gd name="connsiteX29" fmla="*/ 6704845 w 11058525"/>
                      <a:gd name="connsiteY29" fmla="*/ 956548 h 956548"/>
                      <a:gd name="connsiteX30" fmla="*/ 6005803 w 11058525"/>
                      <a:gd name="connsiteY30" fmla="*/ 956548 h 956548"/>
                      <a:gd name="connsiteX31" fmla="*/ 5369675 w 11058525"/>
                      <a:gd name="connsiteY31" fmla="*/ 956548 h 956548"/>
                      <a:gd name="connsiteX32" fmla="*/ 4607719 w 11058525"/>
                      <a:gd name="connsiteY32" fmla="*/ 956548 h 956548"/>
                      <a:gd name="connsiteX33" fmla="*/ 3867608 w 11058525"/>
                      <a:gd name="connsiteY33" fmla="*/ 1019067 h 956548"/>
                      <a:gd name="connsiteX34" fmla="*/ 3127497 w 11058525"/>
                      <a:gd name="connsiteY34" fmla="*/ 1081586 h 956548"/>
                      <a:gd name="connsiteX35" fmla="*/ 2524444 w 11058525"/>
                      <a:gd name="connsiteY35" fmla="*/ 1132528 h 956548"/>
                      <a:gd name="connsiteX36" fmla="*/ 1866568 w 11058525"/>
                      <a:gd name="connsiteY36" fmla="*/ 1188100 h 956548"/>
                      <a:gd name="connsiteX37" fmla="*/ 1843088 w 11058525"/>
                      <a:gd name="connsiteY37" fmla="*/ 956548 h 956548"/>
                      <a:gd name="connsiteX38" fmla="*/ 1248195 w 11058525"/>
                      <a:gd name="connsiteY38" fmla="*/ 956548 h 956548"/>
                      <a:gd name="connsiteX39" fmla="*/ 703811 w 11058525"/>
                      <a:gd name="connsiteY39" fmla="*/ 956548 h 956548"/>
                      <a:gd name="connsiteX40" fmla="*/ 159428 w 11058525"/>
                      <a:gd name="connsiteY40" fmla="*/ 956548 h 956548"/>
                      <a:gd name="connsiteX41" fmla="*/ 0 w 11058525"/>
                      <a:gd name="connsiteY41" fmla="*/ 797120 h 956548"/>
                      <a:gd name="connsiteX42" fmla="*/ 0 w 11058525"/>
                      <a:gd name="connsiteY42" fmla="*/ 797123 h 956548"/>
                      <a:gd name="connsiteX43" fmla="*/ 0 w 11058525"/>
                      <a:gd name="connsiteY43" fmla="*/ 557986 h 956548"/>
                      <a:gd name="connsiteX44" fmla="*/ 0 w 11058525"/>
                      <a:gd name="connsiteY44" fmla="*/ 557986 h 956548"/>
                      <a:gd name="connsiteX45" fmla="*/ 0 w 11058525"/>
                      <a:gd name="connsiteY45" fmla="*/ 159428 h 9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58525" h="956548" fill="none" extrusionOk="0">
                        <a:moveTo>
                          <a:pt x="0" y="159428"/>
                        </a:moveTo>
                        <a:cubicBezTo>
                          <a:pt x="-11367" y="77479"/>
                          <a:pt x="53759" y="7016"/>
                          <a:pt x="159428" y="0"/>
                        </a:cubicBezTo>
                        <a:cubicBezTo>
                          <a:pt x="332106" y="-5206"/>
                          <a:pt x="546761" y="21665"/>
                          <a:pt x="720648" y="0"/>
                        </a:cubicBezTo>
                        <a:cubicBezTo>
                          <a:pt x="894535" y="-21665"/>
                          <a:pt x="1074032" y="-7561"/>
                          <a:pt x="1298705" y="0"/>
                        </a:cubicBezTo>
                        <a:cubicBezTo>
                          <a:pt x="1523378" y="7561"/>
                          <a:pt x="1643168" y="4094"/>
                          <a:pt x="1843088" y="0"/>
                        </a:cubicBezTo>
                        <a:lnTo>
                          <a:pt x="1843088" y="0"/>
                        </a:lnTo>
                        <a:cubicBezTo>
                          <a:pt x="2113522" y="-22830"/>
                          <a:pt x="2215119" y="-15711"/>
                          <a:pt x="2506599" y="0"/>
                        </a:cubicBezTo>
                        <a:cubicBezTo>
                          <a:pt x="2798079" y="15711"/>
                          <a:pt x="3085825" y="14930"/>
                          <a:pt x="3253050" y="0"/>
                        </a:cubicBezTo>
                        <a:cubicBezTo>
                          <a:pt x="3420275" y="-14930"/>
                          <a:pt x="3708181" y="-10970"/>
                          <a:pt x="3944208" y="0"/>
                        </a:cubicBezTo>
                        <a:cubicBezTo>
                          <a:pt x="4180235" y="10970"/>
                          <a:pt x="4418581" y="12340"/>
                          <a:pt x="4607719" y="0"/>
                        </a:cubicBezTo>
                        <a:cubicBezTo>
                          <a:pt x="4841753" y="3519"/>
                          <a:pt x="5007582" y="-3321"/>
                          <a:pt x="5369675" y="0"/>
                        </a:cubicBezTo>
                        <a:cubicBezTo>
                          <a:pt x="5731768" y="3321"/>
                          <a:pt x="5865576" y="-37275"/>
                          <a:pt x="6194544" y="0"/>
                        </a:cubicBezTo>
                        <a:cubicBezTo>
                          <a:pt x="6523512" y="37275"/>
                          <a:pt x="6765968" y="-32599"/>
                          <a:pt x="7019414" y="0"/>
                        </a:cubicBezTo>
                        <a:cubicBezTo>
                          <a:pt x="7272860" y="32599"/>
                          <a:pt x="7552255" y="19446"/>
                          <a:pt x="7781370" y="0"/>
                        </a:cubicBezTo>
                        <a:cubicBezTo>
                          <a:pt x="8010485" y="-19446"/>
                          <a:pt x="8225080" y="23894"/>
                          <a:pt x="8606239" y="0"/>
                        </a:cubicBezTo>
                        <a:cubicBezTo>
                          <a:pt x="8987398" y="-23894"/>
                          <a:pt x="9099850" y="37232"/>
                          <a:pt x="9368195" y="0"/>
                        </a:cubicBezTo>
                        <a:cubicBezTo>
                          <a:pt x="9636540" y="-37232"/>
                          <a:pt x="9706116" y="-27462"/>
                          <a:pt x="9941409" y="0"/>
                        </a:cubicBezTo>
                        <a:cubicBezTo>
                          <a:pt x="10176702" y="27462"/>
                          <a:pt x="10636453" y="-7307"/>
                          <a:pt x="10899097" y="0"/>
                        </a:cubicBezTo>
                        <a:cubicBezTo>
                          <a:pt x="10983870" y="-9272"/>
                          <a:pt x="11051666" y="70168"/>
                          <a:pt x="11058525" y="159428"/>
                        </a:cubicBezTo>
                        <a:cubicBezTo>
                          <a:pt x="11064595" y="271767"/>
                          <a:pt x="11044226" y="471481"/>
                          <a:pt x="11058525" y="557986"/>
                        </a:cubicBezTo>
                        <a:lnTo>
                          <a:pt x="11058525" y="557986"/>
                        </a:lnTo>
                        <a:cubicBezTo>
                          <a:pt x="11062475" y="654146"/>
                          <a:pt x="11070130" y="678266"/>
                          <a:pt x="11058525" y="797123"/>
                        </a:cubicBezTo>
                        <a:lnTo>
                          <a:pt x="11058525" y="797120"/>
                        </a:lnTo>
                        <a:cubicBezTo>
                          <a:pt x="11070330" y="875678"/>
                          <a:pt x="10978688" y="962184"/>
                          <a:pt x="10899097" y="956548"/>
                        </a:cubicBezTo>
                        <a:cubicBezTo>
                          <a:pt x="10681762" y="924008"/>
                          <a:pt x="10456381" y="968796"/>
                          <a:pt x="10200055" y="956548"/>
                        </a:cubicBezTo>
                        <a:cubicBezTo>
                          <a:pt x="9943729" y="944300"/>
                          <a:pt x="9750115" y="943783"/>
                          <a:pt x="9501013" y="956548"/>
                        </a:cubicBezTo>
                        <a:cubicBezTo>
                          <a:pt x="9251911" y="969313"/>
                          <a:pt x="9031324" y="955256"/>
                          <a:pt x="8676143" y="956548"/>
                        </a:cubicBezTo>
                        <a:cubicBezTo>
                          <a:pt x="8320962" y="957841"/>
                          <a:pt x="8304629" y="963852"/>
                          <a:pt x="8102929" y="956548"/>
                        </a:cubicBezTo>
                        <a:cubicBezTo>
                          <a:pt x="7901229" y="949244"/>
                          <a:pt x="7564125" y="915515"/>
                          <a:pt x="7278059" y="956548"/>
                        </a:cubicBezTo>
                        <a:cubicBezTo>
                          <a:pt x="6991993" y="997582"/>
                          <a:pt x="6981619" y="929319"/>
                          <a:pt x="6704845" y="956548"/>
                        </a:cubicBezTo>
                        <a:cubicBezTo>
                          <a:pt x="6428071" y="983777"/>
                          <a:pt x="6344258" y="926345"/>
                          <a:pt x="6005803" y="956548"/>
                        </a:cubicBezTo>
                        <a:cubicBezTo>
                          <a:pt x="5667348" y="986751"/>
                          <a:pt x="5557941" y="936846"/>
                          <a:pt x="5369675" y="956548"/>
                        </a:cubicBezTo>
                        <a:cubicBezTo>
                          <a:pt x="5181409" y="976250"/>
                          <a:pt x="4964840" y="927143"/>
                          <a:pt x="4607719" y="956548"/>
                        </a:cubicBezTo>
                        <a:cubicBezTo>
                          <a:pt x="4293736" y="983034"/>
                          <a:pt x="4100629" y="1027843"/>
                          <a:pt x="3867608" y="1019067"/>
                        </a:cubicBezTo>
                        <a:cubicBezTo>
                          <a:pt x="3634587" y="1010291"/>
                          <a:pt x="3426651" y="1027382"/>
                          <a:pt x="3127497" y="1081586"/>
                        </a:cubicBezTo>
                        <a:cubicBezTo>
                          <a:pt x="2828343" y="1135791"/>
                          <a:pt x="2647562" y="1131594"/>
                          <a:pt x="2524444" y="1132528"/>
                        </a:cubicBezTo>
                        <a:cubicBezTo>
                          <a:pt x="2401326" y="1133462"/>
                          <a:pt x="2112233" y="1180295"/>
                          <a:pt x="1866568" y="1188100"/>
                        </a:cubicBezTo>
                        <a:cubicBezTo>
                          <a:pt x="1870241" y="1115340"/>
                          <a:pt x="1855319" y="1039790"/>
                          <a:pt x="1843088" y="956548"/>
                        </a:cubicBezTo>
                        <a:cubicBezTo>
                          <a:pt x="1654464" y="980352"/>
                          <a:pt x="1368596" y="927675"/>
                          <a:pt x="1248195" y="956548"/>
                        </a:cubicBezTo>
                        <a:cubicBezTo>
                          <a:pt x="1127794" y="985421"/>
                          <a:pt x="904871" y="934528"/>
                          <a:pt x="703811" y="956548"/>
                        </a:cubicBezTo>
                        <a:cubicBezTo>
                          <a:pt x="502751" y="978568"/>
                          <a:pt x="352893" y="969926"/>
                          <a:pt x="159428" y="956548"/>
                        </a:cubicBezTo>
                        <a:cubicBezTo>
                          <a:pt x="69055" y="959693"/>
                          <a:pt x="14057" y="871576"/>
                          <a:pt x="0" y="797120"/>
                        </a:cubicBezTo>
                        <a:lnTo>
                          <a:pt x="0" y="797123"/>
                        </a:lnTo>
                        <a:cubicBezTo>
                          <a:pt x="4220" y="730657"/>
                          <a:pt x="-921" y="646479"/>
                          <a:pt x="0" y="557986"/>
                        </a:cubicBezTo>
                        <a:lnTo>
                          <a:pt x="0" y="557986"/>
                        </a:lnTo>
                        <a:cubicBezTo>
                          <a:pt x="-15465" y="384397"/>
                          <a:pt x="-5055" y="296008"/>
                          <a:pt x="0" y="159428"/>
                        </a:cubicBezTo>
                        <a:close/>
                      </a:path>
                      <a:path w="11058525" h="956548" stroke="0" extrusionOk="0">
                        <a:moveTo>
                          <a:pt x="0" y="159428"/>
                        </a:moveTo>
                        <a:cubicBezTo>
                          <a:pt x="4770" y="76011"/>
                          <a:pt x="61991" y="18950"/>
                          <a:pt x="159428" y="0"/>
                        </a:cubicBezTo>
                        <a:cubicBezTo>
                          <a:pt x="277682" y="14726"/>
                          <a:pt x="428721" y="-7920"/>
                          <a:pt x="670138" y="0"/>
                        </a:cubicBezTo>
                        <a:cubicBezTo>
                          <a:pt x="911555" y="7920"/>
                          <a:pt x="1051836" y="22537"/>
                          <a:pt x="1231358" y="0"/>
                        </a:cubicBezTo>
                        <a:cubicBezTo>
                          <a:pt x="1410880" y="-22537"/>
                          <a:pt x="1650173" y="-24664"/>
                          <a:pt x="1843088" y="0"/>
                        </a:cubicBezTo>
                        <a:lnTo>
                          <a:pt x="1843088" y="0"/>
                        </a:lnTo>
                        <a:cubicBezTo>
                          <a:pt x="2045511" y="12597"/>
                          <a:pt x="2222329" y="-3862"/>
                          <a:pt x="2561892" y="0"/>
                        </a:cubicBezTo>
                        <a:cubicBezTo>
                          <a:pt x="2901455" y="3862"/>
                          <a:pt x="2953035" y="2538"/>
                          <a:pt x="3253050" y="0"/>
                        </a:cubicBezTo>
                        <a:cubicBezTo>
                          <a:pt x="3553065" y="-2538"/>
                          <a:pt x="3748904" y="-21199"/>
                          <a:pt x="3944208" y="0"/>
                        </a:cubicBezTo>
                        <a:cubicBezTo>
                          <a:pt x="4139512" y="21199"/>
                          <a:pt x="4341193" y="16812"/>
                          <a:pt x="4607719" y="0"/>
                        </a:cubicBezTo>
                        <a:cubicBezTo>
                          <a:pt x="4791251" y="12770"/>
                          <a:pt x="4875550" y="24950"/>
                          <a:pt x="5118020" y="0"/>
                        </a:cubicBezTo>
                        <a:cubicBezTo>
                          <a:pt x="5360490" y="-24950"/>
                          <a:pt x="5504400" y="-19570"/>
                          <a:pt x="5628320" y="0"/>
                        </a:cubicBezTo>
                        <a:cubicBezTo>
                          <a:pt x="5752240" y="19570"/>
                          <a:pt x="6024404" y="1060"/>
                          <a:pt x="6390276" y="0"/>
                        </a:cubicBezTo>
                        <a:cubicBezTo>
                          <a:pt x="6756148" y="-1060"/>
                          <a:pt x="6868841" y="9418"/>
                          <a:pt x="7089318" y="0"/>
                        </a:cubicBezTo>
                        <a:cubicBezTo>
                          <a:pt x="7309795" y="-9418"/>
                          <a:pt x="7673120" y="19406"/>
                          <a:pt x="7851274" y="0"/>
                        </a:cubicBezTo>
                        <a:cubicBezTo>
                          <a:pt x="8029428" y="-19406"/>
                          <a:pt x="8205827" y="20725"/>
                          <a:pt x="8424488" y="0"/>
                        </a:cubicBezTo>
                        <a:cubicBezTo>
                          <a:pt x="8643149" y="-20725"/>
                          <a:pt x="8897385" y="4796"/>
                          <a:pt x="9186444" y="0"/>
                        </a:cubicBezTo>
                        <a:cubicBezTo>
                          <a:pt x="9475503" y="-4796"/>
                          <a:pt x="9481830" y="11033"/>
                          <a:pt x="9759659" y="0"/>
                        </a:cubicBezTo>
                        <a:cubicBezTo>
                          <a:pt x="10037488" y="-11033"/>
                          <a:pt x="10056979" y="11926"/>
                          <a:pt x="10269959" y="0"/>
                        </a:cubicBezTo>
                        <a:cubicBezTo>
                          <a:pt x="10482939" y="-11926"/>
                          <a:pt x="10756519" y="30675"/>
                          <a:pt x="10899097" y="0"/>
                        </a:cubicBezTo>
                        <a:cubicBezTo>
                          <a:pt x="10988585" y="-1435"/>
                          <a:pt x="11065238" y="66821"/>
                          <a:pt x="11058525" y="159428"/>
                        </a:cubicBezTo>
                        <a:cubicBezTo>
                          <a:pt x="11076668" y="275909"/>
                          <a:pt x="11042045" y="424320"/>
                          <a:pt x="11058525" y="557986"/>
                        </a:cubicBezTo>
                        <a:lnTo>
                          <a:pt x="11058525" y="557986"/>
                        </a:lnTo>
                        <a:cubicBezTo>
                          <a:pt x="11046908" y="667919"/>
                          <a:pt x="11057131" y="704540"/>
                          <a:pt x="11058525" y="797123"/>
                        </a:cubicBezTo>
                        <a:lnTo>
                          <a:pt x="11058525" y="797120"/>
                        </a:lnTo>
                        <a:cubicBezTo>
                          <a:pt x="11061295" y="868550"/>
                          <a:pt x="10978606" y="970026"/>
                          <a:pt x="10899097" y="956548"/>
                        </a:cubicBezTo>
                        <a:cubicBezTo>
                          <a:pt x="10715775" y="964645"/>
                          <a:pt x="10591349" y="982173"/>
                          <a:pt x="10325883" y="956548"/>
                        </a:cubicBezTo>
                        <a:cubicBezTo>
                          <a:pt x="10060417" y="930923"/>
                          <a:pt x="10030264" y="965179"/>
                          <a:pt x="9752668" y="956548"/>
                        </a:cubicBezTo>
                        <a:cubicBezTo>
                          <a:pt x="9475072" y="947917"/>
                          <a:pt x="9375733" y="943424"/>
                          <a:pt x="9179454" y="956548"/>
                        </a:cubicBezTo>
                        <a:cubicBezTo>
                          <a:pt x="8983175" y="969672"/>
                          <a:pt x="8696599" y="943257"/>
                          <a:pt x="8417498" y="956548"/>
                        </a:cubicBezTo>
                        <a:cubicBezTo>
                          <a:pt x="8138397" y="969839"/>
                          <a:pt x="7818642" y="931253"/>
                          <a:pt x="7655542" y="956548"/>
                        </a:cubicBezTo>
                        <a:cubicBezTo>
                          <a:pt x="7492442" y="981843"/>
                          <a:pt x="7115185" y="986035"/>
                          <a:pt x="6830673" y="956548"/>
                        </a:cubicBezTo>
                        <a:cubicBezTo>
                          <a:pt x="6546161" y="927061"/>
                          <a:pt x="6489630" y="961326"/>
                          <a:pt x="6320372" y="956548"/>
                        </a:cubicBezTo>
                        <a:cubicBezTo>
                          <a:pt x="6151114" y="951770"/>
                          <a:pt x="5970043" y="964804"/>
                          <a:pt x="5747157" y="956548"/>
                        </a:cubicBezTo>
                        <a:cubicBezTo>
                          <a:pt x="5524271" y="948292"/>
                          <a:pt x="5433418" y="936889"/>
                          <a:pt x="5236857" y="956548"/>
                        </a:cubicBezTo>
                        <a:cubicBezTo>
                          <a:pt x="5040296" y="976207"/>
                          <a:pt x="4898231" y="979790"/>
                          <a:pt x="4607719" y="956548"/>
                        </a:cubicBezTo>
                        <a:cubicBezTo>
                          <a:pt x="4406252" y="958548"/>
                          <a:pt x="4200179" y="959135"/>
                          <a:pt x="3867608" y="1019067"/>
                        </a:cubicBezTo>
                        <a:cubicBezTo>
                          <a:pt x="3535037" y="1078999"/>
                          <a:pt x="3539440" y="1076005"/>
                          <a:pt x="3264555" y="1070008"/>
                        </a:cubicBezTo>
                        <a:cubicBezTo>
                          <a:pt x="2989670" y="1064011"/>
                          <a:pt x="2818966" y="1139729"/>
                          <a:pt x="2579267" y="1127896"/>
                        </a:cubicBezTo>
                        <a:cubicBezTo>
                          <a:pt x="2339568" y="1116063"/>
                          <a:pt x="2068082" y="1136171"/>
                          <a:pt x="1866568" y="1188100"/>
                        </a:cubicBezTo>
                        <a:cubicBezTo>
                          <a:pt x="1848152" y="1084526"/>
                          <a:pt x="1864580" y="1057045"/>
                          <a:pt x="1843088" y="956548"/>
                        </a:cubicBezTo>
                        <a:cubicBezTo>
                          <a:pt x="1616016" y="939010"/>
                          <a:pt x="1476302" y="949423"/>
                          <a:pt x="1332378" y="956548"/>
                        </a:cubicBezTo>
                        <a:cubicBezTo>
                          <a:pt x="1188454" y="963674"/>
                          <a:pt x="960437" y="930218"/>
                          <a:pt x="754321" y="956548"/>
                        </a:cubicBezTo>
                        <a:cubicBezTo>
                          <a:pt x="548205" y="982878"/>
                          <a:pt x="351495" y="955973"/>
                          <a:pt x="159428" y="956548"/>
                        </a:cubicBezTo>
                        <a:cubicBezTo>
                          <a:pt x="67339" y="961050"/>
                          <a:pt x="-1730" y="877692"/>
                          <a:pt x="0" y="797120"/>
                        </a:cubicBezTo>
                        <a:lnTo>
                          <a:pt x="0" y="797123"/>
                        </a:lnTo>
                        <a:cubicBezTo>
                          <a:pt x="-8689" y="723884"/>
                          <a:pt x="9134" y="647026"/>
                          <a:pt x="0" y="557986"/>
                        </a:cubicBezTo>
                        <a:lnTo>
                          <a:pt x="0" y="557986"/>
                        </a:lnTo>
                        <a:cubicBezTo>
                          <a:pt x="-13266" y="374890"/>
                          <a:pt x="-19465" y="287435"/>
                          <a:pt x="0" y="15942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400" i="1" kern="100">
                <a:latin typeface="Arial" panose="020B0604020202020204" pitchFamily="34" charset="0"/>
                <a:ea typeface="Times New Roman" panose="02020603050405020304" pitchFamily="18" charset="0"/>
                <a:cs typeface="Arial" panose="020B0604020202020204" pitchFamily="34" charset="0"/>
              </a:rPr>
              <a:t>“I'm going to just remind everyone to check people's pulses when they're doing their blood pressures. So then, hopefully we'll catch a few more.”</a:t>
            </a:r>
          </a:p>
        </p:txBody>
      </p:sp>
      <p:graphicFrame>
        <p:nvGraphicFramePr>
          <p:cNvPr id="2" name="Table 7">
            <a:extLst>
              <a:ext uri="{FF2B5EF4-FFF2-40B4-BE49-F238E27FC236}">
                <a16:creationId xmlns:a16="http://schemas.microsoft.com/office/drawing/2014/main" id="{C76057A4-2DA0-01E4-B229-094E1CFF538B}"/>
              </a:ext>
            </a:extLst>
          </p:cNvPr>
          <p:cNvGraphicFramePr>
            <a:graphicFrameLocks noGrp="1"/>
          </p:cNvGraphicFramePr>
          <p:nvPr/>
        </p:nvGraphicFramePr>
        <p:xfrm>
          <a:off x="806250" y="1369149"/>
          <a:ext cx="11229996" cy="4461613"/>
        </p:xfrm>
        <a:graphic>
          <a:graphicData uri="http://schemas.openxmlformats.org/drawingml/2006/table">
            <a:tbl>
              <a:tblPr firstRow="1" bandRow="1">
                <a:tableStyleId>{2D5ABB26-0587-4C30-8999-92F81FD0307C}</a:tableStyleId>
              </a:tblPr>
              <a:tblGrid>
                <a:gridCol w="5614998">
                  <a:extLst>
                    <a:ext uri="{9D8B030D-6E8A-4147-A177-3AD203B41FA5}">
                      <a16:colId xmlns:a16="http://schemas.microsoft.com/office/drawing/2014/main" val="2289296358"/>
                    </a:ext>
                  </a:extLst>
                </a:gridCol>
                <a:gridCol w="5614998">
                  <a:extLst>
                    <a:ext uri="{9D8B030D-6E8A-4147-A177-3AD203B41FA5}">
                      <a16:colId xmlns:a16="http://schemas.microsoft.com/office/drawing/2014/main" val="3932788761"/>
                    </a:ext>
                  </a:extLst>
                </a:gridCol>
              </a:tblGrid>
              <a:tr h="1534387">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600" b="1">
                          <a:solidFill>
                            <a:prstClr val="black"/>
                          </a:solidFill>
                          <a:latin typeface="Arial" panose="020B0604020202020204" pitchFamily="34" charset="0"/>
                          <a:cs typeface="Arial" panose="020B0604020202020204" pitchFamily="34" charset="0"/>
                        </a:rPr>
                        <a:t>Patient (and clinical) education and awareness campaign </a:t>
                      </a:r>
                      <a:r>
                        <a:rPr lang="en-GB" sz="1600">
                          <a:solidFill>
                            <a:prstClr val="black"/>
                          </a:solidFill>
                          <a:latin typeface="Arial" panose="020B0604020202020204" pitchFamily="34" charset="0"/>
                          <a:cs typeface="Arial" panose="020B0604020202020204" pitchFamily="34" charset="0"/>
                        </a:rPr>
                        <a:t>– a public health campaign similar to those that have been done in diabetes to improve understanding and clarify the importance in stroke prevention</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600">
                        <a:solidFill>
                          <a:prstClr val="black"/>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GB" sz="1600" b="1">
                          <a:solidFill>
                            <a:prstClr val="black"/>
                          </a:solidFill>
                          <a:latin typeface="Arial" panose="020B0604020202020204" pitchFamily="34" charset="0"/>
                          <a:cs typeface="Arial" panose="020B0604020202020204" pitchFamily="34" charset="0"/>
                        </a:rPr>
                        <a:t>Community support </a:t>
                      </a:r>
                      <a:r>
                        <a:rPr lang="en-GB" sz="1600">
                          <a:solidFill>
                            <a:prstClr val="black"/>
                          </a:solidFill>
                          <a:latin typeface="Arial" panose="020B0604020202020204" pitchFamily="34" charset="0"/>
                          <a:cs typeface="Arial" panose="020B0604020202020204" pitchFamily="34" charset="0"/>
                        </a:rPr>
                        <a:t>– from nurses to key community members (such as religious leaders) to be trained and supported to promote AF checks (etc) in the community</a:t>
                      </a:r>
                      <a:endParaRPr lang="en-GB" sz="1600" i="1">
                        <a:solidFill>
                          <a:prstClr val="black"/>
                        </a:solidFill>
                        <a:latin typeface="Arial" panose="020B0604020202020204" pitchFamily="34" charset="0"/>
                        <a:cs typeface="Arial" panose="020B0604020202020204" pitchFamily="34" charset="0"/>
                      </a:endParaRPr>
                    </a:p>
                    <a:p>
                      <a:pPr lvl="2"/>
                      <a:endParaRPr lang="en-GB"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5273936"/>
                  </a:ext>
                </a:extLst>
              </a:tr>
              <a:tr h="1616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 time for clinicians to personalise approach </a:t>
                      </a:r>
                      <a:r>
                        <a:rPr kumimoji="0" lang="en-GB" sz="16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so clinicians can call patients individually, follow-up and have more in-depth conversations to explain benefits of DOACs (the ease/convenience vs warfarin) and build trust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Regular reviews of AF patients (by clinical pharmacist if possible)</a:t>
                      </a:r>
                      <a:r>
                        <a:rPr kumimoji="0" lang="en-GB" sz="16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to ensure all AF patients (where appropriate) are offered DOACs,  or encouraged to switch from warfarin. Also, make it best practice for GPs to check heart rate and offer DOACs to any newly-diagnosed AF patients.</a:t>
                      </a:r>
                      <a:endParaRPr kumimoji="0" lang="en-GB" sz="160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612643"/>
                  </a:ext>
                </a:extLst>
              </a:tr>
              <a:tr h="117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black"/>
                          </a:solidFill>
                          <a:latin typeface="Arial" panose="020B0604020202020204" pitchFamily="34" charset="0"/>
                          <a:cs typeface="Arial" panose="020B0604020202020204" pitchFamily="34" charset="0"/>
                        </a:rPr>
                        <a:t>Translation and awareness-raising of translation services if they exist </a:t>
                      </a:r>
                      <a:r>
                        <a:rPr lang="en-GB" sz="1600">
                          <a:solidFill>
                            <a:prstClr val="black"/>
                          </a:solidFill>
                          <a:latin typeface="Arial" panose="020B0604020202020204" pitchFamily="34" charset="0"/>
                          <a:cs typeface="Arial" panose="020B0604020202020204" pitchFamily="34" charset="0"/>
                        </a:rPr>
                        <a:t>– to encourage patients to approach their GP and encourage autonomy so patients are not reliant on family members</a:t>
                      </a:r>
                      <a:endParaRPr lang="en-GB" sz="1600" b="1">
                        <a:solidFill>
                          <a:prstClr val="black"/>
                        </a:solidFill>
                        <a:latin typeface="Arial" panose="020B0604020202020204" pitchFamily="34" charset="0"/>
                        <a:cs typeface="Arial" panose="020B0604020202020204" pitchFamily="34" charset="0"/>
                      </a:endParaRPr>
                    </a:p>
                    <a:p>
                      <a:endParaRPr lang="en-GB"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478456"/>
                  </a:ext>
                </a:extLst>
              </a:tr>
            </a:tbl>
          </a:graphicData>
        </a:graphic>
      </p:graphicFrame>
      <p:sp>
        <p:nvSpPr>
          <p:cNvPr id="7" name="Slide Number Placeholder 6">
            <a:extLst>
              <a:ext uri="{FF2B5EF4-FFF2-40B4-BE49-F238E27FC236}">
                <a16:creationId xmlns:a16="http://schemas.microsoft.com/office/drawing/2014/main" id="{F97CA631-DFA2-5A92-BC02-89CF159FC153}"/>
              </a:ext>
            </a:extLst>
          </p:cNvPr>
          <p:cNvSpPr>
            <a:spLocks noGrp="1"/>
          </p:cNvSpPr>
          <p:nvPr>
            <p:ph type="sldNum" sz="quarter" idx="8"/>
          </p:nvPr>
        </p:nvSpPr>
        <p:spPr>
          <a:xfrm>
            <a:off x="6095999" y="6486287"/>
            <a:ext cx="1371603"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GB"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49F39A5E-F63A-425B-9206-B8E92B8A5F40}" type="slidenum">
              <a:rPr lang="en-GB" smtClean="0"/>
              <a:pPr lvl="0"/>
              <a:t>31</a:t>
            </a:fld>
            <a:endParaRPr lang="en-GB"/>
          </a:p>
        </p:txBody>
      </p:sp>
    </p:spTree>
    <p:extLst>
      <p:ext uri="{BB962C8B-B14F-4D97-AF65-F5344CB8AC3E}">
        <p14:creationId xmlns:p14="http://schemas.microsoft.com/office/powerpoint/2010/main" val="2430784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241E9-A842-5655-FB75-DEA363BEF7B8}"/>
              </a:ext>
            </a:extLst>
          </p:cNvPr>
          <p:cNvSpPr>
            <a:spLocks noGrp="1"/>
          </p:cNvSpPr>
          <p:nvPr>
            <p:ph idx="1"/>
          </p:nvPr>
        </p:nvSpPr>
        <p:spPr>
          <a:xfrm>
            <a:off x="407365" y="1425776"/>
            <a:ext cx="11557656" cy="941643"/>
          </a:xfrm>
          <a:ln w="19050">
            <a:noFill/>
          </a:ln>
        </p:spPr>
        <p:txBody>
          <a:bodyPr>
            <a:normAutofit/>
          </a:bodyPr>
          <a:lstStyle/>
          <a:p>
            <a:pPr marL="0" indent="0" algn="l" rtl="0" eaLnBrk="1" fontAlgn="t" latinLnBrk="0" hangingPunct="1">
              <a:spcBef>
                <a:spcPts val="0"/>
              </a:spcBef>
              <a:spcAft>
                <a:spcPts val="0"/>
              </a:spcAft>
              <a:buNone/>
            </a:pPr>
            <a:r>
              <a:rPr lang="en-US" sz="1800">
                <a:latin typeface="Arial" panose="020B0604020202020204" pitchFamily="34" charset="0"/>
                <a:cs typeface="Arial" panose="020B0604020202020204" pitchFamily="34" charset="0"/>
              </a:rPr>
              <a:t>We want to thank everyone who has contributed to this work. We are now continuing the project by supporting PCNs covering the most deprived areas of NWL with DOAC optimisation, and ensuring the insights generated are shared with the ICS to inform future projects. </a:t>
            </a:r>
          </a:p>
        </p:txBody>
      </p:sp>
      <p:sp>
        <p:nvSpPr>
          <p:cNvPr id="3" name="Title 2">
            <a:extLst>
              <a:ext uri="{FF2B5EF4-FFF2-40B4-BE49-F238E27FC236}">
                <a16:creationId xmlns:a16="http://schemas.microsoft.com/office/drawing/2014/main" id="{1C2733E1-44FF-9140-0ACC-24C6AF5D11F1}"/>
              </a:ext>
            </a:extLst>
          </p:cNvPr>
          <p:cNvSpPr>
            <a:spLocks noGrp="1"/>
          </p:cNvSpPr>
          <p:nvPr>
            <p:ph type="title"/>
          </p:nvPr>
        </p:nvSpPr>
        <p:spPr/>
        <p:txBody>
          <a:bodyPr>
            <a:normAutofit fontScale="90000"/>
          </a:bodyPr>
          <a:lstStyle/>
          <a:p>
            <a:r>
              <a:rPr lang="en-GB" b="1"/>
              <a:t>Next steps</a:t>
            </a:r>
          </a:p>
        </p:txBody>
      </p:sp>
      <p:sp>
        <p:nvSpPr>
          <p:cNvPr id="5" name="TextBox 4">
            <a:extLst>
              <a:ext uri="{FF2B5EF4-FFF2-40B4-BE49-F238E27FC236}">
                <a16:creationId xmlns:a16="http://schemas.microsoft.com/office/drawing/2014/main" id="{B1F50052-2BF9-3D48-9255-29CCF54291E3}"/>
              </a:ext>
            </a:extLst>
          </p:cNvPr>
          <p:cNvSpPr txBox="1"/>
          <p:nvPr/>
        </p:nvSpPr>
        <p:spPr>
          <a:xfrm>
            <a:off x="239249" y="2367419"/>
            <a:ext cx="11498030" cy="1061581"/>
          </a:xfrm>
          <a:prstGeom prst="roundRect">
            <a:avLst>
              <a:gd name="adj" fmla="val 5931"/>
            </a:avLst>
          </a:prstGeom>
          <a:solidFill>
            <a:srgbClr val="2A90C0"/>
          </a:solidFill>
        </p:spPr>
        <p:txBody>
          <a:bodyPr wrap="square" lIns="91440" tIns="45720" rIns="91440" bIns="45720" anchor="t">
            <a:noAutofit/>
          </a:bodyPr>
          <a:lstStyle/>
          <a:p>
            <a:pPr marL="0" indent="0" algn="l" rtl="0" eaLnBrk="1" fontAlgn="t" latinLnBrk="0" hangingPunct="1">
              <a:spcBef>
                <a:spcPts val="0"/>
              </a:spcBef>
              <a:spcAft>
                <a:spcPts val="0"/>
              </a:spcAft>
              <a:buNone/>
            </a:pPr>
            <a:r>
              <a:rPr lang="en-US" sz="1800">
                <a:solidFill>
                  <a:schemeClr val="bg1"/>
                </a:solidFill>
                <a:latin typeface="Arial"/>
                <a:cs typeface="Arial"/>
              </a:rPr>
              <a:t>Question for discussion:</a:t>
            </a:r>
            <a:endParaRPr lang="en-GB" b="1" i="0" u="none" strike="noStrike">
              <a:solidFill>
                <a:schemeClr val="bg1"/>
              </a:solidFill>
              <a:effectLst/>
              <a:latin typeface="Arial" panose="020B0604020202020204" pitchFamily="34" charset="0"/>
              <a:cs typeface="Arial" panose="020B0604020202020204" pitchFamily="34" charset="0"/>
            </a:endParaRPr>
          </a:p>
          <a:p>
            <a:pPr marL="571500" lvl="1" indent="-342900" fontAlgn="t">
              <a:spcBef>
                <a:spcPts val="0"/>
              </a:spcBef>
              <a:buFont typeface="+mj-lt"/>
              <a:buAutoNum type="arabicPeriod"/>
            </a:pPr>
            <a:r>
              <a:rPr lang="en-US" sz="1800">
                <a:solidFill>
                  <a:schemeClr val="bg1"/>
                </a:solidFill>
                <a:latin typeface="Arial"/>
                <a:cs typeface="Arial"/>
              </a:rPr>
              <a:t>Based on the insights presented toda</a:t>
            </a:r>
            <a:r>
              <a:rPr lang="en-US">
                <a:solidFill>
                  <a:schemeClr val="bg1"/>
                </a:solidFill>
                <a:latin typeface="Arial"/>
                <a:cs typeface="Arial"/>
              </a:rPr>
              <a:t>y, is there one action you can take to improve treatment of AF in your practice?</a:t>
            </a:r>
            <a:endParaRPr lang="en-GB" sz="1800" i="0" u="none" strike="noStrike" kern="1200">
              <a:solidFill>
                <a:schemeClr val="bg1"/>
              </a:solidFill>
              <a:effectLst/>
              <a:latin typeface="Arial"/>
              <a:cs typeface="Arial"/>
            </a:endParaRPr>
          </a:p>
        </p:txBody>
      </p:sp>
      <p:pic>
        <p:nvPicPr>
          <p:cNvPr id="7" name="Picture 6">
            <a:extLst>
              <a:ext uri="{FF2B5EF4-FFF2-40B4-BE49-F238E27FC236}">
                <a16:creationId xmlns:a16="http://schemas.microsoft.com/office/drawing/2014/main" id="{21217021-2BE2-FBCF-7973-9C907D3FE109}"/>
              </a:ext>
            </a:extLst>
          </p:cNvPr>
          <p:cNvPicPr>
            <a:picLocks noChangeAspect="1"/>
          </p:cNvPicPr>
          <p:nvPr/>
        </p:nvPicPr>
        <p:blipFill rotWithShape="1">
          <a:blip r:embed="rId3"/>
          <a:srcRect t="28995"/>
          <a:stretch/>
        </p:blipFill>
        <p:spPr>
          <a:xfrm rot="5400000">
            <a:off x="-96339" y="1678648"/>
            <a:ext cx="689536" cy="317872"/>
          </a:xfrm>
          <a:prstGeom prst="rect">
            <a:avLst/>
          </a:prstGeom>
        </p:spPr>
      </p:pic>
      <p:sp>
        <p:nvSpPr>
          <p:cNvPr id="10" name="Slide Number Placeholder 9">
            <a:extLst>
              <a:ext uri="{FF2B5EF4-FFF2-40B4-BE49-F238E27FC236}">
                <a16:creationId xmlns:a16="http://schemas.microsoft.com/office/drawing/2014/main" id="{74338257-E343-01A7-CF19-774EAEEBDE1B}"/>
              </a:ext>
            </a:extLst>
          </p:cNvPr>
          <p:cNvSpPr>
            <a:spLocks noGrp="1"/>
          </p:cNvSpPr>
          <p:nvPr>
            <p:ph type="sldNum" sz="quarter" idx="8"/>
          </p:nvPr>
        </p:nvSpPr>
        <p:spPr>
          <a:xfrm>
            <a:off x="4724403" y="6486287"/>
            <a:ext cx="27432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GB"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49F39A5E-F63A-425B-9206-B8E92B8A5F40}" type="slidenum">
              <a:rPr lang="en-GB" smtClean="0"/>
              <a:pPr lvl="0"/>
              <a:t>32</a:t>
            </a:fld>
            <a:endParaRPr lang="en-GB"/>
          </a:p>
        </p:txBody>
      </p:sp>
      <p:sp>
        <p:nvSpPr>
          <p:cNvPr id="6" name="TextBox 5">
            <a:extLst>
              <a:ext uri="{FF2B5EF4-FFF2-40B4-BE49-F238E27FC236}">
                <a16:creationId xmlns:a16="http://schemas.microsoft.com/office/drawing/2014/main" id="{605C484D-668C-E062-2E08-A5A3F11D45EC}"/>
              </a:ext>
            </a:extLst>
          </p:cNvPr>
          <p:cNvSpPr txBox="1"/>
          <p:nvPr/>
        </p:nvSpPr>
        <p:spPr>
          <a:xfrm>
            <a:off x="239249" y="3569305"/>
            <a:ext cx="11498030" cy="2376164"/>
          </a:xfrm>
          <a:prstGeom prst="roundRect">
            <a:avLst>
              <a:gd name="adj" fmla="val 3838"/>
            </a:avLst>
          </a:prstGeom>
          <a:solidFill>
            <a:srgbClr val="F24678"/>
          </a:solidFill>
        </p:spPr>
        <p:txBody>
          <a:bodyPr wrap="square">
            <a:noAutofit/>
          </a:bodyPr>
          <a:lstStyle/>
          <a:p>
            <a:pPr marL="0" indent="0" algn="l" rtl="0" eaLnBrk="1" fontAlgn="t" latinLnBrk="0" hangingPunct="1">
              <a:spcBef>
                <a:spcPts val="0"/>
              </a:spcBef>
              <a:spcAft>
                <a:spcPts val="0"/>
              </a:spcAft>
              <a:buNone/>
            </a:pPr>
            <a:r>
              <a:rPr lang="en-US" sz="1800">
                <a:solidFill>
                  <a:schemeClr val="bg1"/>
                </a:solidFill>
                <a:latin typeface="Arial" panose="020B0604020202020204" pitchFamily="34" charset="0"/>
                <a:cs typeface="Arial" panose="020B0604020202020204" pitchFamily="34" charset="0"/>
              </a:rPr>
              <a:t>Questions for local reflection and action:</a:t>
            </a:r>
          </a:p>
          <a:p>
            <a:pPr marL="0" indent="0" algn="l" rtl="0" eaLnBrk="1" fontAlgn="t" latinLnBrk="0" hangingPunct="1">
              <a:spcBef>
                <a:spcPts val="0"/>
              </a:spcBef>
              <a:spcAft>
                <a:spcPts val="0"/>
              </a:spcAft>
              <a:buNone/>
            </a:pPr>
            <a:endParaRPr lang="en-US" sz="1800" b="1">
              <a:solidFill>
                <a:schemeClr val="bg1"/>
              </a:solidFill>
              <a:latin typeface="Arial" panose="020B0604020202020204" pitchFamily="34" charset="0"/>
              <a:cs typeface="Arial" panose="020B0604020202020204" pitchFamily="34" charset="0"/>
            </a:endParaRPr>
          </a:p>
          <a:p>
            <a:pPr marL="571501" lvl="1" indent="-342900" fontAlgn="t">
              <a:spcBef>
                <a:spcPts val="0"/>
              </a:spcBef>
              <a:buFont typeface="+mj-lt"/>
              <a:buAutoNum type="arabicPeriod"/>
            </a:pPr>
            <a:r>
              <a:rPr lang="en-GB" sz="1800" i="0" u="none" strike="noStrike" kern="1200">
                <a:solidFill>
                  <a:schemeClr val="bg1"/>
                </a:solidFill>
                <a:effectLst/>
                <a:latin typeface="Arial" panose="020B0604020202020204" pitchFamily="34" charset="0"/>
                <a:cs typeface="Arial" panose="020B0604020202020204" pitchFamily="34" charset="0"/>
              </a:rPr>
              <a:t>Does </a:t>
            </a:r>
            <a:r>
              <a:rPr lang="en-GB">
                <a:solidFill>
                  <a:schemeClr val="bg1"/>
                </a:solidFill>
                <a:latin typeface="Arial" panose="020B0604020202020204" pitchFamily="34" charset="0"/>
                <a:cs typeface="Arial" panose="020B0604020202020204" pitchFamily="34" charset="0"/>
              </a:rPr>
              <a:t>your PCN have dedicated resource to monitor and review AF patients? </a:t>
            </a:r>
          </a:p>
          <a:p>
            <a:pPr marL="571501" lvl="1" indent="-342900" fontAlgn="t">
              <a:spcBef>
                <a:spcPts val="0"/>
              </a:spcBef>
              <a:buFont typeface="+mj-lt"/>
              <a:buAutoNum type="arabicPeriod"/>
            </a:pPr>
            <a:endParaRPr lang="en-GB" sz="1800" i="0" u="none" strike="noStrike">
              <a:solidFill>
                <a:schemeClr val="bg1"/>
              </a:solidFill>
              <a:effectLst/>
              <a:latin typeface="Arial" panose="020B0604020202020204" pitchFamily="34" charset="0"/>
              <a:cs typeface="Arial" panose="020B0604020202020204" pitchFamily="34" charset="0"/>
            </a:endParaRPr>
          </a:p>
          <a:p>
            <a:pPr marL="571501" lvl="1" indent="-342900" fontAlgn="t">
              <a:spcBef>
                <a:spcPts val="0"/>
              </a:spcBef>
              <a:buFont typeface="+mj-lt"/>
              <a:buAutoNum type="arabicPeriod"/>
            </a:pPr>
            <a:r>
              <a:rPr lang="en-GB" sz="1800" i="0" u="none" strike="noStrike">
                <a:solidFill>
                  <a:schemeClr val="bg1"/>
                </a:solidFill>
                <a:effectLst/>
                <a:latin typeface="Arial" panose="020B0604020202020204" pitchFamily="34" charset="0"/>
              </a:rPr>
              <a:t>Are there any local organisations or community members who could be approached to reach underrepresented groups in your area?</a:t>
            </a:r>
          </a:p>
          <a:p>
            <a:pPr marL="571501" lvl="1" indent="-342900" fontAlgn="t">
              <a:spcBef>
                <a:spcPts val="0"/>
              </a:spcBef>
              <a:buFont typeface="+mj-lt"/>
              <a:buAutoNum type="arabicPeriod"/>
            </a:pPr>
            <a:endParaRPr lang="en-GB" sz="1800" i="0" u="none" strike="noStrike">
              <a:solidFill>
                <a:schemeClr val="bg1"/>
              </a:solidFill>
              <a:effectLst/>
              <a:latin typeface="Arial" panose="020B0604020202020204" pitchFamily="34" charset="0"/>
            </a:endParaRPr>
          </a:p>
          <a:p>
            <a:pPr marL="571501" lvl="1" indent="-342900" fontAlgn="t">
              <a:spcBef>
                <a:spcPts val="0"/>
              </a:spcBef>
              <a:buFont typeface="+mj-lt"/>
              <a:buAutoNum type="arabicPeriod"/>
            </a:pPr>
            <a:r>
              <a:rPr lang="en-GB" sz="1800" i="0" u="none" strike="noStrike" kern="1200">
                <a:solidFill>
                  <a:schemeClr val="bg1"/>
                </a:solidFill>
                <a:effectLst/>
                <a:latin typeface="Arial" panose="020B0604020202020204" pitchFamily="34" charset="0"/>
                <a:cs typeface="Arial" panose="020B0604020202020204" pitchFamily="34" charset="0"/>
              </a:rPr>
              <a:t>Are the resources you share with patients accessible for diverse communities?</a:t>
            </a:r>
          </a:p>
        </p:txBody>
      </p:sp>
    </p:spTree>
    <p:extLst>
      <p:ext uri="{BB962C8B-B14F-4D97-AF65-F5344CB8AC3E}">
        <p14:creationId xmlns:p14="http://schemas.microsoft.com/office/powerpoint/2010/main" val="22568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8F110-4418-44BE-9BEE-2A94627DD59B}"/>
              </a:ext>
            </a:extLst>
          </p:cNvPr>
          <p:cNvSpPr>
            <a:spLocks noGrp="1"/>
          </p:cNvSpPr>
          <p:nvPr>
            <p:ph type="sldNum" sz="quarter" idx="12"/>
          </p:nvPr>
        </p:nvSpPr>
        <p:spPr/>
        <p:txBody>
          <a:bodyPr/>
          <a:lstStyle/>
          <a:p>
            <a:endParaRPr lang="en-GB"/>
          </a:p>
          <a:p>
            <a:endParaRPr lang="en-GB"/>
          </a:p>
        </p:txBody>
      </p:sp>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2582106"/>
            <a:ext cx="11377264" cy="1329606"/>
          </a:xfrm>
        </p:spPr>
        <p:txBody>
          <a:bodyPr/>
          <a:lstStyle/>
          <a:p>
            <a:pPr algn="ctr"/>
            <a:r>
              <a:rPr lang="en-US" b="1"/>
              <a:t>Panel Q&amp;A</a:t>
            </a:r>
            <a:br>
              <a:rPr lang="en-US" b="1"/>
            </a:br>
            <a:endParaRPr lang="en-US" b="1"/>
          </a:p>
        </p:txBody>
      </p:sp>
    </p:spTree>
    <p:extLst>
      <p:ext uri="{BB962C8B-B14F-4D97-AF65-F5344CB8AC3E}">
        <p14:creationId xmlns:p14="http://schemas.microsoft.com/office/powerpoint/2010/main" val="396015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3A65B1-0055-22D6-D3D7-E3D9ACC8C650}"/>
              </a:ext>
            </a:extLst>
          </p:cNvPr>
          <p:cNvSpPr/>
          <p:nvPr/>
        </p:nvSpPr>
        <p:spPr>
          <a:xfrm>
            <a:off x="0" y="0"/>
            <a:ext cx="2887663" cy="6858000"/>
          </a:xfrm>
          <a:prstGeom prst="rect">
            <a:avLst/>
          </a:prstGeom>
          <a:solidFill>
            <a:srgbClr val="4B42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D8816979-E4F8-18CE-C9D8-65C66841D809}"/>
              </a:ext>
            </a:extLst>
          </p:cNvPr>
          <p:cNvSpPr>
            <a:spLocks noGrp="1"/>
          </p:cNvSpPr>
          <p:nvPr>
            <p:ph type="body" sz="quarter" idx="19"/>
          </p:nvPr>
        </p:nvSpPr>
        <p:spPr>
          <a:xfrm>
            <a:off x="3149600" y="1284015"/>
            <a:ext cx="5153152" cy="523875"/>
          </a:xfrm>
        </p:spPr>
        <p:txBody>
          <a:bodyPr/>
          <a:lstStyle/>
          <a:p>
            <a:r>
              <a:rPr lang="en-GB" sz="1600">
                <a:hlinkClick r:id="rId3" action="ppaction://hlinksldjump">
                  <a:extLst>
                    <a:ext uri="{A12FA001-AC4F-418D-AE19-62706E023703}">
                      <ahyp:hlinkClr xmlns:ahyp="http://schemas.microsoft.com/office/drawing/2018/hyperlinkcolor" val="tx"/>
                    </a:ext>
                  </a:extLst>
                </a:hlinkClick>
              </a:rPr>
              <a:t>Zahra </a:t>
            </a:r>
            <a:r>
              <a:rPr lang="en-GB" sz="1600" err="1">
                <a:hlinkClick r:id="rId3" action="ppaction://hlinksldjump">
                  <a:extLst>
                    <a:ext uri="{A12FA001-AC4F-418D-AE19-62706E023703}">
                      <ahyp:hlinkClr xmlns:ahyp="http://schemas.microsoft.com/office/drawing/2018/hyperlinkcolor" val="tx"/>
                    </a:ext>
                  </a:extLst>
                </a:hlinkClick>
              </a:rPr>
              <a:t>Mahir</a:t>
            </a:r>
            <a:r>
              <a:rPr lang="en-GB" sz="1600">
                <a:hlinkClick r:id="rId3" action="ppaction://hlinksldjump">
                  <a:extLst>
                    <a:ext uri="{A12FA001-AC4F-418D-AE19-62706E023703}">
                      <ahyp:hlinkClr xmlns:ahyp="http://schemas.microsoft.com/office/drawing/2018/hyperlinkcolor" val="tx"/>
                    </a:ext>
                  </a:extLst>
                </a:hlinkClick>
              </a:rPr>
              <a:t>, Pharmacist, Hammersmith and Fulham</a:t>
            </a:r>
            <a:endParaRPr lang="en-GB" sz="1600"/>
          </a:p>
        </p:txBody>
      </p:sp>
      <p:sp>
        <p:nvSpPr>
          <p:cNvPr id="4" name="Title 3">
            <a:extLst>
              <a:ext uri="{FF2B5EF4-FFF2-40B4-BE49-F238E27FC236}">
                <a16:creationId xmlns:a16="http://schemas.microsoft.com/office/drawing/2014/main" id="{1FCDBD97-5BD4-C731-E6D3-DDAC25F62F9F}"/>
              </a:ext>
            </a:extLst>
          </p:cNvPr>
          <p:cNvSpPr>
            <a:spLocks noGrp="1"/>
          </p:cNvSpPr>
          <p:nvPr>
            <p:ph type="title"/>
          </p:nvPr>
        </p:nvSpPr>
        <p:spPr>
          <a:xfrm>
            <a:off x="3149599" y="349179"/>
            <a:ext cx="7823200" cy="523462"/>
          </a:xfrm>
        </p:spPr>
        <p:txBody>
          <a:bodyPr/>
          <a:lstStyle/>
          <a:p>
            <a:r>
              <a:rPr lang="en-GB"/>
              <a:t>CVD Champions 2023/24</a:t>
            </a:r>
          </a:p>
        </p:txBody>
      </p:sp>
      <p:sp>
        <p:nvSpPr>
          <p:cNvPr id="6" name="Text Placeholder 5">
            <a:extLst>
              <a:ext uri="{FF2B5EF4-FFF2-40B4-BE49-F238E27FC236}">
                <a16:creationId xmlns:a16="http://schemas.microsoft.com/office/drawing/2014/main" id="{CF1BBC21-25C8-6BB2-98EC-4F296ACC9DA5}"/>
              </a:ext>
            </a:extLst>
          </p:cNvPr>
          <p:cNvSpPr>
            <a:spLocks noGrp="1"/>
          </p:cNvSpPr>
          <p:nvPr>
            <p:ph type="body" sz="quarter" idx="14"/>
          </p:nvPr>
        </p:nvSpPr>
        <p:spPr>
          <a:xfrm>
            <a:off x="2364201" y="1283675"/>
            <a:ext cx="523462" cy="523462"/>
          </a:xfrm>
        </p:spPr>
        <p:txBody>
          <a:bodyPr/>
          <a:lstStyle/>
          <a:p>
            <a:endParaRPr lang="en-GB"/>
          </a:p>
        </p:txBody>
      </p:sp>
      <p:sp>
        <p:nvSpPr>
          <p:cNvPr id="7" name="Text Placeholder 6">
            <a:extLst>
              <a:ext uri="{FF2B5EF4-FFF2-40B4-BE49-F238E27FC236}">
                <a16:creationId xmlns:a16="http://schemas.microsoft.com/office/drawing/2014/main" id="{50E99CDD-8EB2-4058-C9C2-68C69524DD71}"/>
              </a:ext>
            </a:extLst>
          </p:cNvPr>
          <p:cNvSpPr>
            <a:spLocks noGrp="1"/>
          </p:cNvSpPr>
          <p:nvPr>
            <p:ph type="body" sz="quarter" idx="15"/>
          </p:nvPr>
        </p:nvSpPr>
        <p:spPr>
          <a:xfrm>
            <a:off x="2364201" y="2089691"/>
            <a:ext cx="523462" cy="523462"/>
          </a:xfrm>
        </p:spPr>
        <p:txBody>
          <a:bodyPr/>
          <a:lstStyle/>
          <a:p>
            <a:endParaRPr lang="en-GB"/>
          </a:p>
        </p:txBody>
      </p:sp>
      <p:sp>
        <p:nvSpPr>
          <p:cNvPr id="8" name="Text Placeholder 7">
            <a:extLst>
              <a:ext uri="{FF2B5EF4-FFF2-40B4-BE49-F238E27FC236}">
                <a16:creationId xmlns:a16="http://schemas.microsoft.com/office/drawing/2014/main" id="{5C9AC578-31E7-F3B7-75D9-B24B5465EFAC}"/>
              </a:ext>
            </a:extLst>
          </p:cNvPr>
          <p:cNvSpPr>
            <a:spLocks noGrp="1"/>
          </p:cNvSpPr>
          <p:nvPr>
            <p:ph type="body" sz="quarter" idx="16"/>
          </p:nvPr>
        </p:nvSpPr>
        <p:spPr>
          <a:xfrm>
            <a:off x="2364201" y="2895707"/>
            <a:ext cx="523462" cy="523462"/>
          </a:xfrm>
        </p:spPr>
        <p:txBody>
          <a:bodyPr/>
          <a:lstStyle/>
          <a:p>
            <a:endParaRPr lang="en-GB"/>
          </a:p>
        </p:txBody>
      </p:sp>
      <p:sp>
        <p:nvSpPr>
          <p:cNvPr id="9" name="Text Placeholder 8">
            <a:extLst>
              <a:ext uri="{FF2B5EF4-FFF2-40B4-BE49-F238E27FC236}">
                <a16:creationId xmlns:a16="http://schemas.microsoft.com/office/drawing/2014/main" id="{525F75AB-A01B-20DA-3D4C-F2B70582F4E2}"/>
              </a:ext>
            </a:extLst>
          </p:cNvPr>
          <p:cNvSpPr>
            <a:spLocks noGrp="1"/>
          </p:cNvSpPr>
          <p:nvPr>
            <p:ph type="body" sz="quarter" idx="17"/>
          </p:nvPr>
        </p:nvSpPr>
        <p:spPr>
          <a:xfrm>
            <a:off x="2364201" y="3701723"/>
            <a:ext cx="523462" cy="523462"/>
          </a:xfrm>
        </p:spPr>
        <p:txBody>
          <a:bodyPr/>
          <a:lstStyle/>
          <a:p>
            <a:endParaRPr lang="en-GB"/>
          </a:p>
        </p:txBody>
      </p:sp>
      <p:sp>
        <p:nvSpPr>
          <p:cNvPr id="10" name="Text Placeholder 9">
            <a:extLst>
              <a:ext uri="{FF2B5EF4-FFF2-40B4-BE49-F238E27FC236}">
                <a16:creationId xmlns:a16="http://schemas.microsoft.com/office/drawing/2014/main" id="{58A1CA02-6C07-DE8D-8E31-69A558ADFB16}"/>
              </a:ext>
            </a:extLst>
          </p:cNvPr>
          <p:cNvSpPr>
            <a:spLocks noGrp="1"/>
          </p:cNvSpPr>
          <p:nvPr>
            <p:ph type="body" sz="quarter" idx="18"/>
          </p:nvPr>
        </p:nvSpPr>
        <p:spPr>
          <a:xfrm>
            <a:off x="2364201" y="4507737"/>
            <a:ext cx="523462" cy="523462"/>
          </a:xfrm>
        </p:spPr>
        <p:txBody>
          <a:bodyPr/>
          <a:lstStyle/>
          <a:p>
            <a:endParaRPr lang="en-GB"/>
          </a:p>
        </p:txBody>
      </p:sp>
      <p:sp>
        <p:nvSpPr>
          <p:cNvPr id="12" name="Text Placeholder 11">
            <a:extLst>
              <a:ext uri="{FF2B5EF4-FFF2-40B4-BE49-F238E27FC236}">
                <a16:creationId xmlns:a16="http://schemas.microsoft.com/office/drawing/2014/main" id="{0856C653-F0E1-DD61-6C96-4166090F6610}"/>
              </a:ext>
            </a:extLst>
          </p:cNvPr>
          <p:cNvSpPr>
            <a:spLocks noGrp="1"/>
          </p:cNvSpPr>
          <p:nvPr>
            <p:ph type="body" sz="quarter" idx="20"/>
          </p:nvPr>
        </p:nvSpPr>
        <p:spPr>
          <a:xfrm>
            <a:off x="3149600" y="2084115"/>
            <a:ext cx="5153152" cy="523875"/>
          </a:xfrm>
        </p:spPr>
        <p:txBody>
          <a:bodyPr/>
          <a:lstStyle/>
          <a:p>
            <a:r>
              <a:rPr lang="en-GB" sz="1600">
                <a:hlinkClick r:id="rId4" action="ppaction://hlinksldjump">
                  <a:extLst>
                    <a:ext uri="{A12FA001-AC4F-418D-AE19-62706E023703}">
                      <ahyp:hlinkClr xmlns:ahyp="http://schemas.microsoft.com/office/drawing/2018/hyperlinkcolor" val="tx"/>
                    </a:ext>
                  </a:extLst>
                </a:hlinkClick>
              </a:rPr>
              <a:t>Dr </a:t>
            </a:r>
            <a:r>
              <a:rPr lang="en-GB" sz="1600" err="1">
                <a:hlinkClick r:id="rId4" action="ppaction://hlinksldjump">
                  <a:extLst>
                    <a:ext uri="{A12FA001-AC4F-418D-AE19-62706E023703}">
                      <ahyp:hlinkClr xmlns:ahyp="http://schemas.microsoft.com/office/drawing/2018/hyperlinkcolor" val="tx"/>
                    </a:ext>
                  </a:extLst>
                </a:hlinkClick>
              </a:rPr>
              <a:t>Perviz</a:t>
            </a:r>
            <a:r>
              <a:rPr lang="en-GB" sz="1600">
                <a:hlinkClick r:id="rId4" action="ppaction://hlinksldjump">
                  <a:extLst>
                    <a:ext uri="{A12FA001-AC4F-418D-AE19-62706E023703}">
                      <ahyp:hlinkClr xmlns:ahyp="http://schemas.microsoft.com/office/drawing/2018/hyperlinkcolor" val="tx"/>
                    </a:ext>
                  </a:extLst>
                </a:hlinkClick>
              </a:rPr>
              <a:t> </a:t>
            </a:r>
            <a:r>
              <a:rPr lang="en-GB" sz="1600" err="1">
                <a:hlinkClick r:id="rId4" action="ppaction://hlinksldjump">
                  <a:extLst>
                    <a:ext uri="{A12FA001-AC4F-418D-AE19-62706E023703}">
                      <ahyp:hlinkClr xmlns:ahyp="http://schemas.microsoft.com/office/drawing/2018/hyperlinkcolor" val="tx"/>
                    </a:ext>
                  </a:extLst>
                </a:hlinkClick>
              </a:rPr>
              <a:t>Asaria</a:t>
            </a:r>
            <a:r>
              <a:rPr lang="en-GB" sz="1600">
                <a:hlinkClick r:id="rId4" action="ppaction://hlinksldjump">
                  <a:extLst>
                    <a:ext uri="{A12FA001-AC4F-418D-AE19-62706E023703}">
                      <ahyp:hlinkClr xmlns:ahyp="http://schemas.microsoft.com/office/drawing/2018/hyperlinkcolor" val="tx"/>
                    </a:ext>
                  </a:extLst>
                </a:hlinkClick>
              </a:rPr>
              <a:t>, Consultant Cardiologist, Harrow</a:t>
            </a:r>
            <a:endParaRPr lang="en-GB" sz="1600"/>
          </a:p>
        </p:txBody>
      </p:sp>
      <p:sp>
        <p:nvSpPr>
          <p:cNvPr id="13" name="Text Placeholder 12">
            <a:extLst>
              <a:ext uri="{FF2B5EF4-FFF2-40B4-BE49-F238E27FC236}">
                <a16:creationId xmlns:a16="http://schemas.microsoft.com/office/drawing/2014/main" id="{842AEFF2-99C7-0EEC-4A13-C135D2938EE0}"/>
              </a:ext>
            </a:extLst>
          </p:cNvPr>
          <p:cNvSpPr>
            <a:spLocks noGrp="1"/>
          </p:cNvSpPr>
          <p:nvPr>
            <p:ph type="body" sz="quarter" idx="21"/>
          </p:nvPr>
        </p:nvSpPr>
        <p:spPr>
          <a:xfrm>
            <a:off x="3149600" y="2895645"/>
            <a:ext cx="5153152" cy="523875"/>
          </a:xfrm>
        </p:spPr>
        <p:txBody>
          <a:bodyPr lIns="91440" tIns="45720" rIns="91440" bIns="45720" anchor="ctr"/>
          <a:lstStyle/>
          <a:p>
            <a:r>
              <a:rPr lang="en-GB" sz="1600">
                <a:hlinkClick r:id="rId5" action="ppaction://hlinksldjump">
                  <a:extLst>
                    <a:ext uri="{A12FA001-AC4F-418D-AE19-62706E023703}">
                      <ahyp:hlinkClr xmlns:ahyp="http://schemas.microsoft.com/office/drawing/2018/hyperlinkcolor" val="tx"/>
                    </a:ext>
                  </a:extLst>
                </a:hlinkClick>
              </a:rPr>
              <a:t>Joanne Peh, Pharmacist, Hounslow</a:t>
            </a:r>
            <a:endParaRPr lang="en-GB" sz="1600"/>
          </a:p>
        </p:txBody>
      </p:sp>
      <p:sp>
        <p:nvSpPr>
          <p:cNvPr id="14" name="Text Placeholder 13">
            <a:extLst>
              <a:ext uri="{FF2B5EF4-FFF2-40B4-BE49-F238E27FC236}">
                <a16:creationId xmlns:a16="http://schemas.microsoft.com/office/drawing/2014/main" id="{A47AA63D-601B-CF39-46C4-575904A07D0E}"/>
              </a:ext>
            </a:extLst>
          </p:cNvPr>
          <p:cNvSpPr>
            <a:spLocks noGrp="1"/>
          </p:cNvSpPr>
          <p:nvPr>
            <p:ph type="body" sz="quarter" idx="22"/>
          </p:nvPr>
        </p:nvSpPr>
        <p:spPr>
          <a:xfrm>
            <a:off x="3149600" y="3707175"/>
            <a:ext cx="5153152" cy="523875"/>
          </a:xfrm>
        </p:spPr>
        <p:txBody>
          <a:bodyPr/>
          <a:lstStyle/>
          <a:p>
            <a:r>
              <a:rPr lang="en-GB" sz="1600">
                <a:hlinkClick r:id="rId6" action="ppaction://hlinksldjump">
                  <a:extLst>
                    <a:ext uri="{A12FA001-AC4F-418D-AE19-62706E023703}">
                      <ahyp:hlinkClr xmlns:ahyp="http://schemas.microsoft.com/office/drawing/2018/hyperlinkcolor" val="tx"/>
                    </a:ext>
                  </a:extLst>
                </a:hlinkClick>
              </a:rPr>
              <a:t>Dr </a:t>
            </a:r>
            <a:r>
              <a:rPr lang="en-GB" sz="1600" err="1">
                <a:hlinkClick r:id="rId6" action="ppaction://hlinksldjump">
                  <a:extLst>
                    <a:ext uri="{A12FA001-AC4F-418D-AE19-62706E023703}">
                      <ahyp:hlinkClr xmlns:ahyp="http://schemas.microsoft.com/office/drawing/2018/hyperlinkcolor" val="tx"/>
                    </a:ext>
                  </a:extLst>
                </a:hlinkClick>
              </a:rPr>
              <a:t>Venothan</a:t>
            </a:r>
            <a:r>
              <a:rPr lang="en-GB" sz="1600">
                <a:hlinkClick r:id="rId6" action="ppaction://hlinksldjump">
                  <a:extLst>
                    <a:ext uri="{A12FA001-AC4F-418D-AE19-62706E023703}">
                      <ahyp:hlinkClr xmlns:ahyp="http://schemas.microsoft.com/office/drawing/2018/hyperlinkcolor" val="tx"/>
                    </a:ext>
                  </a:extLst>
                </a:hlinkClick>
              </a:rPr>
              <a:t> Suri, GP, Hillingdon</a:t>
            </a:r>
            <a:endParaRPr lang="en-GB" sz="1600"/>
          </a:p>
        </p:txBody>
      </p:sp>
      <p:sp>
        <p:nvSpPr>
          <p:cNvPr id="15" name="Text Placeholder 14">
            <a:extLst>
              <a:ext uri="{FF2B5EF4-FFF2-40B4-BE49-F238E27FC236}">
                <a16:creationId xmlns:a16="http://schemas.microsoft.com/office/drawing/2014/main" id="{1203DC15-6B1F-21AF-F6B6-24428E3FF19C}"/>
              </a:ext>
            </a:extLst>
          </p:cNvPr>
          <p:cNvSpPr>
            <a:spLocks noGrp="1"/>
          </p:cNvSpPr>
          <p:nvPr>
            <p:ph type="body" sz="quarter" idx="23"/>
          </p:nvPr>
        </p:nvSpPr>
        <p:spPr>
          <a:xfrm>
            <a:off x="3149599" y="4507275"/>
            <a:ext cx="6678199" cy="523875"/>
          </a:xfrm>
        </p:spPr>
        <p:txBody>
          <a:bodyPr/>
          <a:lstStyle/>
          <a:p>
            <a:r>
              <a:rPr lang="en-GB" sz="1600" dirty="0">
                <a:hlinkClick r:id="" action="ppaction://noaction">
                  <a:extLst>
                    <a:ext uri="{A12FA001-AC4F-418D-AE19-62706E023703}">
                      <ahyp:hlinkClr xmlns:ahyp="http://schemas.microsoft.com/office/drawing/2018/hyperlinkcolor" val="tx"/>
                    </a:ext>
                  </a:extLst>
                </a:hlinkClick>
              </a:rPr>
              <a:t>Rokaih Noori, Pharmacist, Kensington and Chelsea (West London)</a:t>
            </a:r>
            <a:endParaRPr lang="en-GB" sz="1600" dirty="0"/>
          </a:p>
        </p:txBody>
      </p:sp>
      <p:sp>
        <p:nvSpPr>
          <p:cNvPr id="16" name="Text Placeholder 14">
            <a:extLst>
              <a:ext uri="{FF2B5EF4-FFF2-40B4-BE49-F238E27FC236}">
                <a16:creationId xmlns:a16="http://schemas.microsoft.com/office/drawing/2014/main" id="{1CDD2223-83A4-B338-2A41-504EB92F3273}"/>
              </a:ext>
            </a:extLst>
          </p:cNvPr>
          <p:cNvSpPr txBox="1">
            <a:spLocks/>
          </p:cNvSpPr>
          <p:nvPr/>
        </p:nvSpPr>
        <p:spPr>
          <a:xfrm>
            <a:off x="3149600" y="5289660"/>
            <a:ext cx="5153152"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hlinkClick r:id="rId7" action="ppaction://hlinksldjump">
                  <a:extLst>
                    <a:ext uri="{A12FA001-AC4F-418D-AE19-62706E023703}">
                      <ahyp:hlinkClr xmlns:ahyp="http://schemas.microsoft.com/office/drawing/2018/hyperlinkcolor" val="tx"/>
                    </a:ext>
                  </a:extLst>
                </a:hlinkClick>
              </a:rPr>
              <a:t>Dr Amisha Mehta, GP, Westminster </a:t>
            </a:r>
            <a:endParaRPr lang="en-GB" sz="1600"/>
          </a:p>
        </p:txBody>
      </p:sp>
      <p:sp>
        <p:nvSpPr>
          <p:cNvPr id="17" name="Text Placeholder 14">
            <a:extLst>
              <a:ext uri="{FF2B5EF4-FFF2-40B4-BE49-F238E27FC236}">
                <a16:creationId xmlns:a16="http://schemas.microsoft.com/office/drawing/2014/main" id="{26DFD021-F164-E436-821D-D7301CA9F1F9}"/>
              </a:ext>
            </a:extLst>
          </p:cNvPr>
          <p:cNvSpPr txBox="1">
            <a:spLocks/>
          </p:cNvSpPr>
          <p:nvPr/>
        </p:nvSpPr>
        <p:spPr>
          <a:xfrm>
            <a:off x="3149600" y="6072045"/>
            <a:ext cx="5153152"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hlinkClick r:id="rId8" action="ppaction://hlinksldjump">
                  <a:extLst>
                    <a:ext uri="{A12FA001-AC4F-418D-AE19-62706E023703}">
                      <ahyp:hlinkClr xmlns:ahyp="http://schemas.microsoft.com/office/drawing/2018/hyperlinkcolor" val="tx"/>
                    </a:ext>
                  </a:extLst>
                </a:hlinkClick>
              </a:rPr>
              <a:t>Dr Riham </a:t>
            </a:r>
            <a:r>
              <a:rPr lang="en-GB" sz="1600" err="1">
                <a:hlinkClick r:id="rId8" action="ppaction://hlinksldjump">
                  <a:extLst>
                    <a:ext uri="{A12FA001-AC4F-418D-AE19-62706E023703}">
                      <ahyp:hlinkClr xmlns:ahyp="http://schemas.microsoft.com/office/drawing/2018/hyperlinkcolor" val="tx"/>
                    </a:ext>
                  </a:extLst>
                </a:hlinkClick>
              </a:rPr>
              <a:t>Rabee</a:t>
            </a:r>
            <a:r>
              <a:rPr lang="en-GB" sz="1600">
                <a:hlinkClick r:id="rId8" action="ppaction://hlinksldjump">
                  <a:extLst>
                    <a:ext uri="{A12FA001-AC4F-418D-AE19-62706E023703}">
                      <ahyp:hlinkClr xmlns:ahyp="http://schemas.microsoft.com/office/drawing/2018/hyperlinkcolor" val="tx"/>
                    </a:ext>
                  </a:extLst>
                </a:hlinkClick>
              </a:rPr>
              <a:t>, GP, Brent</a:t>
            </a:r>
            <a:endParaRPr lang="en-GB" sz="1600"/>
          </a:p>
        </p:txBody>
      </p:sp>
      <p:sp>
        <p:nvSpPr>
          <p:cNvPr id="19" name="TextBox 18">
            <a:extLst>
              <a:ext uri="{FF2B5EF4-FFF2-40B4-BE49-F238E27FC236}">
                <a16:creationId xmlns:a16="http://schemas.microsoft.com/office/drawing/2014/main" id="{FAF5F5D3-8542-A1D0-BE0C-5336E64F202F}"/>
              </a:ext>
            </a:extLst>
          </p:cNvPr>
          <p:cNvSpPr txBox="1"/>
          <p:nvPr/>
        </p:nvSpPr>
        <p:spPr>
          <a:xfrm>
            <a:off x="2364202" y="5289660"/>
            <a:ext cx="523462" cy="523220"/>
          </a:xfrm>
          <a:prstGeom prst="rect">
            <a:avLst/>
          </a:prstGeom>
          <a:solidFill>
            <a:srgbClr val="853E9A"/>
          </a:solidFill>
        </p:spPr>
        <p:txBody>
          <a:bodyPr wrap="square" rtlCol="0">
            <a:spAutoFit/>
          </a:bodyPr>
          <a:lstStyle/>
          <a:p>
            <a:pPr algn="ctr"/>
            <a:r>
              <a:rPr lang="en-GB" sz="2800">
                <a:solidFill>
                  <a:schemeClr val="bg1"/>
                </a:solidFill>
              </a:rPr>
              <a:t>6</a:t>
            </a:r>
          </a:p>
        </p:txBody>
      </p:sp>
      <p:sp>
        <p:nvSpPr>
          <p:cNvPr id="20" name="TextBox 19">
            <a:extLst>
              <a:ext uri="{FF2B5EF4-FFF2-40B4-BE49-F238E27FC236}">
                <a16:creationId xmlns:a16="http://schemas.microsoft.com/office/drawing/2014/main" id="{108AD71F-86D9-A372-EE51-BCF86F8A8111}"/>
              </a:ext>
            </a:extLst>
          </p:cNvPr>
          <p:cNvSpPr txBox="1"/>
          <p:nvPr/>
        </p:nvSpPr>
        <p:spPr>
          <a:xfrm>
            <a:off x="2364201" y="6095674"/>
            <a:ext cx="523462" cy="523220"/>
          </a:xfrm>
          <a:prstGeom prst="rect">
            <a:avLst/>
          </a:prstGeom>
          <a:solidFill>
            <a:srgbClr val="FAB9CC"/>
          </a:solidFill>
        </p:spPr>
        <p:txBody>
          <a:bodyPr wrap="square" rtlCol="0">
            <a:spAutoFit/>
          </a:bodyPr>
          <a:lstStyle/>
          <a:p>
            <a:pPr algn="ctr"/>
            <a:r>
              <a:rPr lang="en-GB" sz="2800">
                <a:solidFill>
                  <a:schemeClr val="bg1"/>
                </a:solidFill>
              </a:rPr>
              <a:t>7</a:t>
            </a:r>
          </a:p>
        </p:txBody>
      </p:sp>
      <p:sp>
        <p:nvSpPr>
          <p:cNvPr id="2" name="Text Placeholder 10">
            <a:extLst>
              <a:ext uri="{FF2B5EF4-FFF2-40B4-BE49-F238E27FC236}">
                <a16:creationId xmlns:a16="http://schemas.microsoft.com/office/drawing/2014/main" id="{283E3214-7389-6F2D-2B74-1BBD72228856}"/>
              </a:ext>
            </a:extLst>
          </p:cNvPr>
          <p:cNvSpPr txBox="1">
            <a:spLocks/>
          </p:cNvSpPr>
          <p:nvPr/>
        </p:nvSpPr>
        <p:spPr>
          <a:xfrm>
            <a:off x="3149600" y="1513338"/>
            <a:ext cx="2364201"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100" b="0" i="0" u="none" strike="noStrike">
                <a:solidFill>
                  <a:srgbClr val="000000"/>
                </a:solidFill>
                <a:effectLst/>
                <a:latin typeface="Arial" panose="020B0604020202020204" pitchFamily="34" charset="0"/>
                <a:cs typeface="Arial" panose="020B0604020202020204" pitchFamily="34" charset="0"/>
                <a:hlinkClick r:id="rId9"/>
              </a:rPr>
              <a:t>Zahra.mahir@nhs.net</a:t>
            </a:r>
            <a:r>
              <a:rPr lang="en-US" sz="1100" b="0" i="0" u="none" strike="noStrike">
                <a:solidFill>
                  <a:srgbClr val="000000"/>
                </a:solidFill>
                <a:effectLst/>
                <a:latin typeface="Arial" panose="020B0604020202020204" pitchFamily="34" charset="0"/>
                <a:cs typeface="Arial" panose="020B0604020202020204" pitchFamily="34" charset="0"/>
              </a:rPr>
              <a:t> </a:t>
            </a:r>
          </a:p>
        </p:txBody>
      </p:sp>
      <p:sp>
        <p:nvSpPr>
          <p:cNvPr id="3" name="Text Placeholder 10">
            <a:extLst>
              <a:ext uri="{FF2B5EF4-FFF2-40B4-BE49-F238E27FC236}">
                <a16:creationId xmlns:a16="http://schemas.microsoft.com/office/drawing/2014/main" id="{1BD90EC2-7DA4-0FD9-CF33-98CAB31D61C2}"/>
              </a:ext>
            </a:extLst>
          </p:cNvPr>
          <p:cNvSpPr txBox="1">
            <a:spLocks/>
          </p:cNvSpPr>
          <p:nvPr/>
        </p:nvSpPr>
        <p:spPr>
          <a:xfrm>
            <a:off x="3149600" y="2307553"/>
            <a:ext cx="2364201"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100" b="0" i="0" u="none" strike="noStrike">
                <a:solidFill>
                  <a:srgbClr val="000000"/>
                </a:solidFill>
                <a:effectLst/>
                <a:latin typeface="Arial" panose="020B0604020202020204" pitchFamily="34" charset="0"/>
                <a:cs typeface="Arial" panose="020B0604020202020204" pitchFamily="34" charset="0"/>
                <a:hlinkClick r:id="rId10"/>
              </a:rPr>
              <a:t>p.asaria@imperial.ac.uk</a:t>
            </a:r>
            <a:r>
              <a:rPr lang="en-US" sz="1100" b="0" i="0" u="none" strike="noStrike">
                <a:solidFill>
                  <a:srgbClr val="000000"/>
                </a:solidFill>
                <a:effectLst/>
                <a:latin typeface="Arial" panose="020B0604020202020204" pitchFamily="34" charset="0"/>
                <a:cs typeface="Arial" panose="020B0604020202020204" pitchFamily="34" charset="0"/>
              </a:rPr>
              <a:t> </a:t>
            </a:r>
          </a:p>
        </p:txBody>
      </p:sp>
      <p:sp>
        <p:nvSpPr>
          <p:cNvPr id="5" name="Text Placeholder 10">
            <a:extLst>
              <a:ext uri="{FF2B5EF4-FFF2-40B4-BE49-F238E27FC236}">
                <a16:creationId xmlns:a16="http://schemas.microsoft.com/office/drawing/2014/main" id="{4671EDDC-2030-AF44-EC35-864BBAC2BAAE}"/>
              </a:ext>
            </a:extLst>
          </p:cNvPr>
          <p:cNvSpPr txBox="1">
            <a:spLocks/>
          </p:cNvSpPr>
          <p:nvPr/>
        </p:nvSpPr>
        <p:spPr>
          <a:xfrm>
            <a:off x="3149600" y="3101768"/>
            <a:ext cx="2364201"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1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joanne.peh@nhs.net</a:t>
            </a:r>
            <a:endParaRPr lang="en-US" sz="11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 Placeholder 10">
            <a:extLst>
              <a:ext uri="{FF2B5EF4-FFF2-40B4-BE49-F238E27FC236}">
                <a16:creationId xmlns:a16="http://schemas.microsoft.com/office/drawing/2014/main" id="{D9016055-B1C5-4A96-78F3-3C494CE66EB4}"/>
              </a:ext>
            </a:extLst>
          </p:cNvPr>
          <p:cNvSpPr txBox="1">
            <a:spLocks/>
          </p:cNvSpPr>
          <p:nvPr/>
        </p:nvSpPr>
        <p:spPr>
          <a:xfrm>
            <a:off x="3149600" y="3895983"/>
            <a:ext cx="2364201"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1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2"/>
              </a:rPr>
              <a:t>v.suri@nhs.net</a:t>
            </a:r>
            <a:endParaRPr lang="en-US" sz="11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 Placeholder 10">
            <a:extLst>
              <a:ext uri="{FF2B5EF4-FFF2-40B4-BE49-F238E27FC236}">
                <a16:creationId xmlns:a16="http://schemas.microsoft.com/office/drawing/2014/main" id="{1EF98E38-64FA-FA3B-BE0D-D3D9BBFA343D}"/>
              </a:ext>
            </a:extLst>
          </p:cNvPr>
          <p:cNvSpPr txBox="1">
            <a:spLocks/>
          </p:cNvSpPr>
          <p:nvPr/>
        </p:nvSpPr>
        <p:spPr>
          <a:xfrm>
            <a:off x="3149600" y="4730714"/>
            <a:ext cx="2364201"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3"/>
              </a:rPr>
              <a:t>rokaih.noori@nhs.net</a:t>
            </a:r>
            <a:endPar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 Placeholder 10">
            <a:extLst>
              <a:ext uri="{FF2B5EF4-FFF2-40B4-BE49-F238E27FC236}">
                <a16:creationId xmlns:a16="http://schemas.microsoft.com/office/drawing/2014/main" id="{CB3AFDD7-A09D-D499-CC1E-7A47A4699047}"/>
              </a:ext>
            </a:extLst>
          </p:cNvPr>
          <p:cNvSpPr txBox="1">
            <a:spLocks/>
          </p:cNvSpPr>
          <p:nvPr/>
        </p:nvSpPr>
        <p:spPr>
          <a:xfrm>
            <a:off x="3149599" y="5512444"/>
            <a:ext cx="2364202"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1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4"/>
              </a:rPr>
              <a:t>amisha.mehta@nhs.net</a:t>
            </a:r>
            <a:endParaRPr lang="en-US" sz="11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 Placeholder 10">
            <a:extLst>
              <a:ext uri="{FF2B5EF4-FFF2-40B4-BE49-F238E27FC236}">
                <a16:creationId xmlns:a16="http://schemas.microsoft.com/office/drawing/2014/main" id="{81A35519-BF9A-FAB8-5DE5-7CA081130F10}"/>
              </a:ext>
            </a:extLst>
          </p:cNvPr>
          <p:cNvSpPr txBox="1">
            <a:spLocks/>
          </p:cNvSpPr>
          <p:nvPr/>
        </p:nvSpPr>
        <p:spPr>
          <a:xfrm>
            <a:off x="3149599" y="6294174"/>
            <a:ext cx="2364202" cy="5238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100" u="sng">
                <a:solidFill>
                  <a:srgbClr val="0563C1"/>
                </a:solidFill>
                <a:effectLst/>
                <a:latin typeface="Arial" panose="020B0604020202020204" pitchFamily="34" charset="0"/>
                <a:ea typeface="Calibri" panose="020F0502020204030204" pitchFamily="34" charset="0"/>
                <a:cs typeface="Arial" panose="020B0604020202020204" pitchFamily="34" charset="0"/>
              </a:rPr>
              <a:t>riham.rabee@nhs.net</a:t>
            </a:r>
          </a:p>
        </p:txBody>
      </p:sp>
    </p:spTree>
    <p:extLst>
      <p:ext uri="{BB962C8B-B14F-4D97-AF65-F5344CB8AC3E}">
        <p14:creationId xmlns:p14="http://schemas.microsoft.com/office/powerpoint/2010/main" val="86414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3200" b="1"/>
              <a:t>To get involved in ICHP’s CVD education series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3976577" y="1397237"/>
            <a:ext cx="4813740" cy="4397507"/>
          </a:xfrm>
        </p:spPr>
        <p:txBody>
          <a:bodyPr/>
          <a:lstStyle/>
          <a:p>
            <a:pPr marL="0" indent="0" fontAlgn="base">
              <a:buNone/>
            </a:pPr>
            <a:endParaRPr lang="en-GB" sz="2400">
              <a:effectLst/>
              <a:ea typeface="Calibri" panose="020F0502020204030204" pitchFamily="34" charset="0"/>
            </a:endParaRPr>
          </a:p>
          <a:p>
            <a:pPr marL="0" indent="0" fontAlgn="base">
              <a:buNone/>
            </a:pPr>
            <a:r>
              <a:rPr lang="en-GB" sz="2400">
                <a:effectLst/>
                <a:ea typeface="Calibri" panose="020F0502020204030204" pitchFamily="34" charset="0"/>
              </a:rPr>
              <a:t>Give us feedback on what topics you think we should cover in this format by answering our survey.</a:t>
            </a:r>
            <a:endParaRPr lang="en-GB" sz="2400">
              <a:ea typeface="Calibri" panose="020F0502020204030204" pitchFamily="34" charset="0"/>
            </a:endParaRPr>
          </a:p>
          <a:p>
            <a:pPr marL="0" indent="0" fontAlgn="base">
              <a:buNone/>
            </a:pPr>
            <a:endParaRPr lang="en-GB" sz="2400">
              <a:ea typeface="Calibri" panose="020F0502020204030204" pitchFamily="34" charset="0"/>
            </a:endParaRPr>
          </a:p>
          <a:p>
            <a:pPr marL="0" indent="0" fontAlgn="base">
              <a:buNone/>
            </a:pPr>
            <a:r>
              <a:rPr lang="en-GB" sz="2400">
                <a:effectLst/>
                <a:ea typeface="Calibri" panose="020F0502020204030204" pitchFamily="34" charset="0"/>
              </a:rPr>
              <a:t>For further information and/or to get involved with the ICHP CVD education series please contact:  </a:t>
            </a:r>
          </a:p>
          <a:p>
            <a:pPr marL="0" indent="0">
              <a:buNone/>
            </a:pPr>
            <a:endParaRPr lang="en-US" sz="2400"/>
          </a:p>
        </p:txBody>
      </p:sp>
      <p:pic>
        <p:nvPicPr>
          <p:cNvPr id="3" name="Picture 2" descr="A group of people sitting around a table with yellow paper on it&#10;&#10;Description automatically generated with medium confidence">
            <a:extLst>
              <a:ext uri="{FF2B5EF4-FFF2-40B4-BE49-F238E27FC236}">
                <a16:creationId xmlns:a16="http://schemas.microsoft.com/office/drawing/2014/main" id="{203AB7C8-4FA2-114A-5D6C-A0A13A2B6190}"/>
              </a:ext>
            </a:extLst>
          </p:cNvPr>
          <p:cNvPicPr>
            <a:picLocks noChangeAspect="1"/>
          </p:cNvPicPr>
          <p:nvPr/>
        </p:nvPicPr>
        <p:blipFill rotWithShape="1">
          <a:blip r:embed="rId3"/>
          <a:srcRect l="50000"/>
          <a:stretch/>
        </p:blipFill>
        <p:spPr>
          <a:xfrm>
            <a:off x="397989" y="1397236"/>
            <a:ext cx="3376569" cy="4508079"/>
          </a:xfrm>
          <a:prstGeom prst="rect">
            <a:avLst/>
          </a:prstGeom>
        </p:spPr>
      </p:pic>
      <p:pic>
        <p:nvPicPr>
          <p:cNvPr id="5" name="Picture 4">
            <a:extLst>
              <a:ext uri="{FF2B5EF4-FFF2-40B4-BE49-F238E27FC236}">
                <a16:creationId xmlns:a16="http://schemas.microsoft.com/office/drawing/2014/main" id="{F8E564EC-63BB-16E5-05A0-7789D0546F85}"/>
              </a:ext>
            </a:extLst>
          </p:cNvPr>
          <p:cNvPicPr>
            <a:picLocks noChangeAspect="1"/>
          </p:cNvPicPr>
          <p:nvPr/>
        </p:nvPicPr>
        <p:blipFill>
          <a:blip r:embed="rId4"/>
          <a:stretch>
            <a:fillRect/>
          </a:stretch>
        </p:blipFill>
        <p:spPr>
          <a:xfrm>
            <a:off x="8877292" y="1390650"/>
            <a:ext cx="3073726" cy="3059430"/>
          </a:xfrm>
          <a:prstGeom prst="rect">
            <a:avLst/>
          </a:prstGeom>
        </p:spPr>
      </p:pic>
      <p:sp>
        <p:nvSpPr>
          <p:cNvPr id="8" name="TextBox 7">
            <a:extLst>
              <a:ext uri="{FF2B5EF4-FFF2-40B4-BE49-F238E27FC236}">
                <a16:creationId xmlns:a16="http://schemas.microsoft.com/office/drawing/2014/main" id="{3CFFF94B-E796-0740-86A4-1EB877BB6C98}"/>
              </a:ext>
            </a:extLst>
          </p:cNvPr>
          <p:cNvSpPr txBox="1"/>
          <p:nvPr/>
        </p:nvSpPr>
        <p:spPr>
          <a:xfrm>
            <a:off x="4072991" y="4916180"/>
            <a:ext cx="7781980" cy="830997"/>
          </a:xfrm>
          <a:prstGeom prst="rect">
            <a:avLst/>
          </a:prstGeom>
          <a:noFill/>
        </p:spPr>
        <p:txBody>
          <a:bodyPr wrap="square">
            <a:spAutoFit/>
          </a:bodyPr>
          <a:lstStyle/>
          <a:p>
            <a:pPr marL="0" indent="0" fontAlgn="base">
              <a:buNone/>
            </a:pPr>
            <a:r>
              <a:rPr lang="en-GB" sz="2400" u="none" strike="noStrike">
                <a:solidFill>
                  <a:srgbClr val="0563C1"/>
                </a:solidFill>
                <a:effectLst/>
                <a:ea typeface="Calibri" panose="020F0502020204030204" pitchFamily="34" charset="0"/>
                <a:hlinkClick r:id="rId5"/>
              </a:rPr>
              <a:t>chanelle.corena@imperialcollegehealthpartners.com</a:t>
            </a:r>
            <a:r>
              <a:rPr lang="en-GB" sz="2400" u="none" strike="noStrike">
                <a:solidFill>
                  <a:srgbClr val="0563C1"/>
                </a:solidFill>
                <a:effectLst/>
                <a:ea typeface="Calibri" panose="020F0502020204030204" pitchFamily="34" charset="0"/>
              </a:rPr>
              <a:t> </a:t>
            </a:r>
            <a:r>
              <a:rPr lang="en-GB" sz="2400">
                <a:effectLst/>
                <a:ea typeface="Calibri" panose="020F0502020204030204" pitchFamily="34" charset="0"/>
              </a:rPr>
              <a:t>or </a:t>
            </a:r>
            <a:r>
              <a:rPr lang="en-GB" sz="2400" u="none" strike="noStrike">
                <a:solidFill>
                  <a:srgbClr val="0563C1"/>
                </a:solidFill>
                <a:effectLst/>
                <a:ea typeface="Calibri" panose="020F0502020204030204" pitchFamily="34" charset="0"/>
                <a:hlinkClick r:id="rId6"/>
              </a:rPr>
              <a:t>catherine.caldwell@imperialcollegehealthpartners.com</a:t>
            </a:r>
            <a:r>
              <a:rPr lang="en-GB" sz="2400">
                <a:effectLst/>
                <a:ea typeface="Calibri" panose="020F0502020204030204" pitchFamily="34" charset="0"/>
              </a:rPr>
              <a:t>  </a:t>
            </a:r>
          </a:p>
        </p:txBody>
      </p:sp>
    </p:spTree>
    <p:extLst>
      <p:ext uri="{BB962C8B-B14F-4D97-AF65-F5344CB8AC3E}">
        <p14:creationId xmlns:p14="http://schemas.microsoft.com/office/powerpoint/2010/main" val="336754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0D0A3-A25F-8268-C43D-9D681A35DE47}"/>
              </a:ext>
            </a:extLst>
          </p:cNvPr>
          <p:cNvPicPr>
            <a:picLocks noChangeAspect="1"/>
          </p:cNvPicPr>
          <p:nvPr/>
        </p:nvPicPr>
        <p:blipFill>
          <a:blip r:embed="rId3"/>
          <a:stretch>
            <a:fillRect/>
          </a:stretch>
        </p:blipFill>
        <p:spPr>
          <a:xfrm>
            <a:off x="1034414" y="30480"/>
            <a:ext cx="10331075" cy="6858000"/>
          </a:xfrm>
          <a:prstGeom prst="rect">
            <a:avLst/>
          </a:prstGeom>
        </p:spPr>
      </p:pic>
    </p:spTree>
    <p:extLst>
      <p:ext uri="{BB962C8B-B14F-4D97-AF65-F5344CB8AC3E}">
        <p14:creationId xmlns:p14="http://schemas.microsoft.com/office/powerpoint/2010/main" val="137711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DA7449-9099-9444-C651-151E0C905850}"/>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A17E5713-E2D6-748F-0A1A-7BE4F4BC026B}"/>
              </a:ext>
            </a:extLst>
          </p:cNvPr>
          <p:cNvSpPr>
            <a:spLocks noGrp="1"/>
          </p:cNvSpPr>
          <p:nvPr>
            <p:ph type="title"/>
          </p:nvPr>
        </p:nvSpPr>
        <p:spPr/>
        <p:txBody>
          <a:bodyPr lIns="91440" tIns="45720" rIns="91440" bIns="45720" anchor="t"/>
          <a:lstStyle/>
          <a:p>
            <a:r>
              <a:rPr lang="en-US"/>
              <a:t>NWL CVD AF Plan</a:t>
            </a:r>
          </a:p>
        </p:txBody>
      </p:sp>
      <p:sp>
        <p:nvSpPr>
          <p:cNvPr id="6" name="TextBox 5">
            <a:extLst>
              <a:ext uri="{FF2B5EF4-FFF2-40B4-BE49-F238E27FC236}">
                <a16:creationId xmlns:a16="http://schemas.microsoft.com/office/drawing/2014/main" id="{10EFF78E-B6E1-F208-9D63-0D243D23908D}"/>
              </a:ext>
            </a:extLst>
          </p:cNvPr>
          <p:cNvSpPr txBox="1"/>
          <p:nvPr/>
        </p:nvSpPr>
        <p:spPr>
          <a:xfrm>
            <a:off x="132265" y="2475503"/>
            <a:ext cx="6874925" cy="1651158"/>
          </a:xfrm>
          <a:prstGeom prst="rect">
            <a:avLst/>
          </a:prstGeom>
          <a:noFill/>
        </p:spPr>
        <p:txBody>
          <a:bodyPr wrap="square">
            <a:spAutoFit/>
          </a:bodyPr>
          <a:lstStyle/>
          <a:p>
            <a:pPr marL="342900" indent="-342900">
              <a:lnSpc>
                <a:spcPct val="150000"/>
              </a:lnSpc>
              <a:spcAft>
                <a:spcPts val="1800"/>
              </a:spcAft>
              <a:buFont typeface="Arial" panose="020B0604020202020204" pitchFamily="34" charset="0"/>
              <a:buChar char="•"/>
            </a:pPr>
            <a:r>
              <a:rPr lang="en-GB" sz="2000">
                <a:latin typeface="Arial" panose="020B0604020202020204" pitchFamily="34" charset="0"/>
                <a:cs typeface="Arial" panose="020B0604020202020204" pitchFamily="34" charset="0"/>
              </a:rPr>
              <a:t>Improve detection of atrial fibrillation and ensure appropriate stroke risk reduction through anticoagulation</a:t>
            </a:r>
          </a:p>
          <a:p>
            <a:pPr marL="342900" indent="-342900">
              <a:lnSpc>
                <a:spcPct val="150000"/>
              </a:lnSpc>
              <a:spcAft>
                <a:spcPts val="1800"/>
              </a:spcAft>
              <a:buFont typeface="Arial" panose="020B0604020202020204" pitchFamily="34" charset="0"/>
              <a:buChar char="•"/>
            </a:pPr>
            <a:r>
              <a:rPr lang="en-GB" sz="2000">
                <a:latin typeface="Arial" panose="020B0604020202020204" pitchFamily="34" charset="0"/>
                <a:cs typeface="Arial" panose="020B0604020202020204" pitchFamily="34" charset="0"/>
              </a:rPr>
              <a:t>Detect 85% of expected prevalence</a:t>
            </a:r>
          </a:p>
        </p:txBody>
      </p:sp>
      <p:grpSp>
        <p:nvGrpSpPr>
          <p:cNvPr id="2" name="Group 1">
            <a:extLst>
              <a:ext uri="{FF2B5EF4-FFF2-40B4-BE49-F238E27FC236}">
                <a16:creationId xmlns:a16="http://schemas.microsoft.com/office/drawing/2014/main" id="{26F5A13A-3167-105C-4C10-D1D4BDF8B31E}"/>
              </a:ext>
            </a:extLst>
          </p:cNvPr>
          <p:cNvGrpSpPr/>
          <p:nvPr/>
        </p:nvGrpSpPr>
        <p:grpSpPr>
          <a:xfrm>
            <a:off x="7248022" y="1471137"/>
            <a:ext cx="4661835" cy="4153990"/>
            <a:chOff x="0" y="1271287"/>
            <a:chExt cx="4661835" cy="4153990"/>
          </a:xfrm>
        </p:grpSpPr>
        <p:pic>
          <p:nvPicPr>
            <p:cNvPr id="5" name="Picture 4" descr="A graph of a heart beat&#10;&#10;Description automatically generated">
              <a:extLst>
                <a:ext uri="{FF2B5EF4-FFF2-40B4-BE49-F238E27FC236}">
                  <a16:creationId xmlns:a16="http://schemas.microsoft.com/office/drawing/2014/main" id="{B3535640-8073-9C5B-429B-C203376B4A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271287"/>
              <a:ext cx="4661835" cy="1188768"/>
            </a:xfrm>
            <a:prstGeom prst="rect">
              <a:avLst/>
            </a:prstGeom>
          </p:spPr>
        </p:pic>
        <p:pic>
          <p:nvPicPr>
            <p:cNvPr id="7" name="Picture 6" descr="A person in scrubs holding a clipboard&#10;&#10;Description automatically generated">
              <a:extLst>
                <a:ext uri="{FF2B5EF4-FFF2-40B4-BE49-F238E27FC236}">
                  <a16:creationId xmlns:a16="http://schemas.microsoft.com/office/drawing/2014/main" id="{2C6BE87F-9D63-70D6-3001-C3B3EB7AC2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977" y="2428346"/>
              <a:ext cx="4495397" cy="2996931"/>
            </a:xfrm>
            <a:prstGeom prst="rect">
              <a:avLst/>
            </a:prstGeom>
          </p:spPr>
        </p:pic>
      </p:grpSp>
    </p:spTree>
    <p:extLst>
      <p:ext uri="{BB962C8B-B14F-4D97-AF65-F5344CB8AC3E}">
        <p14:creationId xmlns:p14="http://schemas.microsoft.com/office/powerpoint/2010/main" val="326312677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6</a:t>
            </a:fld>
            <a:endParaRPr lang="en-GB"/>
          </a:p>
        </p:txBody>
      </p:sp>
      <p:sp>
        <p:nvSpPr>
          <p:cNvPr id="4" name="Title 3"/>
          <p:cNvSpPr>
            <a:spLocks noGrp="1"/>
          </p:cNvSpPr>
          <p:nvPr>
            <p:ph type="title"/>
          </p:nvPr>
        </p:nvSpPr>
        <p:spPr/>
        <p:txBody>
          <a:bodyPr/>
          <a:lstStyle/>
          <a:p>
            <a:r>
              <a:rPr lang="en-GB" sz="4000"/>
              <a:t>QOF – Atrial Fibrillation</a:t>
            </a:r>
          </a:p>
        </p:txBody>
      </p:sp>
      <p:graphicFrame>
        <p:nvGraphicFramePr>
          <p:cNvPr id="2" name="Table 1">
            <a:extLst>
              <a:ext uri="{FF2B5EF4-FFF2-40B4-BE49-F238E27FC236}">
                <a16:creationId xmlns:a16="http://schemas.microsoft.com/office/drawing/2014/main" id="{442A9C3D-D5B1-FDC9-3539-E42AB92A9C92}"/>
              </a:ext>
            </a:extLst>
          </p:cNvPr>
          <p:cNvGraphicFramePr>
            <a:graphicFrameLocks noGrp="1"/>
          </p:cNvGraphicFramePr>
          <p:nvPr>
            <p:extLst>
              <p:ext uri="{D42A27DB-BD31-4B8C-83A1-F6EECF244321}">
                <p14:modId xmlns:p14="http://schemas.microsoft.com/office/powerpoint/2010/main" val="2099262233"/>
              </p:ext>
            </p:extLst>
          </p:nvPr>
        </p:nvGraphicFramePr>
        <p:xfrm>
          <a:off x="508604" y="1583538"/>
          <a:ext cx="10241994" cy="3397443"/>
        </p:xfrm>
        <a:graphic>
          <a:graphicData uri="http://schemas.openxmlformats.org/drawingml/2006/table">
            <a:tbl>
              <a:tblPr/>
              <a:tblGrid>
                <a:gridCol w="4931399">
                  <a:extLst>
                    <a:ext uri="{9D8B030D-6E8A-4147-A177-3AD203B41FA5}">
                      <a16:colId xmlns:a16="http://schemas.microsoft.com/office/drawing/2014/main" val="3305016465"/>
                    </a:ext>
                  </a:extLst>
                </a:gridCol>
                <a:gridCol w="1896597">
                  <a:extLst>
                    <a:ext uri="{9D8B030D-6E8A-4147-A177-3AD203B41FA5}">
                      <a16:colId xmlns:a16="http://schemas.microsoft.com/office/drawing/2014/main" val="1575857586"/>
                    </a:ext>
                  </a:extLst>
                </a:gridCol>
                <a:gridCol w="3413998">
                  <a:extLst>
                    <a:ext uri="{9D8B030D-6E8A-4147-A177-3AD203B41FA5}">
                      <a16:colId xmlns:a16="http://schemas.microsoft.com/office/drawing/2014/main" val="3351854194"/>
                    </a:ext>
                  </a:extLst>
                </a:gridCol>
              </a:tblGrid>
              <a:tr h="259781">
                <a:tc>
                  <a:txBody>
                    <a:bodyPr/>
                    <a:lstStyle/>
                    <a:p>
                      <a:pPr algn="ctr"/>
                      <a:r>
                        <a:rPr lang="en-GB" sz="1200" b="1"/>
                        <a:t>Indicator</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t>Points</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t>Achievement thresholds</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261501"/>
                  </a:ext>
                </a:extLst>
              </a:tr>
              <a:tr h="612229">
                <a:tc>
                  <a:txBody>
                    <a:bodyPr/>
                    <a:lstStyle/>
                    <a:p>
                      <a:r>
                        <a:rPr lang="en-GB" sz="1200" b="1"/>
                        <a:t>AF001</a:t>
                      </a:r>
                      <a:r>
                        <a:rPr lang="en-GB" sz="1200"/>
                        <a:t> The contractor establishes and maintains a register of patients with atrial fibrillation.</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5</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0684481"/>
                  </a:ext>
                </a:extLst>
              </a:tr>
              <a:tr h="1291472">
                <a:tc>
                  <a:txBody>
                    <a:bodyPr/>
                    <a:lstStyle/>
                    <a:p>
                      <a:r>
                        <a:rPr lang="en-GB" sz="1200" b="1"/>
                        <a:t>AF006</a:t>
                      </a:r>
                      <a:r>
                        <a:rPr lang="en-GB" sz="1200"/>
                        <a:t> The percentage of patients with atrial fibrillation in whom stroke risk has been assessed using the CHA2DS2-VASc score risk stratification scoring system in the preceding 12 months (excluding those patients with a previous CHADS2 or CHA2DS2-VASc score of 2 or more)</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12</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40–90%</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590611"/>
                  </a:ext>
                </a:extLst>
              </a:tr>
              <a:tr h="1233961">
                <a:tc>
                  <a:txBody>
                    <a:bodyPr/>
                    <a:lstStyle/>
                    <a:p>
                      <a:r>
                        <a:rPr lang="en-GB" sz="1200" b="1"/>
                        <a:t>*AF008. </a:t>
                      </a:r>
                      <a:r>
                        <a:rPr lang="en-GB" sz="1200"/>
                        <a:t>Percentage of patients on the QOF Atrial Fibrillation</a:t>
                      </a:r>
                    </a:p>
                    <a:p>
                      <a:r>
                        <a:rPr lang="en-GB" sz="1200"/>
                        <a:t>register and with a CHA2DS2- VASc score of 2 or more,</a:t>
                      </a:r>
                    </a:p>
                    <a:p>
                      <a:r>
                        <a:rPr lang="en-GB" sz="1200"/>
                        <a:t>who were prescribed a direct-acting oral anticoagulant</a:t>
                      </a:r>
                    </a:p>
                    <a:p>
                      <a:r>
                        <a:rPr lang="en-GB" sz="1200"/>
                        <a:t>(DOAC), or, where a DOAC was declined or clinically</a:t>
                      </a:r>
                    </a:p>
                    <a:p>
                      <a:r>
                        <a:rPr lang="en-GB" sz="1200"/>
                        <a:t>unsuitable, a Vitamin K antagonist</a:t>
                      </a:r>
                    </a:p>
                    <a:p>
                      <a:endParaRPr lang="en-GB" sz="1200"/>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12</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70-95%</a:t>
                      </a:r>
                    </a:p>
                  </a:txBody>
                  <a:tcPr marL="64945" marR="64945" marT="32473" marB="324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678322"/>
                  </a:ext>
                </a:extLst>
              </a:tr>
            </a:tbl>
          </a:graphicData>
        </a:graphic>
      </p:graphicFrame>
      <p:sp>
        <p:nvSpPr>
          <p:cNvPr id="5" name="TextBox 4">
            <a:extLst>
              <a:ext uri="{FF2B5EF4-FFF2-40B4-BE49-F238E27FC236}">
                <a16:creationId xmlns:a16="http://schemas.microsoft.com/office/drawing/2014/main" id="{4F835B23-74C1-F526-17EC-EA412A82E34D}"/>
              </a:ext>
            </a:extLst>
          </p:cNvPr>
          <p:cNvSpPr txBox="1"/>
          <p:nvPr/>
        </p:nvSpPr>
        <p:spPr>
          <a:xfrm>
            <a:off x="407368" y="5094192"/>
            <a:ext cx="11174792" cy="496996"/>
          </a:xfrm>
          <a:prstGeom prst="rect">
            <a:avLst/>
          </a:prstGeom>
          <a:noFill/>
        </p:spPr>
        <p:txBody>
          <a:bodyPr wrap="square">
            <a:spAutoFit/>
          </a:bodyPr>
          <a:lstStyle/>
          <a:p>
            <a:pPr>
              <a:lnSpc>
                <a:spcPct val="150000"/>
              </a:lnSpc>
              <a:spcAft>
                <a:spcPts val="1800"/>
              </a:spcAft>
            </a:pPr>
            <a:r>
              <a:rPr lang="en-GB" sz="2000">
                <a:latin typeface="Arial" panose="020B0604020202020204" pitchFamily="34" charset="0"/>
                <a:cs typeface="Arial" panose="020B0604020202020204" pitchFamily="34" charset="0"/>
              </a:rPr>
              <a:t>*Please note AF008 has recently replaced AF007, in the 23/24 QOF Indicators.</a:t>
            </a:r>
          </a:p>
        </p:txBody>
      </p:sp>
    </p:spTree>
    <p:extLst>
      <p:ext uri="{BB962C8B-B14F-4D97-AF65-F5344CB8AC3E}">
        <p14:creationId xmlns:p14="http://schemas.microsoft.com/office/powerpoint/2010/main" val="114245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622A4A-5C1A-8398-A891-09662261BC3F}"/>
              </a:ext>
            </a:extLst>
          </p:cNvPr>
          <p:cNvPicPr>
            <a:picLocks noGrp="1" noChangeAspect="1"/>
          </p:cNvPicPr>
          <p:nvPr>
            <p:ph idx="1"/>
          </p:nvPr>
        </p:nvPicPr>
        <p:blipFill>
          <a:blip r:embed="rId4"/>
          <a:stretch>
            <a:fillRect/>
          </a:stretch>
        </p:blipFill>
        <p:spPr>
          <a:xfrm>
            <a:off x="2109082" y="1397000"/>
            <a:ext cx="7964311" cy="4479925"/>
          </a:xfrm>
        </p:spPr>
      </p:pic>
      <p:sp>
        <p:nvSpPr>
          <p:cNvPr id="3" name="Slide Number Placeholder 2">
            <a:extLst>
              <a:ext uri="{FF2B5EF4-FFF2-40B4-BE49-F238E27FC236}">
                <a16:creationId xmlns:a16="http://schemas.microsoft.com/office/drawing/2014/main" id="{9D4BBBC4-3041-19A0-D1EB-FB2569D28E3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6F84FA-B8EB-462F-97BA-032CB76B4E3A}" type="slidenum">
              <a:rPr kumimoji="0" lang="en-GB"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41BCD476-E09A-21C3-E504-E758AE51F2E8}"/>
              </a:ext>
            </a:extLst>
          </p:cNvPr>
          <p:cNvSpPr>
            <a:spLocks noGrp="1"/>
          </p:cNvSpPr>
          <p:nvPr>
            <p:ph type="title"/>
          </p:nvPr>
        </p:nvSpPr>
        <p:spPr/>
        <p:txBody>
          <a:bodyPr/>
          <a:lstStyle/>
          <a:p>
            <a:r>
              <a:rPr lang="en-US"/>
              <a:t>How is NWL performing?</a:t>
            </a:r>
            <a:endParaRPr lang="en-GB"/>
          </a:p>
        </p:txBody>
      </p:sp>
      <p:graphicFrame>
        <p:nvGraphicFramePr>
          <p:cNvPr id="2" name="Table 1">
            <a:extLst>
              <a:ext uri="{FF2B5EF4-FFF2-40B4-BE49-F238E27FC236}">
                <a16:creationId xmlns:a16="http://schemas.microsoft.com/office/drawing/2014/main" id="{9A095ECD-DB75-8A77-FDA6-C64490DEE560}"/>
              </a:ext>
            </a:extLst>
          </p:cNvPr>
          <p:cNvGraphicFramePr>
            <a:graphicFrameLocks noGrp="1"/>
          </p:cNvGraphicFramePr>
          <p:nvPr>
            <p:extLst>
              <p:ext uri="{D42A27DB-BD31-4B8C-83A1-F6EECF244321}">
                <p14:modId xmlns:p14="http://schemas.microsoft.com/office/powerpoint/2010/main" val="2949769004"/>
              </p:ext>
            </p:extLst>
          </p:nvPr>
        </p:nvGraphicFramePr>
        <p:xfrm>
          <a:off x="504850" y="1464287"/>
          <a:ext cx="11377265" cy="4135639"/>
        </p:xfrm>
        <a:graphic>
          <a:graphicData uri="http://schemas.openxmlformats.org/drawingml/2006/table">
            <a:tbl>
              <a:tblPr>
                <a:tableStyleId>{5C22544A-7EE6-4342-B048-85BDC9FD1C3A}</a:tableStyleId>
              </a:tblPr>
              <a:tblGrid>
                <a:gridCol w="1479499">
                  <a:extLst>
                    <a:ext uri="{9D8B030D-6E8A-4147-A177-3AD203B41FA5}">
                      <a16:colId xmlns:a16="http://schemas.microsoft.com/office/drawing/2014/main" val="1894114877"/>
                    </a:ext>
                  </a:extLst>
                </a:gridCol>
                <a:gridCol w="3501353">
                  <a:extLst>
                    <a:ext uri="{9D8B030D-6E8A-4147-A177-3AD203B41FA5}">
                      <a16:colId xmlns:a16="http://schemas.microsoft.com/office/drawing/2014/main" val="1363155583"/>
                    </a:ext>
                  </a:extLst>
                </a:gridCol>
                <a:gridCol w="3825798">
                  <a:extLst>
                    <a:ext uri="{9D8B030D-6E8A-4147-A177-3AD203B41FA5}">
                      <a16:colId xmlns:a16="http://schemas.microsoft.com/office/drawing/2014/main" val="3204724344"/>
                    </a:ext>
                  </a:extLst>
                </a:gridCol>
                <a:gridCol w="1225059">
                  <a:extLst>
                    <a:ext uri="{9D8B030D-6E8A-4147-A177-3AD203B41FA5}">
                      <a16:colId xmlns:a16="http://schemas.microsoft.com/office/drawing/2014/main" val="1741061197"/>
                    </a:ext>
                  </a:extLst>
                </a:gridCol>
                <a:gridCol w="1345556">
                  <a:extLst>
                    <a:ext uri="{9D8B030D-6E8A-4147-A177-3AD203B41FA5}">
                      <a16:colId xmlns:a16="http://schemas.microsoft.com/office/drawing/2014/main" val="457245911"/>
                    </a:ext>
                  </a:extLst>
                </a:gridCol>
              </a:tblGrid>
              <a:tr h="656546">
                <a:tc rowSpan="4">
                  <a:txBody>
                    <a:bodyPr/>
                    <a:lstStyle/>
                    <a:p>
                      <a:pPr algn="ctr"/>
                      <a:r>
                        <a:rPr lang="en-GB" sz="1400" b="1">
                          <a:latin typeface="Arial" panose="020B0604020202020204" pitchFamily="34" charset="0"/>
                          <a:cs typeface="Arial" panose="020B0604020202020204" pitchFamily="34" charset="0"/>
                        </a:rPr>
                        <a:t>Atrial </a:t>
                      </a:r>
                    </a:p>
                    <a:p>
                      <a:pPr algn="ctr"/>
                      <a:r>
                        <a:rPr lang="en-GB" sz="1400" b="1">
                          <a:latin typeface="Arial" panose="020B0604020202020204" pitchFamily="34" charset="0"/>
                          <a:cs typeface="Arial" panose="020B0604020202020204" pitchFamily="34" charset="0"/>
                        </a:rPr>
                        <a:t>Fibrillation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ctr" fontAlgn="ctr"/>
                      <a:r>
                        <a:rPr lang="en-GB" sz="1600" b="1" i="0" u="none" strike="noStrike">
                          <a:solidFill>
                            <a:schemeClr val="tx1"/>
                          </a:solidFill>
                          <a:effectLst/>
                          <a:latin typeface="+mj-lt"/>
                        </a:rPr>
                        <a:t>Aim</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fontAlgn="t"/>
                      <a:r>
                        <a:rPr lang="en-GB" sz="1600" b="1" i="0" u="none" strike="noStrike">
                          <a:solidFill>
                            <a:schemeClr val="tx1"/>
                          </a:solidFill>
                          <a:effectLst/>
                          <a:latin typeface="+mj-lt"/>
                        </a:rPr>
                        <a:t>Objective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fontAlgn="b"/>
                      <a:r>
                        <a:rPr lang="en-GB" sz="1600" b="1" i="0" u="none" strike="noStrike">
                          <a:solidFill>
                            <a:schemeClr val="tx1"/>
                          </a:solidFill>
                          <a:effectLst/>
                          <a:latin typeface="+mj-lt"/>
                        </a:rPr>
                        <a:t>Target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fontAlgn="b"/>
                      <a:r>
                        <a:rPr lang="en-GB" sz="1600" b="1" i="0" u="none" strike="noStrike">
                          <a:solidFill>
                            <a:schemeClr val="tx1"/>
                          </a:solidFill>
                          <a:effectLst/>
                          <a:latin typeface="+mj-lt"/>
                        </a:rPr>
                        <a:t>Actual</a:t>
                      </a:r>
                    </a:p>
                    <a:p>
                      <a:pPr algn="ctr" fontAlgn="b"/>
                      <a:r>
                        <a:rPr lang="en-GB" sz="1600" b="1" i="0" u="none" strike="noStrike">
                          <a:solidFill>
                            <a:schemeClr val="tx1"/>
                          </a:solidFill>
                          <a:effectLst/>
                          <a:latin typeface="+mj-lt"/>
                        </a:rPr>
                        <a:t>(Jan-23)</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56442770"/>
                  </a:ext>
                </a:extLst>
              </a:tr>
              <a:tr h="732974">
                <a:tc vMerge="1">
                  <a:txBody>
                    <a:bodyPr/>
                    <a:lstStyle/>
                    <a:p>
                      <a:pPr algn="ctr" fontAlgn="ctr"/>
                      <a:r>
                        <a:rPr lang="en-GB" sz="1400" b="1" u="none" strike="noStrike">
                          <a:solidFill>
                            <a:schemeClr val="tx1"/>
                          </a:solidFill>
                          <a:effectLst/>
                          <a:latin typeface="+mj-lt"/>
                        </a:rPr>
                        <a:t>Lipid Management</a:t>
                      </a:r>
                      <a:endParaRPr lang="en-GB" sz="1400" b="1"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rowSpan="3">
                  <a:txBody>
                    <a:bodyPr/>
                    <a:lstStyle/>
                    <a:p>
                      <a:pPr algn="ctr"/>
                      <a:r>
                        <a:rPr lang="en-GB" sz="1400" b="0" u="none" strike="noStrike">
                          <a:solidFill>
                            <a:schemeClr val="tx1"/>
                          </a:solidFill>
                          <a:effectLst/>
                          <a:latin typeface="+mj-lt"/>
                        </a:rPr>
                        <a:t>  </a:t>
                      </a:r>
                      <a:r>
                        <a:rPr lang="en-GB" sz="1400">
                          <a:latin typeface="Arial" panose="020B0604020202020204" pitchFamily="34" charset="0"/>
                          <a:cs typeface="Arial" panose="020B0604020202020204" pitchFamily="34" charset="0"/>
                        </a:rPr>
                        <a:t>Improve detection of atrial fibrillation and ensure appropriate stroke risk reduction through anticoagulation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n-GB" sz="1400">
                          <a:latin typeface="Arial" panose="020B0604020202020204" pitchFamily="34" charset="0"/>
                          <a:cs typeface="Arial" panose="020B0604020202020204" pitchFamily="34" charset="0"/>
                        </a:rPr>
                        <a:t>Detect 85% of expected prevalence</a:t>
                      </a:r>
                      <a:endParaRPr lang="en-GB" sz="1400" b="0"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400" b="0" u="none" strike="noStrike">
                          <a:solidFill>
                            <a:schemeClr val="tx1"/>
                          </a:solidFill>
                          <a:effectLst/>
                          <a:latin typeface="+mj-lt"/>
                        </a:rPr>
                        <a:t>85% (1.4%)*</a:t>
                      </a:r>
                      <a:endParaRPr lang="en-GB" sz="1400" b="0"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65%</a:t>
                      </a:r>
                    </a:p>
                    <a:p>
                      <a:pPr algn="ct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(1.1% actual vs 1.7% estimated)</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398857920"/>
                  </a:ext>
                </a:extLst>
              </a:tr>
              <a:tr h="1646659">
                <a:tc vMerge="1">
                  <a:txBody>
                    <a:bodyPr/>
                    <a:lstStyle/>
                    <a:p>
                      <a:endParaRPr lang="en-GB"/>
                    </a:p>
                  </a:txBody>
                  <a:tcPr/>
                </a:tc>
                <a:tc vMerge="1">
                  <a:txBody>
                    <a:bodyPr/>
                    <a:lstStyle/>
                    <a:p>
                      <a:endParaRPr lang="en-GB"/>
                    </a:p>
                  </a:txBody>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0" u="none" strike="noStrike">
                          <a:solidFill>
                            <a:schemeClr val="tx1"/>
                          </a:solidFill>
                          <a:effectLst/>
                          <a:latin typeface="+mj-lt"/>
                        </a:rPr>
                        <a:t> </a:t>
                      </a:r>
                    </a:p>
                    <a:p>
                      <a:pPr marL="0" marR="0" lvl="0" indent="0" algn="ctr" defTabSz="914400" rtl="0" eaLnBrk="1" fontAlgn="t" latinLnBrk="0" hangingPunct="1">
                        <a:lnSpc>
                          <a:spcPct val="100000"/>
                        </a:lnSpc>
                        <a:spcBef>
                          <a:spcPts val="0"/>
                        </a:spcBef>
                        <a:spcAft>
                          <a:spcPts val="0"/>
                        </a:spcAft>
                        <a:buClrTx/>
                        <a:buSzTx/>
                        <a:buFontTx/>
                        <a:buNone/>
                        <a:tabLst/>
                        <a:defRPr/>
                      </a:pPr>
                      <a:r>
                        <a:rPr lang="en-GB" sz="1400" b="0" u="none" strike="noStrike">
                          <a:solidFill>
                            <a:schemeClr val="tx1"/>
                          </a:solidFill>
                          <a:effectLst/>
                          <a:latin typeface="+mj-lt"/>
                        </a:rPr>
                        <a:t>Ensure </a:t>
                      </a:r>
                      <a:r>
                        <a:rPr lang="en-GB" sz="1400">
                          <a:latin typeface="Arial" panose="020B0604020202020204" pitchFamily="34" charset="0"/>
                          <a:cs typeface="Arial" panose="020B0604020202020204" pitchFamily="34" charset="0"/>
                        </a:rPr>
                        <a:t>90% of patients with AF to have a CHADVASC assessment in the last 12 months (QOF AF006)</a:t>
                      </a:r>
                      <a:endParaRPr lang="en-GB" sz="1400" b="0" i="0" u="none" strike="noStrike">
                        <a:solidFill>
                          <a:schemeClr val="tx1"/>
                        </a:solidFill>
                        <a:effectLst/>
                        <a:latin typeface="+mj-lt"/>
                      </a:endParaRPr>
                    </a:p>
                    <a:p>
                      <a:pPr algn="ctr" fontAlgn="t"/>
                      <a:endParaRPr lang="en-GB" sz="1400" b="0"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400" b="0" u="none" strike="noStrike">
                          <a:solidFill>
                            <a:schemeClr val="tx1"/>
                          </a:solidFill>
                          <a:effectLst/>
                          <a:latin typeface="+mj-lt"/>
                        </a:rPr>
                        <a:t>90%</a:t>
                      </a:r>
                      <a:endParaRPr lang="en-GB" sz="1400" b="0"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400" b="0" u="none" strike="noStrike">
                          <a:solidFill>
                            <a:schemeClr val="tx1"/>
                          </a:solidFill>
                          <a:effectLst/>
                          <a:latin typeface="+mj-lt"/>
                        </a:rPr>
                        <a:t>84.27%</a:t>
                      </a:r>
                      <a:endParaRPr lang="en-GB" sz="1400" b="0"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2850081558"/>
                  </a:ext>
                </a:extLst>
              </a:tr>
              <a:tr h="1099460">
                <a:tc vMerge="1">
                  <a:txBody>
                    <a:bodyPr/>
                    <a:lstStyle/>
                    <a:p>
                      <a:endParaRPr lang="en-GB"/>
                    </a:p>
                  </a:txBody>
                  <a:tcPr/>
                </a:tc>
                <a:tc vMerge="1">
                  <a:txBody>
                    <a:bodyPr/>
                    <a:lstStyle/>
                    <a:p>
                      <a:endParaRPr lang="en-GB"/>
                    </a:p>
                  </a:txBody>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0" u="none" strike="noStrike">
                          <a:solidFill>
                            <a:schemeClr val="tx1"/>
                          </a:solidFill>
                          <a:effectLst/>
                          <a:latin typeface="+mj-lt"/>
                        </a:rPr>
                        <a:t>Ensure </a:t>
                      </a:r>
                      <a:r>
                        <a:rPr lang="en-GB" sz="1400" b="0">
                          <a:latin typeface="Arial" panose="020B0604020202020204" pitchFamily="34" charset="0"/>
                          <a:cs typeface="Arial" panose="020B0604020202020204" pitchFamily="34" charset="0"/>
                        </a:rPr>
                        <a:t>90% of </a:t>
                      </a:r>
                      <a:r>
                        <a:rPr lang="en-GB" sz="1400">
                          <a:latin typeface="Arial" panose="020B0604020202020204" pitchFamily="34" charset="0"/>
                          <a:cs typeface="Arial" panose="020B0604020202020204" pitchFamily="34" charset="0"/>
                        </a:rPr>
                        <a:t>those with a score of &gt;=2, to be on anticoagulation, or, where a DOAC was declined or clinically unsuitable, a Vitamin K antagonist (QOF AF008)</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400" b="0" u="none" strike="noStrike">
                          <a:solidFill>
                            <a:schemeClr val="tx1"/>
                          </a:solidFill>
                          <a:effectLst/>
                          <a:latin typeface="+mj-lt"/>
                        </a:rPr>
                        <a:t>90%</a:t>
                      </a:r>
                      <a:endParaRPr lang="en-GB" sz="1400" b="0"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400" b="0" u="none" strike="noStrike">
                          <a:solidFill>
                            <a:schemeClr val="tx1"/>
                          </a:solidFill>
                          <a:effectLst/>
                          <a:latin typeface="+mj-lt"/>
                        </a:rPr>
                        <a:t>86.76%</a:t>
                      </a:r>
                      <a:endParaRPr lang="en-GB" sz="1400" b="0" i="0" u="none" strike="noStrike">
                        <a:solidFill>
                          <a:schemeClr val="tx1"/>
                        </a:solidFill>
                        <a:effectLst/>
                        <a:latin typeface="+mj-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694000653"/>
                  </a:ext>
                </a:extLst>
              </a:tr>
            </a:tbl>
          </a:graphicData>
        </a:graphic>
      </p:graphicFrame>
      <p:sp>
        <p:nvSpPr>
          <p:cNvPr id="5" name="TextBox 4">
            <a:extLst>
              <a:ext uri="{FF2B5EF4-FFF2-40B4-BE49-F238E27FC236}">
                <a16:creationId xmlns:a16="http://schemas.microsoft.com/office/drawing/2014/main" id="{1EBD8EA5-1266-3C02-0560-443171FA5FB8}"/>
              </a:ext>
            </a:extLst>
          </p:cNvPr>
          <p:cNvSpPr txBox="1"/>
          <p:nvPr/>
        </p:nvSpPr>
        <p:spPr>
          <a:xfrm>
            <a:off x="1828801" y="5633884"/>
            <a:ext cx="85431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*Target and actual are expressed as quarterly increases. Target of 40% over 5 years equates to a 2% increase per quarter.</a:t>
            </a:r>
          </a:p>
        </p:txBody>
      </p:sp>
    </p:spTree>
    <p:extLst>
      <p:ext uri="{BB962C8B-B14F-4D97-AF65-F5344CB8AC3E}">
        <p14:creationId xmlns:p14="http://schemas.microsoft.com/office/powerpoint/2010/main" val="356902375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DA7449-9099-9444-C651-151E0C905850}"/>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A17E5713-E2D6-748F-0A1A-7BE4F4BC026B}"/>
              </a:ext>
            </a:extLst>
          </p:cNvPr>
          <p:cNvSpPr>
            <a:spLocks noGrp="1"/>
          </p:cNvSpPr>
          <p:nvPr>
            <p:ph type="title"/>
          </p:nvPr>
        </p:nvSpPr>
        <p:spPr/>
        <p:txBody>
          <a:bodyPr lIns="91440" tIns="45720" rIns="91440" bIns="45720" anchor="t"/>
          <a:lstStyle/>
          <a:p>
            <a:r>
              <a:rPr lang="en-US"/>
              <a:t>Initiating medication</a:t>
            </a:r>
          </a:p>
        </p:txBody>
      </p:sp>
      <p:sp>
        <p:nvSpPr>
          <p:cNvPr id="6" name="TextBox 5">
            <a:extLst>
              <a:ext uri="{FF2B5EF4-FFF2-40B4-BE49-F238E27FC236}">
                <a16:creationId xmlns:a16="http://schemas.microsoft.com/office/drawing/2014/main" id="{10EFF78E-B6E1-F208-9D63-0D243D23908D}"/>
              </a:ext>
            </a:extLst>
          </p:cNvPr>
          <p:cNvSpPr txBox="1"/>
          <p:nvPr/>
        </p:nvSpPr>
        <p:spPr>
          <a:xfrm>
            <a:off x="448638" y="1355462"/>
            <a:ext cx="10647452" cy="3266985"/>
          </a:xfrm>
          <a:prstGeom prst="rect">
            <a:avLst/>
          </a:prstGeom>
          <a:noFill/>
        </p:spPr>
        <p:txBody>
          <a:bodyPr wrap="square">
            <a:spAutoFit/>
          </a:bodyPr>
          <a:lstStyle/>
          <a:p>
            <a:pPr marL="342900" indent="-342900">
              <a:lnSpc>
                <a:spcPct val="150000"/>
              </a:lnSpc>
              <a:spcAft>
                <a:spcPts val="1800"/>
              </a:spcAft>
              <a:buFont typeface="Arial" panose="020B0604020202020204" pitchFamily="34" charset="0"/>
              <a:buChar char="•"/>
            </a:pPr>
            <a:r>
              <a:rPr lang="en-GB" sz="2000">
                <a:latin typeface="Arial" panose="020B0604020202020204" pitchFamily="34" charset="0"/>
                <a:cs typeface="Arial" panose="020B0604020202020204" pitchFamily="34" charset="0"/>
              </a:rPr>
              <a:t>For patients commencing treatment for AF: subject to the criteria specified in the relevant NICE technology appraisal guidance:</a:t>
            </a:r>
          </a:p>
          <a:p>
            <a:pPr marL="800100" lvl="1" indent="-342900">
              <a:lnSpc>
                <a:spcPct val="150000"/>
              </a:lnSpc>
              <a:spcAft>
                <a:spcPts val="1800"/>
              </a:spcAft>
              <a:buFont typeface="Arial" panose="020B0604020202020204" pitchFamily="34" charset="0"/>
              <a:buChar char="•"/>
            </a:pPr>
            <a:r>
              <a:rPr lang="en-GB" sz="2000">
                <a:latin typeface="Arial" panose="020B0604020202020204" pitchFamily="34" charset="0"/>
                <a:cs typeface="Arial" panose="020B0604020202020204" pitchFamily="34" charset="0"/>
              </a:rPr>
              <a:t>Clinicians should use </a:t>
            </a:r>
            <a:r>
              <a:rPr lang="en-GB" sz="2000" err="1">
                <a:latin typeface="Arial" panose="020B0604020202020204" pitchFamily="34" charset="0"/>
                <a:cs typeface="Arial" panose="020B0604020202020204" pitchFamily="34" charset="0"/>
              </a:rPr>
              <a:t>edoxaban</a:t>
            </a:r>
            <a:r>
              <a:rPr lang="en-GB" sz="2000">
                <a:latin typeface="Arial" panose="020B0604020202020204" pitchFamily="34" charset="0"/>
                <a:cs typeface="Arial" panose="020B0604020202020204" pitchFamily="34" charset="0"/>
              </a:rPr>
              <a:t> where this is clinically appropriate.</a:t>
            </a:r>
          </a:p>
          <a:p>
            <a:pPr marL="342900" indent="-342900">
              <a:lnSpc>
                <a:spcPct val="150000"/>
              </a:lnSpc>
              <a:spcAft>
                <a:spcPts val="1800"/>
              </a:spcAft>
              <a:buFont typeface="Arial" panose="020B0604020202020204" pitchFamily="34" charset="0"/>
              <a:buChar char="•"/>
            </a:pPr>
            <a:r>
              <a:rPr lang="en-GB" sz="2000">
                <a:latin typeface="Arial" panose="020B0604020202020204" pitchFamily="34" charset="0"/>
                <a:cs typeface="Arial" panose="020B0604020202020204" pitchFamily="34" charset="0"/>
              </a:rPr>
              <a:t>If </a:t>
            </a:r>
            <a:r>
              <a:rPr lang="en-GB" sz="2000" err="1">
                <a:latin typeface="Arial" panose="020B0604020202020204" pitchFamily="34" charset="0"/>
                <a:cs typeface="Arial" panose="020B0604020202020204" pitchFamily="34" charset="0"/>
              </a:rPr>
              <a:t>edoxaban</a:t>
            </a:r>
            <a:r>
              <a:rPr lang="en-GB" sz="2000">
                <a:latin typeface="Arial" panose="020B0604020202020204" pitchFamily="34" charset="0"/>
                <a:cs typeface="Arial" panose="020B0604020202020204" pitchFamily="34" charset="0"/>
              </a:rPr>
              <a:t> is deemed not clinically appropriate for the specific patient, then consider rivaroxaban, then apixaban or dabigatran, and this should be clearly documented in patients’ notes</a:t>
            </a:r>
          </a:p>
        </p:txBody>
      </p:sp>
    </p:spTree>
    <p:extLst>
      <p:ext uri="{BB962C8B-B14F-4D97-AF65-F5344CB8AC3E}">
        <p14:creationId xmlns:p14="http://schemas.microsoft.com/office/powerpoint/2010/main" val="159260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DA7449-9099-9444-C651-151E0C905850}"/>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A17E5713-E2D6-748F-0A1A-7BE4F4BC026B}"/>
              </a:ext>
            </a:extLst>
          </p:cNvPr>
          <p:cNvSpPr>
            <a:spLocks noGrp="1"/>
          </p:cNvSpPr>
          <p:nvPr>
            <p:ph type="title"/>
          </p:nvPr>
        </p:nvSpPr>
        <p:spPr/>
        <p:txBody>
          <a:bodyPr lIns="91440" tIns="45720" rIns="91440" bIns="45720" anchor="t"/>
          <a:lstStyle/>
          <a:p>
            <a:r>
              <a:rPr lang="en-US"/>
              <a:t>Reviewing medication</a:t>
            </a:r>
          </a:p>
        </p:txBody>
      </p:sp>
      <p:sp>
        <p:nvSpPr>
          <p:cNvPr id="6" name="TextBox 5">
            <a:extLst>
              <a:ext uri="{FF2B5EF4-FFF2-40B4-BE49-F238E27FC236}">
                <a16:creationId xmlns:a16="http://schemas.microsoft.com/office/drawing/2014/main" id="{10EFF78E-B6E1-F208-9D63-0D243D23908D}"/>
              </a:ext>
            </a:extLst>
          </p:cNvPr>
          <p:cNvSpPr txBox="1"/>
          <p:nvPr/>
        </p:nvSpPr>
        <p:spPr>
          <a:xfrm>
            <a:off x="438190" y="1376011"/>
            <a:ext cx="10877510" cy="142032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000">
                <a:latin typeface="Arial" panose="020B0604020202020204" pitchFamily="34" charset="0"/>
                <a:cs typeface="Arial" panose="020B0604020202020204" pitchFamily="34" charset="0"/>
              </a:rPr>
              <a:t>Existing patients already established on an alternative DOAC for AF, should continue on their current DOAC (provided they are not experiencing adverse events of concern and provided their current DOAC is not contraindicated)</a:t>
            </a:r>
            <a:endParaRPr lang="en-US" sz="1400" b="0" i="0" u="none" strike="noStrik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856265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od Pressure Optimisation - AHSN Programme outline - March 2022" id="{5E635280-BEC6-9B4A-81B5-046DF950904A}" vid="{4C307EF0-0B8A-8346-AA2C-2AFA6A4016F1}"/>
    </a:ext>
  </a:extLst>
</a:theme>
</file>

<file path=ppt/theme/theme2.xml><?xml version="1.0" encoding="utf-8"?>
<a:theme xmlns:a="http://schemas.openxmlformats.org/drawingml/2006/main" name="Custom Design">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od Pressure Optimisation - AHSN Programme outline - March 2022" id="{5E635280-BEC6-9B4A-81B5-046DF950904A}" vid="{3941659E-64B4-2046-82A5-6EF20F99625C}"/>
    </a:ext>
  </a:extLst>
</a:theme>
</file>

<file path=ppt/theme/theme3.xml><?xml version="1.0" encoding="utf-8"?>
<a:theme xmlns:a="http://schemas.openxmlformats.org/drawingml/2006/main" name="GMSA Only">
  <a:themeElements>
    <a:clrScheme name="NHS Blues">
      <a:dk1>
        <a:srgbClr val="231F20"/>
      </a:dk1>
      <a:lt1>
        <a:srgbClr val="FFFFFF"/>
      </a:lt1>
      <a:dk2>
        <a:srgbClr val="003087"/>
      </a:dk2>
      <a:lt2>
        <a:srgbClr val="005EB8"/>
      </a:lt2>
      <a:accent1>
        <a:srgbClr val="0072CE"/>
      </a:accent1>
      <a:accent2>
        <a:srgbClr val="41B6E6"/>
      </a:accent2>
      <a:accent3>
        <a:srgbClr val="00A9CE"/>
      </a:accent3>
      <a:accent4>
        <a:srgbClr val="425563"/>
      </a:accent4>
      <a:accent5>
        <a:srgbClr val="768692"/>
      </a:accent5>
      <a:accent6>
        <a:srgbClr val="E8EDEE"/>
      </a:accent6>
      <a:hlink>
        <a:srgbClr val="00A499"/>
      </a:hlink>
      <a:folHlink>
        <a:srgbClr val="0096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d011f5-24c4-4fb4-8405-b8c6b5679487">
      <Terms xmlns="http://schemas.microsoft.com/office/infopath/2007/PartnerControls"/>
    </lcf76f155ced4ddcb4097134ff3c332f>
    <TaxCatchAll xmlns="e7fb9bad-05aa-461c-addc-7d8f2572d5d3" xsi:nil="true"/>
    <SharedWithUsers xmlns="e7fb9bad-05aa-461c-addc-7d8f2572d5d3">
      <UserInfo>
        <DisplayName>Annette Arnold</DisplayName>
        <AccountId>263</AccountId>
        <AccountType/>
      </UserInfo>
      <UserInfo>
        <DisplayName>Chanelle Corena</DisplayName>
        <AccountId>2621</AccountId>
        <AccountType/>
      </UserInfo>
      <UserInfo>
        <DisplayName>Tom Clutterbuck</DisplayName>
        <AccountId>2669</AccountId>
        <AccountType/>
      </UserInfo>
      <UserInfo>
        <DisplayName>Claire Portsmouth</DisplayName>
        <AccountId>2029</AccountId>
        <AccountType/>
      </UserInfo>
      <UserInfo>
        <DisplayName>Emma Sharpe-Jones</DisplayName>
        <AccountId>1960</AccountId>
        <AccountType/>
      </UserInfo>
      <UserInfo>
        <DisplayName>Catherine Caldwell</DisplayName>
        <AccountId>2637</AccountId>
        <AccountType/>
      </UserInfo>
      <UserInfo>
        <DisplayName>Mackenzie Patterson</DisplayName>
        <AccountId>4117</AccountId>
        <AccountType/>
      </UserInfo>
    </SharedWithUsers>
    <_ip_UnifiedCompliancePolicyUIAction xmlns="http://schemas.microsoft.com/sharepoint/v3" xsi:nil="true"/>
    <_ip_UnifiedCompliancePolicyProperties xmlns="http://schemas.microsoft.com/sharepoint/v3" xsi:nil="true"/>
    <_Flow_SignoffStatus xmlns="37d011f5-24c4-4fb4-8405-b8c6b56794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294CD79565744DBCE3B1B6CC9660F4" ma:contentTypeVersion="23" ma:contentTypeDescription="Create a new document." ma:contentTypeScope="" ma:versionID="0fba4507c33703b27dfa029d8069cd87">
  <xsd:schema xmlns:xsd="http://www.w3.org/2001/XMLSchema" xmlns:xs="http://www.w3.org/2001/XMLSchema" xmlns:p="http://schemas.microsoft.com/office/2006/metadata/properties" xmlns:ns1="http://schemas.microsoft.com/sharepoint/v3" xmlns:ns2="e7fb9bad-05aa-461c-addc-7d8f2572d5d3" xmlns:ns3="37d011f5-24c4-4fb4-8405-b8c6b5679487" targetNamespace="http://schemas.microsoft.com/office/2006/metadata/properties" ma:root="true" ma:fieldsID="66dd694db5648cd950f67e5d808e2147" ns1:_="" ns2:_="" ns3:_="">
    <xsd:import namespace="http://schemas.microsoft.com/sharepoint/v3"/>
    <xsd:import namespace="e7fb9bad-05aa-461c-addc-7d8f2572d5d3"/>
    <xsd:import namespace="37d011f5-24c4-4fb4-8405-b8c6b567948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fb9bad-05aa-461c-addc-7d8f2572d5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2326ad13-a674-42e8-9985-cab9c7ac955a}" ma:internalName="TaxCatchAll" ma:showField="CatchAllData" ma:web="e7fb9bad-05aa-461c-addc-7d8f2572d5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d011f5-24c4-4fb4-8405-b8c6b567948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a2b8254-26b4-4fec-a423-4e83a99de0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BFEB5-9F75-4177-82AD-6EEDB54230C1}">
  <ds:schemaRefs>
    <ds:schemaRef ds:uri="http://schemas.microsoft.com/sharepoint/v3/contenttype/forms"/>
  </ds:schemaRefs>
</ds:datastoreItem>
</file>

<file path=customXml/itemProps2.xml><?xml version="1.0" encoding="utf-8"?>
<ds:datastoreItem xmlns:ds="http://schemas.openxmlformats.org/officeDocument/2006/customXml" ds:itemID="{C044FE31-934F-49DB-B10F-1A3EFB2481D6}">
  <ds:schemaRefs>
    <ds:schemaRef ds:uri="http://schemas.microsoft.com/sharepoint/v3"/>
    <ds:schemaRef ds:uri="http://purl.org/dc/terms/"/>
    <ds:schemaRef ds:uri="http://schemas.microsoft.com/office/2006/metadata/propertie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37d011f5-24c4-4fb4-8405-b8c6b5679487"/>
    <ds:schemaRef ds:uri="e7fb9bad-05aa-461c-addc-7d8f2572d5d3"/>
  </ds:schemaRefs>
</ds:datastoreItem>
</file>

<file path=customXml/itemProps3.xml><?xml version="1.0" encoding="utf-8"?>
<ds:datastoreItem xmlns:ds="http://schemas.openxmlformats.org/officeDocument/2006/customXml" ds:itemID="{00CC428C-5DFB-4521-ABC1-11EBAF9CFBFD}">
  <ds:schemaRefs>
    <ds:schemaRef ds:uri="37d011f5-24c4-4fb4-8405-b8c6b5679487"/>
    <ds:schemaRef ds:uri="e7fb9bad-05aa-461c-addc-7d8f2572d5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1_Office Theme</Template>
  <TotalTime>0</TotalTime>
  <Words>3645</Words>
  <Application>Microsoft Office PowerPoint</Application>
  <PresentationFormat>Widescreen</PresentationFormat>
  <Paragraphs>387</Paragraphs>
  <Slides>35</Slides>
  <Notes>16</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1_Office Theme</vt:lpstr>
      <vt:lpstr>Custom Design</vt:lpstr>
      <vt:lpstr>GMSA Only</vt:lpstr>
      <vt:lpstr>Custom Design</vt:lpstr>
      <vt:lpstr>Atrial Fibrillation Case Finding, and Healthcare Inequalities   Thursday 14th September 2023 13:00 – 14:00</vt:lpstr>
      <vt:lpstr>Agenda: Atrial Fibrillation: Effective case-finding and highlighting healthcare inequalities in NWL</vt:lpstr>
      <vt:lpstr>Atrial Fibrillation in NWL Dr Shazia Siddiqi and Dr Sadia Khan</vt:lpstr>
      <vt:lpstr>PowerPoint Presentation</vt:lpstr>
      <vt:lpstr>NWL CVD AF Plan</vt:lpstr>
      <vt:lpstr>QOF – Atrial Fibrillation</vt:lpstr>
      <vt:lpstr>How is NWL performing?</vt:lpstr>
      <vt:lpstr>Initiating medication</vt:lpstr>
      <vt:lpstr>Reviewing medication</vt:lpstr>
      <vt:lpstr>DOAC Dosing</vt:lpstr>
      <vt:lpstr>DOAC Dosing</vt:lpstr>
      <vt:lpstr>Resources</vt:lpstr>
      <vt:lpstr>AF Case Finding Zainab Khanbhai Capture AF Lead, Senior Pharmacist – Cardiothoracics Royal Brompton and Harefield Hospitals</vt:lpstr>
      <vt:lpstr>Background</vt:lpstr>
      <vt:lpstr>PowerPoint Presentation</vt:lpstr>
      <vt:lpstr>PowerPoint Presentation</vt:lpstr>
      <vt:lpstr>Capture AF Service Objectives</vt:lpstr>
      <vt:lpstr>Capture AF Model</vt:lpstr>
      <vt:lpstr>PowerPoint Presentation</vt:lpstr>
      <vt:lpstr>AF management pathway</vt:lpstr>
      <vt:lpstr>Impact of Capture AF -Detection</vt:lpstr>
      <vt:lpstr>Capture AF – Protection </vt:lpstr>
      <vt:lpstr>Sustainability plan</vt:lpstr>
      <vt:lpstr>Insights from InHIP: an inequalities focus on AF in NWL ICHP InHIP Project Team </vt:lpstr>
      <vt:lpstr>Project at a glance</vt:lpstr>
      <vt:lpstr>Data Insights – Prevalence of Atrial Fibrillation in NWL</vt:lpstr>
      <vt:lpstr>Data Insights – Direct Oral Anti-Coagulation Prescriptions</vt:lpstr>
      <vt:lpstr>We spoke to clinicians in NWL's most deprived areas about the challenges and opportunities in improving treatment of AF</vt:lpstr>
      <vt:lpstr>Clinician challenges with AF treatment</vt:lpstr>
      <vt:lpstr>Patient challenges with AF treatment  (Based on clinician views)</vt:lpstr>
      <vt:lpstr>Enablers to increase prescriptions of DOACs (Based on clinician’s recommendations and previous experiences/initiatives)</vt:lpstr>
      <vt:lpstr>Next steps</vt:lpstr>
      <vt:lpstr>Panel Q&amp;A </vt:lpstr>
      <vt:lpstr>CVD Champions 2023/24</vt:lpstr>
      <vt:lpstr>To get involved in ICHP’s CVD education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ICHP Blood Pressure Optimisation  Part of Integrated CVD Program</dc:title>
  <dc:creator>Larry Koyama</dc:creator>
  <cp:lastModifiedBy>Tom Clutterbuck</cp:lastModifiedBy>
  <cp:revision>2</cp:revision>
  <dcterms:created xsi:type="dcterms:W3CDTF">2022-06-09T07:54:40Z</dcterms:created>
  <dcterms:modified xsi:type="dcterms:W3CDTF">2023-12-22T10:31:40Z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0x0101005C294CD79565744DBCE3B1B6CC9660F4</vt:lpwstr>
  </property>
  <property fmtid="{D5CDD505-2E9C-101B-9397-08002B2CF9AE}" pid="3" name="MediaServiceImageTags">
    <vt:lpwstr/>
  </property>
</Properties>
</file>