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4"/>
  </p:sldMasterIdLst>
  <p:notesMasterIdLst>
    <p:notesMasterId r:id="rId18"/>
  </p:notesMasterIdLst>
  <p:handoutMasterIdLst>
    <p:handoutMasterId r:id="rId19"/>
  </p:handoutMasterIdLst>
  <p:sldIdLst>
    <p:sldId id="303" r:id="rId5"/>
    <p:sldId id="906" r:id="rId6"/>
    <p:sldId id="909" r:id="rId7"/>
    <p:sldId id="908" r:id="rId8"/>
    <p:sldId id="905" r:id="rId9"/>
    <p:sldId id="910" r:id="rId10"/>
    <p:sldId id="914" r:id="rId11"/>
    <p:sldId id="913" r:id="rId12"/>
    <p:sldId id="912" r:id="rId13"/>
    <p:sldId id="911" r:id="rId14"/>
    <p:sldId id="915" r:id="rId15"/>
    <p:sldId id="286" r:id="rId16"/>
    <p:sldId id="881" r:id="rId17"/>
  </p:sldIdLst>
  <p:sldSz cx="10691813" cy="7559675"/>
  <p:notesSz cx="6858000" cy="9144000"/>
  <p:defaultTextStyle>
    <a:defPPr>
      <a:defRPr lang="en-US"/>
    </a:defPPr>
    <a:lvl1pPr marL="0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AB"/>
    <a:srgbClr val="00567C"/>
    <a:srgbClr val="D57E00"/>
    <a:srgbClr val="339966"/>
    <a:srgbClr val="B00060"/>
    <a:srgbClr val="B6C200"/>
    <a:srgbClr val="FCBEEC"/>
    <a:srgbClr val="6F6F6E"/>
    <a:srgbClr val="00996D"/>
    <a:srgbClr val="0F36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921" autoAdjust="0"/>
    <p:restoredTop sz="88005" autoAdjust="0"/>
  </p:normalViewPr>
  <p:slideViewPr>
    <p:cSldViewPr snapToGrid="0" snapToObjects="1">
      <p:cViewPr varScale="1">
        <p:scale>
          <a:sx n="91" d="100"/>
          <a:sy n="91" d="100"/>
        </p:scale>
        <p:origin x="11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9" d="100"/>
          <a:sy n="69" d="100"/>
        </p:scale>
        <p:origin x="326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C7938ED-D5D8-4EB7-B1B3-049F9C0BABF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69FB15-64A8-410A-BE09-B2FEE13F52B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02625-7F05-4F7D-9917-B4C1A422AA3D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A87D9D-1177-4EED-9773-6426385D3CC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5A0E79-E396-439A-992F-AC70C48339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5941C-C7C2-42DA-A20E-53D54A71B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327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3AF6C-EEBC-2B4C-A634-A40D2BF9655E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4CEF8B-E49E-174E-8A49-08F084EF4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197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4CEF8B-E49E-174E-8A49-08F084EF45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366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4CEF8B-E49E-174E-8A49-08F084EF45D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41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4CEF8B-E49E-174E-8A49-08F084EF45D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36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31DE9-1FC1-45A8-A27C-358D4327E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689537" cy="75596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142" y="283027"/>
            <a:ext cx="2830287" cy="7075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0689533" cy="75596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142" y="283027"/>
            <a:ext cx="2830287" cy="7075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0689531" cy="75596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142" y="283027"/>
            <a:ext cx="2830287" cy="7075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31DE9-1FC1-45A8-A27C-358D4327E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14" y="403225"/>
            <a:ext cx="6611184" cy="1460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BFDAF-FB47-4100-96EF-A05A78864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rgbClr val="00996D"/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5519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-1"/>
            <a:ext cx="10691813" cy="7559675"/>
          </a:xfrm>
          <a:prstGeom prst="rect">
            <a:avLst/>
          </a:prstGeom>
          <a:solidFill>
            <a:srgbClr val="009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142" y="283027"/>
            <a:ext cx="2830287" cy="7075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-1"/>
            <a:ext cx="10691813" cy="7559675"/>
          </a:xfrm>
          <a:prstGeom prst="rect">
            <a:avLst/>
          </a:prstGeom>
          <a:solidFill>
            <a:srgbClr val="6F6F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142" y="283027"/>
            <a:ext cx="2830287" cy="7075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-1"/>
            <a:ext cx="10691813" cy="7559675"/>
          </a:xfrm>
          <a:prstGeom prst="rect">
            <a:avLst/>
          </a:prstGeom>
          <a:solidFill>
            <a:srgbClr val="0F3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142" y="283027"/>
            <a:ext cx="2830287" cy="7075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-1"/>
            <a:ext cx="10691813" cy="7559675"/>
          </a:xfrm>
          <a:prstGeom prst="rect">
            <a:avLst/>
          </a:prstGeom>
          <a:solidFill>
            <a:srgbClr val="0056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142" y="283027"/>
            <a:ext cx="2830287" cy="7075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-1"/>
            <a:ext cx="10691813" cy="7559675"/>
          </a:xfrm>
          <a:prstGeom prst="rect">
            <a:avLst/>
          </a:prstGeom>
          <a:solidFill>
            <a:srgbClr val="008A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142" y="283027"/>
            <a:ext cx="2830287" cy="7075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-1"/>
            <a:ext cx="10691813" cy="7559675"/>
          </a:xfrm>
          <a:prstGeom prst="rect">
            <a:avLst/>
          </a:prstGeom>
          <a:solidFill>
            <a:srgbClr val="B6C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142" y="283027"/>
            <a:ext cx="2830287" cy="7075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-1"/>
            <a:ext cx="10691813" cy="7559675"/>
          </a:xfrm>
          <a:prstGeom prst="rect">
            <a:avLst/>
          </a:prstGeom>
          <a:solidFill>
            <a:srgbClr val="D57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142" y="283027"/>
            <a:ext cx="2830287" cy="7075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bg>
      <p:bgPr>
        <a:solidFill>
          <a:srgbClr val="B00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-1"/>
            <a:ext cx="10691813" cy="7559675"/>
          </a:xfrm>
          <a:prstGeom prst="rect">
            <a:avLst/>
          </a:prstGeom>
          <a:solidFill>
            <a:srgbClr val="B00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142" y="283027"/>
            <a:ext cx="2830287" cy="70757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142" y="283027"/>
            <a:ext cx="2830287" cy="70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889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8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01" r:id="rId10"/>
    <p:sldLayoutId id="2147483714" r:id="rId11"/>
    <p:sldLayoutId id="2147483716" r:id="rId12"/>
    <p:sldLayoutId id="2147483743" r:id="rId13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rent.gov.uk/jsna" TargetMode="External"/><Relationship Id="rId3" Type="http://schemas.openxmlformats.org/officeDocument/2006/relationships/hyperlink" Target="https://www.hounslow.gov.uk/downloads/download/107/joint_strategic_needs_assessment" TargetMode="External"/><Relationship Id="rId7" Type="http://schemas.openxmlformats.org/officeDocument/2006/relationships/hyperlink" Target="https://www.ealing.gov.uk/downloads/download/4673/joint_strategic_needs_assessment_jsna_201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ealing.gov.uk/downloads/download/1018/ealing_joint_strategic_needs_assessment_jsna_2014" TargetMode="External"/><Relationship Id="rId5" Type="http://schemas.openxmlformats.org/officeDocument/2006/relationships/hyperlink" Target="http://www.harrow.gov.uk/downloads/file/7745/jsna_2015-2020" TargetMode="External"/><Relationship Id="rId10" Type="http://schemas.openxmlformats.org/officeDocument/2006/relationships/hyperlink" Target="https://www.jsna.info/JSNAs" TargetMode="External"/><Relationship Id="rId4" Type="http://schemas.openxmlformats.org/officeDocument/2006/relationships/hyperlink" Target="https://www.hillingdon.gov.uk/article/21876/Main-report" TargetMode="External"/><Relationship Id="rId9" Type="http://schemas.openxmlformats.org/officeDocument/2006/relationships/hyperlink" Target="https://intelligence.brent.gov.uk/BrentDocuments/JSNA%202015%20-%20Brent%20Overview%20Report.pdf?_ga=2.69321488.1403009581.1534016594-484053254.1532532346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CC423F-796D-4C3C-8062-12FD91DEF686}"/>
              </a:ext>
            </a:extLst>
          </p:cNvPr>
          <p:cNvSpPr/>
          <p:nvPr/>
        </p:nvSpPr>
        <p:spPr>
          <a:xfrm>
            <a:off x="0" y="2105945"/>
            <a:ext cx="6315615" cy="2669256"/>
          </a:xfrm>
          <a:prstGeom prst="rect">
            <a:avLst/>
          </a:prstGeom>
          <a:solidFill>
            <a:srgbClr val="008AAB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D24DF1-0B6F-4439-B776-278C6F21842D}"/>
              </a:ext>
            </a:extLst>
          </p:cNvPr>
          <p:cNvSpPr/>
          <p:nvPr/>
        </p:nvSpPr>
        <p:spPr>
          <a:xfrm>
            <a:off x="-1" y="6119305"/>
            <a:ext cx="6106511" cy="1440369"/>
          </a:xfrm>
          <a:prstGeom prst="rect">
            <a:avLst/>
          </a:prstGeom>
          <a:solidFill>
            <a:srgbClr val="008AAB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50E34F-E8E9-4846-A5F5-8B8920072B55}"/>
              </a:ext>
            </a:extLst>
          </p:cNvPr>
          <p:cNvSpPr/>
          <p:nvPr/>
        </p:nvSpPr>
        <p:spPr>
          <a:xfrm>
            <a:off x="304800" y="2269698"/>
            <a:ext cx="489937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JSNA Mapping: </a:t>
            </a:r>
          </a:p>
          <a:p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 West London Population Health Needs </a:t>
            </a:r>
          </a:p>
          <a:p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2018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6E637E4-7E55-4F15-AF56-F0070D5B48FA}"/>
              </a:ext>
            </a:extLst>
          </p:cNvPr>
          <p:cNvGrpSpPr/>
          <p:nvPr/>
        </p:nvGrpSpPr>
        <p:grpSpPr>
          <a:xfrm>
            <a:off x="0" y="6119305"/>
            <a:ext cx="5846995" cy="1287532"/>
            <a:chOff x="323848" y="5704063"/>
            <a:chExt cx="5846995" cy="128753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B250008-793A-468B-9F42-7DA93663BA05}"/>
                </a:ext>
              </a:extLst>
            </p:cNvPr>
            <p:cNvSpPr/>
            <p:nvPr/>
          </p:nvSpPr>
          <p:spPr>
            <a:xfrm>
              <a:off x="827318" y="5704063"/>
              <a:ext cx="5343525" cy="12875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b.i@imperialcollegehealthpartners.com</a:t>
              </a:r>
            </a:p>
            <a:p>
              <a:pPr>
                <a:lnSpc>
                  <a:spcPct val="150000"/>
                </a:lnSpc>
              </a:pPr>
              <a:r>
                <a:rPr lang="en-US" sz="1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@</a:t>
              </a:r>
              <a:r>
                <a:rPr lang="en-US" sz="1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ldn_ichp</a:t>
              </a:r>
              <a:endPara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1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linkedin</a:t>
              </a:r>
              <a:r>
                <a:rPr lang="en-US" sz="1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en-US" sz="1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imperialcollegehealthpartners</a:t>
              </a:r>
              <a:endPara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1DC709C-81DC-469C-944D-1A244BC934AA}"/>
                </a:ext>
              </a:extLst>
            </p:cNvPr>
            <p:cNvGrpSpPr/>
            <p:nvPr/>
          </p:nvGrpSpPr>
          <p:grpSpPr>
            <a:xfrm>
              <a:off x="323848" y="5823097"/>
              <a:ext cx="649464" cy="1131146"/>
              <a:chOff x="323848" y="5823097"/>
              <a:chExt cx="649464" cy="1131146"/>
            </a:xfrm>
          </p:grpSpPr>
          <p:pic>
            <p:nvPicPr>
              <p:cNvPr id="9" name="Picture 6" descr="Image result for twitter icon white transparent">
                <a:extLst>
                  <a:ext uri="{FF2B5EF4-FFF2-40B4-BE49-F238E27FC236}">
                    <a16:creationId xmlns:a16="http://schemas.microsoft.com/office/drawing/2014/main" id="{9EAB89B8-922B-428D-A3A2-3F27FA0EA2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3848" y="6087680"/>
                <a:ext cx="649464" cy="6494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9" descr="Image result for linkedin icon white transparent">
                <a:extLst>
                  <a:ext uri="{FF2B5EF4-FFF2-40B4-BE49-F238E27FC236}">
                    <a16:creationId xmlns:a16="http://schemas.microsoft.com/office/drawing/2014/main" id="{12F6E361-93E2-4FB2-A6BD-D58BF8A0BE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523436" y="6680083"/>
                <a:ext cx="250288" cy="2741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Image result for email icon white transparent">
                <a:extLst>
                  <a:ext uri="{FF2B5EF4-FFF2-40B4-BE49-F238E27FC236}">
                    <a16:creationId xmlns:a16="http://schemas.microsoft.com/office/drawing/2014/main" id="{8E26A9FC-2850-4C9C-BF0C-11992B9E3E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48581" y="5823097"/>
                <a:ext cx="399999" cy="3999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129095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1C4E49E2-787F-41D4-A343-101AA0E06870}"/>
              </a:ext>
            </a:extLst>
          </p:cNvPr>
          <p:cNvSpPr/>
          <p:nvPr/>
        </p:nvSpPr>
        <p:spPr>
          <a:xfrm>
            <a:off x="2833510" y="2156178"/>
            <a:ext cx="7418089" cy="1792768"/>
          </a:xfrm>
          <a:prstGeom prst="rect">
            <a:avLst/>
          </a:prstGeom>
          <a:solidFill>
            <a:srgbClr val="008AAB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3AE4E2-AA04-49FB-BC89-86643F4A4356}"/>
              </a:ext>
            </a:extLst>
          </p:cNvPr>
          <p:cNvSpPr txBox="1"/>
          <p:nvPr/>
        </p:nvSpPr>
        <p:spPr>
          <a:xfrm>
            <a:off x="0" y="7197108"/>
            <a:ext cx="1424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Key: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20EE84-816E-4FDA-A39A-DDBBE02333EA}"/>
              </a:ext>
            </a:extLst>
          </p:cNvPr>
          <p:cNvSpPr txBox="1">
            <a:spLocks/>
          </p:cNvSpPr>
          <p:nvPr/>
        </p:nvSpPr>
        <p:spPr>
          <a:xfrm>
            <a:off x="526974" y="362567"/>
            <a:ext cx="7148357" cy="1460500"/>
          </a:xfrm>
          <a:prstGeom prst="rect">
            <a:avLst/>
          </a:prstGeom>
        </p:spPr>
        <p:txBody>
          <a:bodyPr/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Older people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E13FA2-63C1-42A3-84B4-532D7B77E055}"/>
              </a:ext>
            </a:extLst>
          </p:cNvPr>
          <p:cNvSpPr txBox="1"/>
          <p:nvPr/>
        </p:nvSpPr>
        <p:spPr>
          <a:xfrm>
            <a:off x="704366" y="7169638"/>
            <a:ext cx="1059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Local priority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CFB9F6-5723-4839-BDFA-3A07FE587BFB}"/>
              </a:ext>
            </a:extLst>
          </p:cNvPr>
          <p:cNvSpPr txBox="1"/>
          <p:nvPr/>
        </p:nvSpPr>
        <p:spPr>
          <a:xfrm>
            <a:off x="3124222" y="7159478"/>
            <a:ext cx="1752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Data reported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06DB9669-E6E5-489D-96A4-C1175C2CB103}"/>
              </a:ext>
            </a:extLst>
          </p:cNvPr>
          <p:cNvSpPr/>
          <p:nvPr/>
        </p:nvSpPr>
        <p:spPr>
          <a:xfrm>
            <a:off x="2998330" y="7234349"/>
            <a:ext cx="142693" cy="131460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9C9E482C-5AF7-429F-A528-814C61001B7A}"/>
              </a:ext>
            </a:extLst>
          </p:cNvPr>
          <p:cNvSpPr/>
          <p:nvPr/>
        </p:nvSpPr>
        <p:spPr>
          <a:xfrm>
            <a:off x="486334" y="7191525"/>
            <a:ext cx="226221" cy="214472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0CA1BF4C-039C-46EB-8D72-D132CA1C5022}"/>
              </a:ext>
            </a:extLst>
          </p:cNvPr>
          <p:cNvSpPr/>
          <p:nvPr/>
        </p:nvSpPr>
        <p:spPr>
          <a:xfrm>
            <a:off x="4319130" y="7224189"/>
            <a:ext cx="142693" cy="131460"/>
          </a:xfrm>
          <a:prstGeom prst="flowChartConnector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233B8F-B3EF-4F4E-ADF4-78DB13B3B785}"/>
              </a:ext>
            </a:extLst>
          </p:cNvPr>
          <p:cNvSpPr txBox="1"/>
          <p:nvPr/>
        </p:nvSpPr>
        <p:spPr>
          <a:xfrm>
            <a:off x="4581443" y="7159478"/>
            <a:ext cx="1752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Data not reported</a:t>
            </a: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7EE5FC57-DDE2-4A98-84D8-C263465C8F25}"/>
              </a:ext>
            </a:extLst>
          </p:cNvPr>
          <p:cNvSpPr/>
          <p:nvPr/>
        </p:nvSpPr>
        <p:spPr>
          <a:xfrm>
            <a:off x="1738490" y="7244509"/>
            <a:ext cx="142693" cy="131460"/>
          </a:xfrm>
          <a:prstGeom prst="flowChartConnector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2C9EB368-3A1A-4960-8272-1774CC47787C}"/>
              </a:ext>
            </a:extLst>
          </p:cNvPr>
          <p:cNvSpPr/>
          <p:nvPr/>
        </p:nvSpPr>
        <p:spPr>
          <a:xfrm>
            <a:off x="5829156" y="3703949"/>
            <a:ext cx="142693" cy="131460"/>
          </a:xfrm>
          <a:prstGeom prst="flowChartConnector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0AAFB524-3F0E-452F-BAEF-233F5E1766C2}"/>
              </a:ext>
            </a:extLst>
          </p:cNvPr>
          <p:cNvSpPr/>
          <p:nvPr/>
        </p:nvSpPr>
        <p:spPr>
          <a:xfrm>
            <a:off x="8279049" y="3076738"/>
            <a:ext cx="142693" cy="131460"/>
          </a:xfrm>
          <a:prstGeom prst="flowChartConnector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900476EB-F040-4A6F-BE94-DE8EEC6B76E2}"/>
              </a:ext>
            </a:extLst>
          </p:cNvPr>
          <p:cNvSpPr/>
          <p:nvPr/>
        </p:nvSpPr>
        <p:spPr>
          <a:xfrm>
            <a:off x="8237285" y="2394049"/>
            <a:ext cx="226221" cy="214472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2B7A6DD7-75D5-48CF-B25C-0AC0AEBEB4D6}"/>
              </a:ext>
            </a:extLst>
          </p:cNvPr>
          <p:cNvSpPr/>
          <p:nvPr/>
        </p:nvSpPr>
        <p:spPr>
          <a:xfrm>
            <a:off x="8237285" y="3662443"/>
            <a:ext cx="226221" cy="214472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67AF20A9-1196-46A2-933E-8AF8F84D54C0}"/>
              </a:ext>
            </a:extLst>
          </p:cNvPr>
          <p:cNvSpPr/>
          <p:nvPr/>
        </p:nvSpPr>
        <p:spPr>
          <a:xfrm>
            <a:off x="6996047" y="2435555"/>
            <a:ext cx="142693" cy="131460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7C3AD0ED-5A4C-4C3F-BDC7-961DE019FD3B}"/>
              </a:ext>
            </a:extLst>
          </p:cNvPr>
          <p:cNvSpPr/>
          <p:nvPr/>
        </p:nvSpPr>
        <p:spPr>
          <a:xfrm>
            <a:off x="6996047" y="3076738"/>
            <a:ext cx="142693" cy="131460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C22A7A3C-6006-4AD3-A8A4-21BE00D82D8C}"/>
              </a:ext>
            </a:extLst>
          </p:cNvPr>
          <p:cNvSpPr/>
          <p:nvPr/>
        </p:nvSpPr>
        <p:spPr>
          <a:xfrm>
            <a:off x="6996047" y="3703949"/>
            <a:ext cx="142693" cy="131460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8C677027-D872-4880-9C48-EF25FFC11144}"/>
              </a:ext>
            </a:extLst>
          </p:cNvPr>
          <p:cNvSpPr/>
          <p:nvPr/>
        </p:nvSpPr>
        <p:spPr>
          <a:xfrm>
            <a:off x="5829156" y="2435555"/>
            <a:ext cx="142693" cy="131460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4BADE7DC-96AE-40DA-A16B-D48AAE39C950}"/>
              </a:ext>
            </a:extLst>
          </p:cNvPr>
          <p:cNvSpPr/>
          <p:nvPr/>
        </p:nvSpPr>
        <p:spPr>
          <a:xfrm>
            <a:off x="5829156" y="3076738"/>
            <a:ext cx="142693" cy="131460"/>
          </a:xfrm>
          <a:prstGeom prst="flowChartConnector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1C3E9F20-CB01-43FC-A5FB-85156EC5612C}"/>
              </a:ext>
            </a:extLst>
          </p:cNvPr>
          <p:cNvSpPr/>
          <p:nvPr/>
        </p:nvSpPr>
        <p:spPr>
          <a:xfrm>
            <a:off x="4645972" y="2435555"/>
            <a:ext cx="142693" cy="131460"/>
          </a:xfrm>
          <a:prstGeom prst="flowChartConnector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648EB671-B7A6-4270-BFB3-3681C3D8F687}"/>
              </a:ext>
            </a:extLst>
          </p:cNvPr>
          <p:cNvSpPr/>
          <p:nvPr/>
        </p:nvSpPr>
        <p:spPr>
          <a:xfrm>
            <a:off x="4645972" y="3076738"/>
            <a:ext cx="142693" cy="131460"/>
          </a:xfrm>
          <a:prstGeom prst="flowChartConnector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9A1EA9E0-6CBC-4EAF-B512-BDE0F34BBC44}"/>
              </a:ext>
            </a:extLst>
          </p:cNvPr>
          <p:cNvSpPr/>
          <p:nvPr/>
        </p:nvSpPr>
        <p:spPr>
          <a:xfrm>
            <a:off x="4645972" y="3703949"/>
            <a:ext cx="142693" cy="131460"/>
          </a:xfrm>
          <a:prstGeom prst="flowChartConnector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B5914DEF-3D8A-4411-B23C-85F7A2A61542}"/>
              </a:ext>
            </a:extLst>
          </p:cNvPr>
          <p:cNvSpPr/>
          <p:nvPr/>
        </p:nvSpPr>
        <p:spPr>
          <a:xfrm>
            <a:off x="3440774" y="2435555"/>
            <a:ext cx="142693" cy="131460"/>
          </a:xfrm>
          <a:prstGeom prst="flowChartConnector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57D7C000-E9F3-40DB-BA09-EC30E3E0DFBB}"/>
              </a:ext>
            </a:extLst>
          </p:cNvPr>
          <p:cNvSpPr/>
          <p:nvPr/>
        </p:nvSpPr>
        <p:spPr>
          <a:xfrm>
            <a:off x="3463742" y="3076738"/>
            <a:ext cx="142693" cy="131460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Star: 5 Points 25">
            <a:extLst>
              <a:ext uri="{FF2B5EF4-FFF2-40B4-BE49-F238E27FC236}">
                <a16:creationId xmlns:a16="http://schemas.microsoft.com/office/drawing/2014/main" id="{6E37CEB9-4F17-4191-8F9C-F4639BE06456}"/>
              </a:ext>
            </a:extLst>
          </p:cNvPr>
          <p:cNvSpPr/>
          <p:nvPr/>
        </p:nvSpPr>
        <p:spPr>
          <a:xfrm>
            <a:off x="3393355" y="3662443"/>
            <a:ext cx="226221" cy="214472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E0BBF1C1-EA52-4C9D-9D62-75109D4FCDC7}"/>
              </a:ext>
            </a:extLst>
          </p:cNvPr>
          <p:cNvSpPr/>
          <p:nvPr/>
        </p:nvSpPr>
        <p:spPr>
          <a:xfrm>
            <a:off x="9630027" y="2435555"/>
            <a:ext cx="142693" cy="131460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A65840D6-2F50-4413-9949-37D74B93D3EC}"/>
              </a:ext>
            </a:extLst>
          </p:cNvPr>
          <p:cNvSpPr/>
          <p:nvPr/>
        </p:nvSpPr>
        <p:spPr>
          <a:xfrm>
            <a:off x="9630027" y="3076738"/>
            <a:ext cx="142693" cy="131460"/>
          </a:xfrm>
          <a:prstGeom prst="flowChartConnector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2439623F-DE91-41FC-918C-88C8A3B2F839}"/>
              </a:ext>
            </a:extLst>
          </p:cNvPr>
          <p:cNvSpPr/>
          <p:nvPr/>
        </p:nvSpPr>
        <p:spPr>
          <a:xfrm>
            <a:off x="9630027" y="3703949"/>
            <a:ext cx="142693" cy="131460"/>
          </a:xfrm>
          <a:prstGeom prst="flowChartConnector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0E34453-E7E2-4E15-A5F1-996BF802B934}"/>
              </a:ext>
            </a:extLst>
          </p:cNvPr>
          <p:cNvSpPr txBox="1"/>
          <p:nvPr/>
        </p:nvSpPr>
        <p:spPr>
          <a:xfrm>
            <a:off x="1883458" y="7094688"/>
            <a:ext cx="1058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Need locally identified</a:t>
            </a: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B242C0C5-9ADF-431C-BFD1-9F0C57B188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536522"/>
              </p:ext>
            </p:extLst>
          </p:nvPr>
        </p:nvGraphicFramePr>
        <p:xfrm>
          <a:off x="664061" y="1601081"/>
          <a:ext cx="9587539" cy="2347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6795">
                  <a:extLst>
                    <a:ext uri="{9D8B030D-6E8A-4147-A177-3AD203B41FA5}">
                      <a16:colId xmlns:a16="http://schemas.microsoft.com/office/drawing/2014/main" val="362009338"/>
                    </a:ext>
                  </a:extLst>
                </a:gridCol>
                <a:gridCol w="1209696">
                  <a:extLst>
                    <a:ext uri="{9D8B030D-6E8A-4147-A177-3AD203B41FA5}">
                      <a16:colId xmlns:a16="http://schemas.microsoft.com/office/drawing/2014/main" val="433012104"/>
                    </a:ext>
                  </a:extLst>
                </a:gridCol>
                <a:gridCol w="1173038">
                  <a:extLst>
                    <a:ext uri="{9D8B030D-6E8A-4147-A177-3AD203B41FA5}">
                      <a16:colId xmlns:a16="http://schemas.microsoft.com/office/drawing/2014/main" val="3157205172"/>
                    </a:ext>
                  </a:extLst>
                </a:gridCol>
                <a:gridCol w="1185258">
                  <a:extLst>
                    <a:ext uri="{9D8B030D-6E8A-4147-A177-3AD203B41FA5}">
                      <a16:colId xmlns:a16="http://schemas.microsoft.com/office/drawing/2014/main" val="2117927535"/>
                    </a:ext>
                  </a:extLst>
                </a:gridCol>
                <a:gridCol w="1160819">
                  <a:extLst>
                    <a:ext uri="{9D8B030D-6E8A-4147-A177-3AD203B41FA5}">
                      <a16:colId xmlns:a16="http://schemas.microsoft.com/office/drawing/2014/main" val="3292099002"/>
                    </a:ext>
                  </a:extLst>
                </a:gridCol>
                <a:gridCol w="1405204">
                  <a:extLst>
                    <a:ext uri="{9D8B030D-6E8A-4147-A177-3AD203B41FA5}">
                      <a16:colId xmlns:a16="http://schemas.microsoft.com/office/drawing/2014/main" val="1722400847"/>
                    </a:ext>
                  </a:extLst>
                </a:gridCol>
                <a:gridCol w="1216729">
                  <a:extLst>
                    <a:ext uri="{9D8B030D-6E8A-4147-A177-3AD203B41FA5}">
                      <a16:colId xmlns:a16="http://schemas.microsoft.com/office/drawing/2014/main" val="4211430046"/>
                    </a:ext>
                  </a:extLst>
                </a:gridCol>
              </a:tblGrid>
              <a:tr h="560891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A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Ealing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A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Harrow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A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Hillingdon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A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Hounslow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A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K&amp;C, WCC, H&amp;F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A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963100"/>
                  </a:ext>
                </a:extLst>
              </a:tr>
              <a:tr h="595658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AA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1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4737555"/>
                  </a:ext>
                </a:extLst>
              </a:tr>
              <a:tr h="595658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 of life care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A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1778520"/>
                  </a:ext>
                </a:extLst>
              </a:tr>
              <a:tr h="595658">
                <a:tc>
                  <a:txBody>
                    <a:bodyPr/>
                    <a:lstStyle/>
                    <a:p>
                      <a:pPr marL="0" algn="ctr" defTabSz="1007943" rtl="0" eaLnBrk="1" latinLnBrk="0" hangingPunct="1"/>
                      <a:r>
                        <a:rPr lang="en-GB" sz="14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Dementia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AA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1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221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7289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8F3CF-1E27-4CA3-9120-31BA1F39F937}"/>
              </a:ext>
            </a:extLst>
          </p:cNvPr>
          <p:cNvSpPr txBox="1">
            <a:spLocks/>
          </p:cNvSpPr>
          <p:nvPr/>
        </p:nvSpPr>
        <p:spPr>
          <a:xfrm>
            <a:off x="339903" y="576248"/>
            <a:ext cx="7183116" cy="1460500"/>
          </a:xfrm>
          <a:prstGeom prst="rect">
            <a:avLst/>
          </a:prstGeom>
        </p:spPr>
        <p:txBody>
          <a:bodyPr/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ctr"/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Alignment of priority population health needs with NWL STP delivery areas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FDCBD4-BE80-4F2F-A330-4515978F65FE}"/>
              </a:ext>
            </a:extLst>
          </p:cNvPr>
          <p:cNvSpPr/>
          <p:nvPr/>
        </p:nvSpPr>
        <p:spPr>
          <a:xfrm>
            <a:off x="0" y="1761067"/>
            <a:ext cx="10691813" cy="5143501"/>
          </a:xfrm>
          <a:prstGeom prst="rect">
            <a:avLst/>
          </a:prstGeom>
          <a:solidFill>
            <a:srgbClr val="008AAB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2E919-FE45-4C38-9702-19C4A52D6C0F}"/>
              </a:ext>
            </a:extLst>
          </p:cNvPr>
          <p:cNvSpPr txBox="1">
            <a:spLocks/>
          </p:cNvSpPr>
          <p:nvPr/>
        </p:nvSpPr>
        <p:spPr>
          <a:xfrm>
            <a:off x="732631" y="1848041"/>
            <a:ext cx="9775328" cy="5143500"/>
          </a:xfrm>
          <a:prstGeom prst="rect">
            <a:avLst/>
          </a:prstGeom>
        </p:spPr>
        <p:txBody>
          <a:bodyPr numCol="2"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ctr">
              <a:buFont typeface="Arial" panose="020B0604020202020204" pitchFamily="34" charset="0"/>
              <a:buNone/>
            </a:pPr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Wellbeing and prevention</a:t>
            </a:r>
          </a:p>
          <a:p>
            <a:pPr fontAlgn="ctr"/>
            <a:r>
              <a:rPr lang="en-GB" sz="1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Obesity (adult and child) – STP DA1</a:t>
            </a:r>
          </a:p>
          <a:p>
            <a:pPr fontAlgn="ctr"/>
            <a:r>
              <a:rPr lang="en-GB" sz="1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activity – STP DA1</a:t>
            </a:r>
          </a:p>
          <a:p>
            <a:pPr fontAlgn="ctr"/>
            <a:r>
              <a:rPr lang="en-GB" sz="1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Smoking – STP DA1</a:t>
            </a:r>
          </a:p>
          <a:p>
            <a:pPr fontAlgn="ctr"/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Substance misuse </a:t>
            </a:r>
          </a:p>
          <a:p>
            <a:pPr marL="0" indent="0" fontAlgn="ctr">
              <a:buFont typeface="Arial" panose="020B0604020202020204" pitchFamily="34" charset="0"/>
              <a:buNone/>
            </a:pP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</a:t>
            </a:r>
          </a:p>
          <a:p>
            <a:pPr fontAlgn="ctr"/>
            <a:r>
              <a:rPr lang="en-GB" sz="1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2 diabetes – STP DA2</a:t>
            </a:r>
          </a:p>
          <a:p>
            <a:pPr fontAlgn="ctr"/>
            <a:r>
              <a:rPr lang="en-GB" sz="1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 (screening) – STP DA2</a:t>
            </a:r>
          </a:p>
          <a:p>
            <a:pPr fontAlgn="ctr"/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Tuberculosis</a:t>
            </a:r>
          </a:p>
          <a:p>
            <a:pPr fontAlgn="ctr"/>
            <a:r>
              <a:rPr lang="en-GB" sz="1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Severe physical disability – STP DA2</a:t>
            </a:r>
          </a:p>
          <a:p>
            <a:pPr marL="0" indent="0" fontAlgn="ctr">
              <a:buFont typeface="Arial" panose="020B0604020202020204" pitchFamily="34" charset="0"/>
              <a:buNone/>
            </a:pP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Mental and sexual health</a:t>
            </a:r>
          </a:p>
          <a:p>
            <a:pPr fontAlgn="ctr"/>
            <a:r>
              <a:rPr lang="en-GB" sz="1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Severe/enduring mental illness – STP DA4</a:t>
            </a:r>
          </a:p>
          <a:p>
            <a:pPr fontAlgn="ctr"/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Sexually transmitted infection (particularly HIV)</a:t>
            </a:r>
          </a:p>
          <a:p>
            <a:pPr marL="0" indent="0" fontAlgn="ctr">
              <a:buFont typeface="Arial" panose="020B0604020202020204" pitchFamily="34" charset="0"/>
              <a:buNone/>
            </a:pPr>
            <a:endParaRPr lang="en-GB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ctr">
              <a:buFont typeface="Arial" panose="020B0604020202020204" pitchFamily="34" charset="0"/>
              <a:buNone/>
            </a:pPr>
            <a:endParaRPr lang="en-GB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ctr">
              <a:buFont typeface="Arial" panose="020B0604020202020204" pitchFamily="34" charset="0"/>
              <a:buNone/>
            </a:pPr>
            <a:endParaRPr lang="en-GB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ctr">
              <a:buFont typeface="Arial" panose="020B0604020202020204" pitchFamily="34" charset="0"/>
              <a:buNone/>
            </a:pPr>
            <a:endParaRPr lang="en-GB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ctr">
              <a:buFont typeface="Arial" panose="020B0604020202020204" pitchFamily="34" charset="0"/>
              <a:buNone/>
            </a:pPr>
            <a:endParaRPr lang="en-GB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ctr">
              <a:buFont typeface="Arial" panose="020B0604020202020204" pitchFamily="34" charset="0"/>
              <a:buNone/>
            </a:pPr>
            <a:endParaRPr lang="en-GB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ctr">
              <a:buFont typeface="Arial" panose="020B0604020202020204" pitchFamily="34" charset="0"/>
              <a:buNone/>
            </a:pPr>
            <a:endParaRPr lang="en-GB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ctr">
              <a:buFont typeface="Arial" panose="020B0604020202020204" pitchFamily="34" charset="0"/>
              <a:buNone/>
            </a:pPr>
            <a:endParaRPr lang="en-GB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ctr">
              <a:buFont typeface="Arial" panose="020B0604020202020204" pitchFamily="34" charset="0"/>
              <a:buNone/>
            </a:pPr>
            <a:endParaRPr lang="en-GB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ctr">
              <a:buFont typeface="Arial" panose="020B0604020202020204" pitchFamily="34" charset="0"/>
              <a:buNone/>
            </a:pPr>
            <a:endParaRPr lang="en-GB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ctr">
              <a:buFont typeface="Arial" panose="020B0604020202020204" pitchFamily="34" charset="0"/>
              <a:buNone/>
            </a:pPr>
            <a:endParaRPr lang="en-GB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ctr">
              <a:buFont typeface="Arial" panose="020B0604020202020204" pitchFamily="34" charset="0"/>
              <a:buNone/>
            </a:pP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</a:p>
          <a:p>
            <a:pPr fontAlgn="ctr"/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Supported housing (incl. learning disability/autism)</a:t>
            </a:r>
          </a:p>
          <a:p>
            <a:pPr marL="0" indent="0" fontAlgn="ctr">
              <a:buFont typeface="Arial" panose="020B0604020202020204" pitchFamily="34" charset="0"/>
              <a:buNone/>
            </a:pP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Wider determinants</a:t>
            </a:r>
          </a:p>
          <a:p>
            <a:pPr fontAlgn="ctr"/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Crime (incl. FGM, domestic violence, hate crimes)</a:t>
            </a:r>
          </a:p>
          <a:p>
            <a:pPr fontAlgn="ctr"/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Migration/asylum seekers</a:t>
            </a:r>
          </a:p>
          <a:p>
            <a:pPr fontAlgn="ctr"/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Poverty (incl. fuel poverty, child poverty)</a:t>
            </a:r>
          </a:p>
          <a:p>
            <a:pPr fontAlgn="ctr"/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Housing (incl. affordability, availability)</a:t>
            </a:r>
            <a:endParaRPr lang="en-GB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">
              <a:buFont typeface="Arial" panose="020B0604020202020204" pitchFamily="34" charset="0"/>
              <a:buNone/>
            </a:pP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 &amp; young people</a:t>
            </a:r>
          </a:p>
          <a:p>
            <a:pPr fontAlgn="ctr"/>
            <a:r>
              <a:rPr lang="en-GB" sz="1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A&amp;E visits – STP DA5</a:t>
            </a:r>
          </a:p>
          <a:p>
            <a:pPr fontAlgn="ctr"/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 with SEN (incl. transfers of care) </a:t>
            </a:r>
          </a:p>
          <a:p>
            <a:pPr fontAlgn="ctr"/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Looked after children</a:t>
            </a:r>
          </a:p>
          <a:p>
            <a:pPr marL="0" indent="0" fontAlgn="ctr">
              <a:buFont typeface="Arial" panose="020B0604020202020204" pitchFamily="34" charset="0"/>
              <a:buNone/>
            </a:pP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Older people</a:t>
            </a:r>
          </a:p>
          <a:p>
            <a:pPr fontAlgn="ctr"/>
            <a:r>
              <a:rPr lang="en-GB" sz="1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Dementia care – STP DA3</a:t>
            </a:r>
          </a:p>
          <a:p>
            <a:pPr fontAlgn="ctr"/>
            <a:endParaRPr lang="en-GB" dirty="0">
              <a:solidFill>
                <a:schemeClr val="bg1"/>
              </a:solidFill>
            </a:endParaRPr>
          </a:p>
          <a:p>
            <a:pPr fontAlgn="ctr"/>
            <a:endParaRPr lang="en-GB" dirty="0">
              <a:solidFill>
                <a:schemeClr val="bg1"/>
              </a:solidFill>
            </a:endParaRPr>
          </a:p>
          <a:p>
            <a:pPr fontAlgn="ctr"/>
            <a:endParaRPr lang="en-GB" sz="1200" dirty="0">
              <a:solidFill>
                <a:schemeClr val="bg1"/>
              </a:solidFill>
            </a:endParaRPr>
          </a:p>
          <a:p>
            <a:pPr fontAlgn="ctr"/>
            <a:endParaRPr lang="en-GB" sz="1200" dirty="0">
              <a:solidFill>
                <a:schemeClr val="bg1"/>
              </a:solidFill>
            </a:endParaRPr>
          </a:p>
          <a:p>
            <a:pPr fontAlgn="ctr"/>
            <a:endParaRPr lang="en-GB" dirty="0">
              <a:solidFill>
                <a:schemeClr val="bg1"/>
              </a:solidFill>
            </a:endParaRPr>
          </a:p>
          <a:p>
            <a:pPr fontAlgn="ctr"/>
            <a:endParaRPr lang="en-GB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EEE52A-256D-490B-92D2-63B74FB36213}"/>
              </a:ext>
            </a:extLst>
          </p:cNvPr>
          <p:cNvSpPr/>
          <p:nvPr/>
        </p:nvSpPr>
        <p:spPr>
          <a:xfrm>
            <a:off x="732631" y="7078515"/>
            <a:ext cx="97753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STP, sustainability and transformation plan</a:t>
            </a:r>
          </a:p>
        </p:txBody>
      </p:sp>
    </p:spTree>
    <p:extLst>
      <p:ext uri="{BB962C8B-B14F-4D97-AF65-F5344CB8AC3E}">
        <p14:creationId xmlns:p14="http://schemas.microsoft.com/office/powerpoint/2010/main" val="423289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36F647D-BA1B-433F-92EB-56C3223B23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875017"/>
              </p:ext>
            </p:extLst>
          </p:nvPr>
        </p:nvGraphicFramePr>
        <p:xfrm>
          <a:off x="735014" y="1133475"/>
          <a:ext cx="9616897" cy="6328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8918">
                  <a:extLst>
                    <a:ext uri="{9D8B030D-6E8A-4147-A177-3AD203B41FA5}">
                      <a16:colId xmlns:a16="http://schemas.microsoft.com/office/drawing/2014/main" val="2789045581"/>
                    </a:ext>
                  </a:extLst>
                </a:gridCol>
                <a:gridCol w="5237979">
                  <a:extLst>
                    <a:ext uri="{9D8B030D-6E8A-4147-A177-3AD203B41FA5}">
                      <a16:colId xmlns:a16="http://schemas.microsoft.com/office/drawing/2014/main" val="2920645400"/>
                    </a:ext>
                  </a:extLst>
                </a:gridCol>
              </a:tblGrid>
              <a:tr h="263190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Hounslow Story: JSNA summary document (August 2017)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https://www.hounslow.gov.uk/downloads/download/107/joint_strategic_needs_assessment</a:t>
                      </a:r>
                      <a:endParaRPr lang="en-GB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442386"/>
                  </a:ext>
                </a:extLst>
              </a:tr>
              <a:tr h="263190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Hillingdon JSNA priority themes and factsheets online (undated)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https://www.hillingdon.gov.uk/article/21876/Main-report</a:t>
                      </a:r>
                      <a:endParaRPr lang="en-GB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6682133"/>
                  </a:ext>
                </a:extLst>
              </a:tr>
              <a:tr h="263190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Harrow JSNA (v7 2015-2020)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http://www.harrow.gov.uk/downloads/file/7745/jsna_2015-2020</a:t>
                      </a:r>
                      <a:r>
                        <a:rPr lang="en-GB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4210229"/>
                  </a:ext>
                </a:extLst>
              </a:tr>
              <a:tr h="2153235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Ealing JSNA chapters reviewed: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2014 Executive summary</a:t>
                      </a:r>
                      <a:endParaRPr lang="en-GB" sz="11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Dementia (2015)</a:t>
                      </a:r>
                      <a:endParaRPr lang="en-GB" sz="11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Sensory impairment (2016)</a:t>
                      </a:r>
                      <a:endParaRPr lang="en-GB" sz="11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Learning disability (2016)</a:t>
                      </a:r>
                      <a:endParaRPr lang="en-GB" sz="11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Children and young people (2016)</a:t>
                      </a:r>
                      <a:endParaRPr lang="en-GB" sz="11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Housing, homelessness and rough sleepers (2016)</a:t>
                      </a:r>
                      <a:endParaRPr lang="en-GB" sz="11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Carers</a:t>
                      </a:r>
                      <a:r>
                        <a:rPr lang="en-US" sz="11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(2016)</a:t>
                      </a:r>
                      <a:endParaRPr lang="en-GB" sz="11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Children’s oral health (2017)</a:t>
                      </a:r>
                      <a:endParaRPr lang="en-GB" sz="11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Autism spectrum disorder (2017)</a:t>
                      </a:r>
                      <a:endParaRPr lang="en-GB" sz="11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Musculoskeletal health (2018)</a:t>
                      </a:r>
                      <a:endParaRPr lang="en-GB" sz="11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End of life care (2018)</a:t>
                      </a:r>
                      <a:endParaRPr lang="en-GB" sz="11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Mental health (2018)</a:t>
                      </a:r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https://www.ealing.gov.uk/downloads/download/1018/ealing_joint_strategic_needs_assessment_jsna_2014</a:t>
                      </a:r>
                      <a:r>
                        <a:rPr lang="en-GB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n-GB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https://www.ealing.gov.uk/downloads/download/4673/joint_strategic_needs_assessment_jsna_2018</a:t>
                      </a:r>
                      <a:r>
                        <a:rPr lang="en-GB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1957326"/>
                  </a:ext>
                </a:extLst>
              </a:tr>
              <a:tr h="664757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Brent JSNA Overview Report: 2015/16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https://www.brent.gov.uk/jsna</a:t>
                      </a:r>
                      <a:r>
                        <a:rPr lang="en-GB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</a:p>
                    <a:p>
                      <a:r>
                        <a:rPr lang="en-GB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https://intelligence.brent.gov.uk/BrentDocuments/JSNA%202015%20-%20Brent%20Overview%20Report.pdf?_ga=2.69321488.1403009581.1534016594-484053254.1532532346</a:t>
                      </a:r>
                      <a:endParaRPr lang="en-GB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8283688"/>
                  </a:ext>
                </a:extLst>
              </a:tr>
              <a:tr h="2153235">
                <a:tc>
                  <a:txBody>
                    <a:bodyPr/>
                    <a:lstStyle/>
                    <a:p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K&amp;C/WCC/H&amp;F JSNA chapters reviewed:</a:t>
                      </a:r>
                      <a:endParaRPr lang="en-GB" sz="11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Children with special educational needs (Jul 2018)</a:t>
                      </a:r>
                      <a:endParaRPr lang="en-GB" sz="11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Young Adults JSNA (Jan 2017)</a:t>
                      </a:r>
                      <a:endParaRPr lang="en-GB" sz="11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Housing and Care (Sep 2016)</a:t>
                      </a:r>
                      <a:endParaRPr lang="en-GB" sz="11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Childhood obesity (Jan 2016)</a:t>
                      </a:r>
                      <a:endParaRPr lang="en-GB" sz="11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End of life care (Jan 2016)</a:t>
                      </a:r>
                      <a:endParaRPr lang="en-GB" sz="11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Dementia (Oct 2015)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Physical activity (May 2014)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Child poverty (Apr 2014)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Substance misuse/offender health (Mar 2014)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Tuberculosis (Mar 2014)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Highlights report 2013-14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Learning disabilities (Jan 2014)</a:t>
                      </a:r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https://www.jsna.info/JSNAs</a:t>
                      </a:r>
                      <a:r>
                        <a:rPr lang="en-GB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267768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AE7D0A56-267F-44B3-8DB7-2ADE649981E5}"/>
              </a:ext>
            </a:extLst>
          </p:cNvPr>
          <p:cNvSpPr txBox="1">
            <a:spLocks/>
          </p:cNvSpPr>
          <p:nvPr/>
        </p:nvSpPr>
        <p:spPr>
          <a:xfrm>
            <a:off x="735014" y="403225"/>
            <a:ext cx="6611184" cy="1460500"/>
          </a:xfrm>
          <a:prstGeom prst="rect">
            <a:avLst/>
          </a:prstGeom>
        </p:spPr>
        <p:txBody>
          <a:bodyPr/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2114058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E872B97-7CA9-4619-BE11-1D67763EE908}"/>
              </a:ext>
            </a:extLst>
          </p:cNvPr>
          <p:cNvSpPr/>
          <p:nvPr/>
        </p:nvSpPr>
        <p:spPr>
          <a:xfrm>
            <a:off x="0" y="2105944"/>
            <a:ext cx="6315615" cy="3347785"/>
          </a:xfrm>
          <a:prstGeom prst="rect">
            <a:avLst/>
          </a:prstGeom>
          <a:solidFill>
            <a:srgbClr val="008AAB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9BFB7F-3F78-471E-832D-505756FB3C7C}"/>
              </a:ext>
            </a:extLst>
          </p:cNvPr>
          <p:cNvSpPr txBox="1"/>
          <p:nvPr/>
        </p:nvSpPr>
        <p:spPr>
          <a:xfrm>
            <a:off x="86781" y="2543605"/>
            <a:ext cx="1069181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information: </a:t>
            </a:r>
          </a:p>
          <a:p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Andi Orlowski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Deputy Director of Business Intelligence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solidFill>
                <a:schemeClr val="bg1"/>
              </a:solidFill>
            </a:endParaRPr>
          </a:p>
          <a:p>
            <a:endParaRPr lang="en-GB" sz="1400" dirty="0">
              <a:solidFill>
                <a:schemeClr val="bg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20528FE-CEEB-476A-91BD-ECB16E69E5B3}"/>
              </a:ext>
            </a:extLst>
          </p:cNvPr>
          <p:cNvGrpSpPr/>
          <p:nvPr/>
        </p:nvGrpSpPr>
        <p:grpSpPr>
          <a:xfrm>
            <a:off x="86781" y="3968716"/>
            <a:ext cx="5846995" cy="1287532"/>
            <a:chOff x="323848" y="5704063"/>
            <a:chExt cx="5846995" cy="128753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D51F396-1190-4732-8F59-21833B8572C4}"/>
                </a:ext>
              </a:extLst>
            </p:cNvPr>
            <p:cNvSpPr/>
            <p:nvPr/>
          </p:nvSpPr>
          <p:spPr>
            <a:xfrm>
              <a:off x="827318" y="5704063"/>
              <a:ext cx="5343525" cy="12875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b.i@imperialcollegehealthpartners.com</a:t>
              </a:r>
            </a:p>
            <a:p>
              <a:pPr>
                <a:lnSpc>
                  <a:spcPct val="150000"/>
                </a:lnSpc>
              </a:pPr>
              <a:r>
                <a:rPr lang="en-US" sz="1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@</a:t>
              </a:r>
              <a:r>
                <a:rPr lang="en-US" sz="1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ldn_ichp</a:t>
              </a:r>
              <a:endPara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1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linkedin</a:t>
              </a:r>
              <a:r>
                <a:rPr lang="en-US" sz="1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en-US" sz="1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imperialcollegehealthpartners</a:t>
              </a:r>
              <a:endPara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D1D7955-C046-4CB4-BBD2-8D5B5926BC5D}"/>
                </a:ext>
              </a:extLst>
            </p:cNvPr>
            <p:cNvGrpSpPr/>
            <p:nvPr/>
          </p:nvGrpSpPr>
          <p:grpSpPr>
            <a:xfrm>
              <a:off x="323848" y="5823097"/>
              <a:ext cx="649464" cy="1131146"/>
              <a:chOff x="323848" y="5823097"/>
              <a:chExt cx="649464" cy="1131146"/>
            </a:xfrm>
          </p:grpSpPr>
          <p:pic>
            <p:nvPicPr>
              <p:cNvPr id="8" name="Picture 6" descr="Image result for twitter icon white transparent">
                <a:extLst>
                  <a:ext uri="{FF2B5EF4-FFF2-40B4-BE49-F238E27FC236}">
                    <a16:creationId xmlns:a16="http://schemas.microsoft.com/office/drawing/2014/main" id="{4975F9BF-9B23-48B8-A042-58BDFCB6AF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3848" y="6087680"/>
                <a:ext cx="649464" cy="6494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8" descr="Image result for linkedin icon white transparent">
                <a:extLst>
                  <a:ext uri="{FF2B5EF4-FFF2-40B4-BE49-F238E27FC236}">
                    <a16:creationId xmlns:a16="http://schemas.microsoft.com/office/drawing/2014/main" id="{A3838963-10E5-4B69-8A82-FBEC0D06EA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523436" y="6680083"/>
                <a:ext cx="250288" cy="2741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10" descr="Image result for email icon white transparent">
                <a:extLst>
                  <a:ext uri="{FF2B5EF4-FFF2-40B4-BE49-F238E27FC236}">
                    <a16:creationId xmlns:a16="http://schemas.microsoft.com/office/drawing/2014/main" id="{952A0AE4-B844-4081-83BA-447063A46E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48581" y="5823097"/>
                <a:ext cx="399999" cy="3999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085303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6AB17FE-DFB0-47F6-A1C3-BBAC0F6CCB6D}"/>
              </a:ext>
            </a:extLst>
          </p:cNvPr>
          <p:cNvSpPr/>
          <p:nvPr/>
        </p:nvSpPr>
        <p:spPr>
          <a:xfrm>
            <a:off x="0" y="2743200"/>
            <a:ext cx="10691813" cy="4526844"/>
          </a:xfrm>
          <a:prstGeom prst="rect">
            <a:avLst/>
          </a:prstGeom>
          <a:solidFill>
            <a:srgbClr val="008AAB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04768F42-B3D7-49C9-8923-E3D0B9F1A283}"/>
              </a:ext>
            </a:extLst>
          </p:cNvPr>
          <p:cNvSpPr txBox="1">
            <a:spLocks/>
          </p:cNvSpPr>
          <p:nvPr/>
        </p:nvSpPr>
        <p:spPr>
          <a:xfrm>
            <a:off x="735014" y="403225"/>
            <a:ext cx="6611184" cy="1460500"/>
          </a:xfrm>
          <a:prstGeom prst="rect">
            <a:avLst/>
          </a:prstGeom>
        </p:spPr>
        <p:txBody>
          <a:bodyPr/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approach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3F03BBDB-8B7C-4C21-A489-4C38FAACDD6F}"/>
              </a:ext>
            </a:extLst>
          </p:cNvPr>
          <p:cNvSpPr txBox="1">
            <a:spLocks/>
          </p:cNvSpPr>
          <p:nvPr/>
        </p:nvSpPr>
        <p:spPr>
          <a:xfrm>
            <a:off x="748556" y="2846337"/>
            <a:ext cx="9221787" cy="4795838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and social care issues mentioned in NWL JSNAs were categorised as:</a:t>
            </a:r>
          </a:p>
          <a:p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priority 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JSNA specifically identifies an issue as a “Priority”, or a “Key challenge” for that area</a:t>
            </a:r>
          </a:p>
          <a:p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identified 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JSNA highlights a local gap or need relating to a particular issue, for example an inequality within the borough, or worse than national/regional outcomes</a:t>
            </a:r>
          </a:p>
          <a:p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reported 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An issue is mentioned in the JSNA and/or data provided, but a local need is not identified</a:t>
            </a:r>
          </a:p>
          <a:p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not reported 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No data provided in the JSNA, so no assessment can be made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3200" dirty="0"/>
          </a:p>
          <a:p>
            <a:pPr marL="0" indent="0">
              <a:buFont typeface="Arial" panose="020B0604020202020204" pitchFamily="34" charset="0"/>
              <a:buNone/>
            </a:pPr>
            <a:endParaRPr lang="en-GB" sz="3200" dirty="0"/>
          </a:p>
          <a:p>
            <a:pPr marL="0" indent="0">
              <a:buFont typeface="Arial" panose="020B0604020202020204" pitchFamily="34" charset="0"/>
              <a:buNone/>
            </a:pPr>
            <a:endParaRPr lang="en-GB" sz="3200" dirty="0"/>
          </a:p>
          <a:p>
            <a:pPr marL="0" indent="0">
              <a:buFont typeface="Arial" panose="020B0604020202020204" pitchFamily="34" charset="0"/>
              <a:buNone/>
            </a:pPr>
            <a:endParaRPr lang="en-GB" sz="3200" b="1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98CED7B6-C4ED-48AB-A75E-66BE10661D88}"/>
              </a:ext>
            </a:extLst>
          </p:cNvPr>
          <p:cNvSpPr/>
          <p:nvPr/>
        </p:nvSpPr>
        <p:spPr>
          <a:xfrm>
            <a:off x="750043" y="5357812"/>
            <a:ext cx="241057" cy="236998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A9A2DD9C-2EE3-4B81-9952-6BF55C9DE1A1}"/>
              </a:ext>
            </a:extLst>
          </p:cNvPr>
          <p:cNvSpPr/>
          <p:nvPr/>
        </p:nvSpPr>
        <p:spPr>
          <a:xfrm>
            <a:off x="718032" y="3657572"/>
            <a:ext cx="305078" cy="32316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D57E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D1D3D5F9-8E90-4E7E-BA51-20FCA9D0C1CF}"/>
              </a:ext>
            </a:extLst>
          </p:cNvPr>
          <p:cNvSpPr/>
          <p:nvPr/>
        </p:nvSpPr>
        <p:spPr>
          <a:xfrm>
            <a:off x="750043" y="6056937"/>
            <a:ext cx="241057" cy="236998"/>
          </a:xfrm>
          <a:prstGeom prst="flowChartConnector">
            <a:avLst/>
          </a:prstGeom>
          <a:solidFill>
            <a:srgbClr val="00567C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0968633B-591D-4023-8DC6-7FC39D9D4E10}"/>
              </a:ext>
            </a:extLst>
          </p:cNvPr>
          <p:cNvSpPr/>
          <p:nvPr/>
        </p:nvSpPr>
        <p:spPr>
          <a:xfrm>
            <a:off x="750043" y="4465632"/>
            <a:ext cx="241056" cy="236997"/>
          </a:xfrm>
          <a:prstGeom prst="flowChartConnector">
            <a:avLst/>
          </a:prstGeom>
          <a:solidFill>
            <a:srgbClr val="D57E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EFE8D8-12D4-406D-ADD8-165798B99142}"/>
              </a:ext>
            </a:extLst>
          </p:cNvPr>
          <p:cNvSpPr txBox="1"/>
          <p:nvPr/>
        </p:nvSpPr>
        <p:spPr>
          <a:xfrm>
            <a:off x="714594" y="1449626"/>
            <a:ext cx="9316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Objective: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population health insights from joint strategic needs assessments (JSNAs) to determine shared health and social care needs in North West London (NWL)</a:t>
            </a:r>
          </a:p>
        </p:txBody>
      </p:sp>
    </p:spTree>
    <p:extLst>
      <p:ext uri="{BB962C8B-B14F-4D97-AF65-F5344CB8AC3E}">
        <p14:creationId xmlns:p14="http://schemas.microsoft.com/office/powerpoint/2010/main" val="1898146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8F3CF-1E27-4CA3-9120-31BA1F39F937}"/>
              </a:ext>
            </a:extLst>
          </p:cNvPr>
          <p:cNvSpPr txBox="1">
            <a:spLocks/>
          </p:cNvSpPr>
          <p:nvPr/>
        </p:nvSpPr>
        <p:spPr>
          <a:xfrm>
            <a:off x="339902" y="576248"/>
            <a:ext cx="8341254" cy="1460500"/>
          </a:xfrm>
          <a:prstGeom prst="rect">
            <a:avLst/>
          </a:prstGeom>
        </p:spPr>
        <p:txBody>
          <a:bodyPr/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ctr"/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findings: shared population </a:t>
            </a:r>
          </a:p>
          <a:p>
            <a:pPr fontAlgn="ctr"/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needs* in NWL JSNAs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FDCBD4-BE80-4F2F-A330-4515978F65FE}"/>
              </a:ext>
            </a:extLst>
          </p:cNvPr>
          <p:cNvSpPr/>
          <p:nvPr/>
        </p:nvSpPr>
        <p:spPr>
          <a:xfrm>
            <a:off x="0" y="1761067"/>
            <a:ext cx="10691813" cy="5143501"/>
          </a:xfrm>
          <a:prstGeom prst="rect">
            <a:avLst/>
          </a:prstGeom>
          <a:solidFill>
            <a:srgbClr val="008AAB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2E919-FE45-4C38-9702-19C4A52D6C0F}"/>
              </a:ext>
            </a:extLst>
          </p:cNvPr>
          <p:cNvSpPr txBox="1">
            <a:spLocks/>
          </p:cNvSpPr>
          <p:nvPr/>
        </p:nvSpPr>
        <p:spPr>
          <a:xfrm>
            <a:off x="732631" y="1848041"/>
            <a:ext cx="9221787" cy="5143500"/>
          </a:xfrm>
          <a:prstGeom prst="rect">
            <a:avLst/>
          </a:prstGeom>
        </p:spPr>
        <p:txBody>
          <a:bodyPr numCol="2"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ctr">
              <a:buFont typeface="Arial" panose="020B0604020202020204" pitchFamily="34" charset="0"/>
              <a:buNone/>
            </a:pPr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Wellbeing and prevention</a:t>
            </a:r>
          </a:p>
          <a:p>
            <a:pPr fontAlgn="ctr"/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Obesity (adult and child)</a:t>
            </a:r>
          </a:p>
          <a:p>
            <a:pPr fontAlgn="ctr"/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activity</a:t>
            </a:r>
          </a:p>
          <a:p>
            <a:pPr fontAlgn="ctr"/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Smoking</a:t>
            </a:r>
          </a:p>
          <a:p>
            <a:pPr fontAlgn="ctr"/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Substance misuse </a:t>
            </a:r>
          </a:p>
          <a:p>
            <a:pPr marL="0" indent="0" fontAlgn="ctr">
              <a:buFont typeface="Arial" panose="020B0604020202020204" pitchFamily="34" charset="0"/>
              <a:buNone/>
            </a:pP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</a:t>
            </a:r>
          </a:p>
          <a:p>
            <a:pPr fontAlgn="ctr"/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2 diabetes</a:t>
            </a:r>
          </a:p>
          <a:p>
            <a:pPr fontAlgn="ctr"/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 (screening)</a:t>
            </a:r>
          </a:p>
          <a:p>
            <a:pPr fontAlgn="ctr"/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Tuberculosis</a:t>
            </a:r>
          </a:p>
          <a:p>
            <a:pPr fontAlgn="ctr"/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Severe physical disability</a:t>
            </a:r>
          </a:p>
          <a:p>
            <a:pPr marL="0" indent="0" fontAlgn="ctr">
              <a:buFont typeface="Arial" panose="020B0604020202020204" pitchFamily="34" charset="0"/>
              <a:buNone/>
            </a:pP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Mental and sexual health</a:t>
            </a:r>
          </a:p>
          <a:p>
            <a:pPr fontAlgn="ctr"/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Severe/enduring mental illness </a:t>
            </a:r>
          </a:p>
          <a:p>
            <a:pPr fontAlgn="ctr"/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Sexually transmitted infection (particularly HIV)</a:t>
            </a:r>
          </a:p>
          <a:p>
            <a:pPr marL="0" indent="0" fontAlgn="ctr">
              <a:buFont typeface="Arial" panose="020B0604020202020204" pitchFamily="34" charset="0"/>
              <a:buNone/>
            </a:pPr>
            <a:endParaRPr lang="en-GB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ctr">
              <a:buFont typeface="Arial" panose="020B0604020202020204" pitchFamily="34" charset="0"/>
              <a:buNone/>
            </a:pPr>
            <a:endParaRPr lang="en-GB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ctr">
              <a:buFont typeface="Arial" panose="020B0604020202020204" pitchFamily="34" charset="0"/>
              <a:buNone/>
            </a:pPr>
            <a:endParaRPr lang="en-GB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ctr">
              <a:buFont typeface="Arial" panose="020B0604020202020204" pitchFamily="34" charset="0"/>
              <a:buNone/>
            </a:pPr>
            <a:endParaRPr lang="en-GB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ctr">
              <a:buFont typeface="Arial" panose="020B0604020202020204" pitchFamily="34" charset="0"/>
              <a:buNone/>
            </a:pPr>
            <a:endParaRPr lang="en-GB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ctr">
              <a:buFont typeface="Arial" panose="020B0604020202020204" pitchFamily="34" charset="0"/>
              <a:buNone/>
            </a:pPr>
            <a:endParaRPr lang="en-GB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ctr">
              <a:buFont typeface="Arial" panose="020B0604020202020204" pitchFamily="34" charset="0"/>
              <a:buNone/>
            </a:pPr>
            <a:endParaRPr lang="en-GB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ctr">
              <a:buFont typeface="Arial" panose="020B0604020202020204" pitchFamily="34" charset="0"/>
              <a:buNone/>
            </a:pPr>
            <a:endParaRPr lang="en-GB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ctr">
              <a:buFont typeface="Arial" panose="020B0604020202020204" pitchFamily="34" charset="0"/>
              <a:buNone/>
            </a:pPr>
            <a:endParaRPr lang="en-GB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ctr">
              <a:buFont typeface="Arial" panose="020B0604020202020204" pitchFamily="34" charset="0"/>
              <a:buNone/>
            </a:pPr>
            <a:endParaRPr lang="en-GB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ctr">
              <a:buFont typeface="Arial" panose="020B0604020202020204" pitchFamily="34" charset="0"/>
              <a:buNone/>
            </a:pPr>
            <a:endParaRPr lang="en-GB" sz="1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ctr">
              <a:buFont typeface="Arial" panose="020B0604020202020204" pitchFamily="34" charset="0"/>
              <a:buNone/>
            </a:pPr>
            <a:r>
              <a:rPr lang="en-GB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endParaRPr lang="en-GB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/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Supported housing (incl. learning disability/autism)</a:t>
            </a:r>
          </a:p>
          <a:p>
            <a:pPr marL="0" indent="0" fontAlgn="ctr">
              <a:buFont typeface="Arial" panose="020B0604020202020204" pitchFamily="34" charset="0"/>
              <a:buNone/>
            </a:pP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Wider determinants</a:t>
            </a:r>
          </a:p>
          <a:p>
            <a:pPr fontAlgn="ctr"/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Crime (incl. FGM, domestic violence, hate crimes)</a:t>
            </a:r>
          </a:p>
          <a:p>
            <a:pPr fontAlgn="ctr"/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Migration/asylum seekers</a:t>
            </a:r>
          </a:p>
          <a:p>
            <a:pPr fontAlgn="ctr"/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Poverty (incl. fuel poverty, child poverty)</a:t>
            </a:r>
          </a:p>
          <a:p>
            <a:pPr fontAlgn="ctr"/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Housing (incl. affordability, availability)</a:t>
            </a:r>
            <a:endParaRPr lang="en-GB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">
              <a:buFont typeface="Arial" panose="020B0604020202020204" pitchFamily="34" charset="0"/>
              <a:buNone/>
            </a:pP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 &amp; young people</a:t>
            </a:r>
          </a:p>
          <a:p>
            <a:pPr fontAlgn="ctr"/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A&amp;E visits </a:t>
            </a:r>
          </a:p>
          <a:p>
            <a:pPr fontAlgn="ctr"/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 with SEN (incl. transfers of care) </a:t>
            </a:r>
          </a:p>
          <a:p>
            <a:pPr fontAlgn="ctr"/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Looked after children</a:t>
            </a:r>
          </a:p>
          <a:p>
            <a:pPr marL="0" indent="0" fontAlgn="ctr">
              <a:buFont typeface="Arial" panose="020B0604020202020204" pitchFamily="34" charset="0"/>
              <a:buNone/>
            </a:pP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Older people</a:t>
            </a:r>
          </a:p>
          <a:p>
            <a:pPr fontAlgn="ctr"/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Dementia care</a:t>
            </a:r>
          </a:p>
          <a:p>
            <a:pPr fontAlgn="ctr"/>
            <a:endParaRPr lang="en-GB" dirty="0">
              <a:solidFill>
                <a:schemeClr val="bg1"/>
              </a:solidFill>
            </a:endParaRPr>
          </a:p>
          <a:p>
            <a:pPr fontAlgn="ctr"/>
            <a:endParaRPr lang="en-GB" dirty="0">
              <a:solidFill>
                <a:schemeClr val="bg1"/>
              </a:solidFill>
            </a:endParaRPr>
          </a:p>
          <a:p>
            <a:pPr fontAlgn="ctr"/>
            <a:endParaRPr lang="en-GB" sz="1200" dirty="0">
              <a:solidFill>
                <a:schemeClr val="bg1"/>
              </a:solidFill>
            </a:endParaRPr>
          </a:p>
          <a:p>
            <a:pPr fontAlgn="ctr"/>
            <a:endParaRPr lang="en-GB" sz="1200" dirty="0">
              <a:solidFill>
                <a:schemeClr val="bg1"/>
              </a:solidFill>
            </a:endParaRPr>
          </a:p>
          <a:p>
            <a:pPr fontAlgn="ctr"/>
            <a:endParaRPr lang="en-GB" dirty="0">
              <a:solidFill>
                <a:schemeClr val="bg1"/>
              </a:solidFill>
            </a:endParaRPr>
          </a:p>
          <a:p>
            <a:pPr fontAlgn="ctr"/>
            <a:endParaRPr lang="en-GB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EEE52A-256D-490B-92D2-63B74FB36213}"/>
              </a:ext>
            </a:extLst>
          </p:cNvPr>
          <p:cNvSpPr/>
          <p:nvPr/>
        </p:nvSpPr>
        <p:spPr>
          <a:xfrm>
            <a:off x="666894" y="7094927"/>
            <a:ext cx="9775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*defined as a need identified in ≥4 NWL JSNAs and/or prioritised in ≥2 NWL JSNAs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091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C8419C9B-4891-4FB4-998E-542A6A78E026}"/>
              </a:ext>
            </a:extLst>
          </p:cNvPr>
          <p:cNvSpPr/>
          <p:nvPr/>
        </p:nvSpPr>
        <p:spPr>
          <a:xfrm>
            <a:off x="2728269" y="1970919"/>
            <a:ext cx="6893331" cy="4769764"/>
          </a:xfrm>
          <a:prstGeom prst="rect">
            <a:avLst/>
          </a:prstGeom>
          <a:solidFill>
            <a:srgbClr val="008AAB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22EA021-8E3E-494C-B9FD-8B7CB122CC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739565"/>
              </p:ext>
            </p:extLst>
          </p:nvPr>
        </p:nvGraphicFramePr>
        <p:xfrm>
          <a:off x="599444" y="1414528"/>
          <a:ext cx="9022157" cy="5326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7682">
                  <a:extLst>
                    <a:ext uri="{9D8B030D-6E8A-4147-A177-3AD203B41FA5}">
                      <a16:colId xmlns:a16="http://schemas.microsoft.com/office/drawing/2014/main" val="362009338"/>
                    </a:ext>
                  </a:extLst>
                </a:gridCol>
                <a:gridCol w="1124735">
                  <a:extLst>
                    <a:ext uri="{9D8B030D-6E8A-4147-A177-3AD203B41FA5}">
                      <a16:colId xmlns:a16="http://schemas.microsoft.com/office/drawing/2014/main" val="433012104"/>
                    </a:ext>
                  </a:extLst>
                </a:gridCol>
                <a:gridCol w="1090651">
                  <a:extLst>
                    <a:ext uri="{9D8B030D-6E8A-4147-A177-3AD203B41FA5}">
                      <a16:colId xmlns:a16="http://schemas.microsoft.com/office/drawing/2014/main" val="3157205172"/>
                    </a:ext>
                  </a:extLst>
                </a:gridCol>
                <a:gridCol w="1102013">
                  <a:extLst>
                    <a:ext uri="{9D8B030D-6E8A-4147-A177-3AD203B41FA5}">
                      <a16:colId xmlns:a16="http://schemas.microsoft.com/office/drawing/2014/main" val="2117927535"/>
                    </a:ext>
                  </a:extLst>
                </a:gridCol>
                <a:gridCol w="1079291">
                  <a:extLst>
                    <a:ext uri="{9D8B030D-6E8A-4147-A177-3AD203B41FA5}">
                      <a16:colId xmlns:a16="http://schemas.microsoft.com/office/drawing/2014/main" val="3292099002"/>
                    </a:ext>
                  </a:extLst>
                </a:gridCol>
                <a:gridCol w="1306511">
                  <a:extLst>
                    <a:ext uri="{9D8B030D-6E8A-4147-A177-3AD203B41FA5}">
                      <a16:colId xmlns:a16="http://schemas.microsoft.com/office/drawing/2014/main" val="1722400847"/>
                    </a:ext>
                  </a:extLst>
                </a:gridCol>
                <a:gridCol w="1131274">
                  <a:extLst>
                    <a:ext uri="{9D8B030D-6E8A-4147-A177-3AD203B41FA5}">
                      <a16:colId xmlns:a16="http://schemas.microsoft.com/office/drawing/2014/main" val="4211430046"/>
                    </a:ext>
                  </a:extLst>
                </a:gridCol>
              </a:tblGrid>
              <a:tr h="560891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A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Ealing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A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Harrow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A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Hillingdon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A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Hounslow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A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K&amp;C, WCC, H&amp;F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A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963100"/>
                  </a:ext>
                </a:extLst>
              </a:tr>
              <a:tr h="595658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Obesity (adult)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AA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</a:t>
                      </a:r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4737555"/>
                  </a:ext>
                </a:extLst>
              </a:tr>
              <a:tr h="595658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Obesity (child)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A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</a:t>
                      </a:r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1778520"/>
                  </a:ext>
                </a:extLst>
              </a:tr>
              <a:tr h="595658">
                <a:tc>
                  <a:txBody>
                    <a:bodyPr/>
                    <a:lstStyle/>
                    <a:p>
                      <a:pPr marL="0" algn="ctr" defTabSz="1007943" rtl="0" eaLnBrk="1" latinLnBrk="0" hangingPunct="1"/>
                      <a:r>
                        <a:rPr lang="en-GB" sz="14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Physical activity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AA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Adult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</a:t>
                      </a:r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221485"/>
                  </a:ext>
                </a:extLst>
              </a:tr>
              <a:tr h="595658">
                <a:tc>
                  <a:txBody>
                    <a:bodyPr/>
                    <a:lstStyle/>
                    <a:p>
                      <a:pPr marL="0" algn="ctr" defTabSz="1007943" rtl="0" eaLnBrk="1" latinLnBrk="0" hangingPunct="1"/>
                      <a:r>
                        <a:rPr lang="en-GB" sz="14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Smoking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AA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</a:t>
                      </a:r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3982495"/>
                  </a:ext>
                </a:extLst>
              </a:tr>
              <a:tr h="595658">
                <a:tc>
                  <a:txBody>
                    <a:bodyPr/>
                    <a:lstStyle/>
                    <a:p>
                      <a:pPr marL="0" algn="ctr" defTabSz="1007943" rtl="0" eaLnBrk="1" latinLnBrk="0" hangingPunct="1"/>
                      <a:r>
                        <a:rPr lang="en-GB" sz="14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Substance misuse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AA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Opiate/crack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</a:t>
                      </a:r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0792581"/>
                  </a:ext>
                </a:extLst>
              </a:tr>
              <a:tr h="595658">
                <a:tc>
                  <a:txBody>
                    <a:bodyPr/>
                    <a:lstStyle/>
                    <a:p>
                      <a:pPr marL="0" algn="ctr" defTabSz="1007943" rtl="0" eaLnBrk="1" latinLnBrk="0" hangingPunct="1"/>
                      <a:r>
                        <a:rPr lang="en-GB" sz="14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Diet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AA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5-a-day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 fruit &amp; veg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2935727"/>
                  </a:ext>
                </a:extLst>
              </a:tr>
              <a:tr h="595658">
                <a:tc>
                  <a:txBody>
                    <a:bodyPr/>
                    <a:lstStyle/>
                    <a:p>
                      <a:pPr marL="0" algn="ctr" defTabSz="1007943" rtl="0" eaLnBrk="1" latinLnBrk="0" hangingPunct="1"/>
                      <a:r>
                        <a:rPr lang="en-GB" sz="14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Immunisation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AA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HPV, PPV, flu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Childhood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1243633"/>
                  </a:ext>
                </a:extLst>
              </a:tr>
              <a:tr h="595658">
                <a:tc>
                  <a:txBody>
                    <a:bodyPr/>
                    <a:lstStyle/>
                    <a:p>
                      <a:pPr marL="0" algn="ctr" defTabSz="1007943" rtl="0" eaLnBrk="1" latinLnBrk="0" hangingPunct="1"/>
                      <a:r>
                        <a:rPr lang="en-GB" sz="14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Health check attendance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AA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Dementia, carers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738284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0DBBB6D-E0E0-48AD-8511-F575DDD595C7}"/>
              </a:ext>
            </a:extLst>
          </p:cNvPr>
          <p:cNvSpPr txBox="1"/>
          <p:nvPr/>
        </p:nvSpPr>
        <p:spPr>
          <a:xfrm>
            <a:off x="0" y="7197108"/>
            <a:ext cx="1424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  <a:r>
              <a:rPr lang="en-GB" sz="1200" b="1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91CFDB57-2B76-40C0-819B-594391B4D114}"/>
              </a:ext>
            </a:extLst>
          </p:cNvPr>
          <p:cNvSpPr txBox="1">
            <a:spLocks/>
          </p:cNvSpPr>
          <p:nvPr/>
        </p:nvSpPr>
        <p:spPr>
          <a:xfrm>
            <a:off x="526974" y="362567"/>
            <a:ext cx="7148357" cy="1460500"/>
          </a:xfrm>
          <a:prstGeom prst="rect">
            <a:avLst/>
          </a:prstGeom>
        </p:spPr>
        <p:txBody>
          <a:bodyPr/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Wellbeing &amp; prevention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667B54-916F-4112-ADFF-C034D161F081}"/>
              </a:ext>
            </a:extLst>
          </p:cNvPr>
          <p:cNvSpPr txBox="1"/>
          <p:nvPr/>
        </p:nvSpPr>
        <p:spPr>
          <a:xfrm>
            <a:off x="704366" y="7169638"/>
            <a:ext cx="1059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priority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7CE2AC-E3CF-41A2-83F0-8CB5861104DB}"/>
              </a:ext>
            </a:extLst>
          </p:cNvPr>
          <p:cNvSpPr txBox="1"/>
          <p:nvPr/>
        </p:nvSpPr>
        <p:spPr>
          <a:xfrm>
            <a:off x="1883458" y="7094688"/>
            <a:ext cx="1058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en-GB" sz="1200" dirty="0">
                <a:solidFill>
                  <a:schemeClr val="bg1"/>
                </a:solidFill>
              </a:rPr>
              <a:t> locally identified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DE148E-4F19-4901-99EF-A5505AD8B481}"/>
              </a:ext>
            </a:extLst>
          </p:cNvPr>
          <p:cNvSpPr txBox="1"/>
          <p:nvPr/>
        </p:nvSpPr>
        <p:spPr>
          <a:xfrm>
            <a:off x="3124222" y="7159478"/>
            <a:ext cx="1752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Data 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reported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AC21D829-E588-4559-B577-029A42897229}"/>
              </a:ext>
            </a:extLst>
          </p:cNvPr>
          <p:cNvSpPr/>
          <p:nvPr/>
        </p:nvSpPr>
        <p:spPr>
          <a:xfrm>
            <a:off x="2998330" y="7234349"/>
            <a:ext cx="142693" cy="131460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8CCA0C68-E87D-4F70-8031-0F88FA2D66FA}"/>
              </a:ext>
            </a:extLst>
          </p:cNvPr>
          <p:cNvSpPr/>
          <p:nvPr/>
        </p:nvSpPr>
        <p:spPr>
          <a:xfrm>
            <a:off x="486334" y="7191525"/>
            <a:ext cx="226221" cy="214472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0297BE66-E3C9-496B-85E1-08CFA7D0218B}"/>
              </a:ext>
            </a:extLst>
          </p:cNvPr>
          <p:cNvSpPr/>
          <p:nvPr/>
        </p:nvSpPr>
        <p:spPr>
          <a:xfrm>
            <a:off x="4319130" y="7224189"/>
            <a:ext cx="142693" cy="131460"/>
          </a:xfrm>
          <a:prstGeom prst="flowChartConnector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7AA1F7-8D20-461F-BAB6-6677BCF6974C}"/>
              </a:ext>
            </a:extLst>
          </p:cNvPr>
          <p:cNvSpPr txBox="1"/>
          <p:nvPr/>
        </p:nvSpPr>
        <p:spPr>
          <a:xfrm>
            <a:off x="4581443" y="7159478"/>
            <a:ext cx="1752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not reported</a:t>
            </a: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FA5E373B-24D5-47CA-A3FB-28AEF1EC9B9E}"/>
              </a:ext>
            </a:extLst>
          </p:cNvPr>
          <p:cNvSpPr/>
          <p:nvPr/>
        </p:nvSpPr>
        <p:spPr>
          <a:xfrm>
            <a:off x="1738490" y="7244509"/>
            <a:ext cx="142693" cy="131460"/>
          </a:xfrm>
          <a:prstGeom prst="flowChartConnector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9002BC-C4E5-4AB2-8B52-3CAA337E22C1}"/>
              </a:ext>
            </a:extLst>
          </p:cNvPr>
          <p:cNvSpPr txBox="1"/>
          <p:nvPr/>
        </p:nvSpPr>
        <p:spPr>
          <a:xfrm>
            <a:off x="6512280" y="7116487"/>
            <a:ext cx="4055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inequalities; H&amp;F, Hammersmith &amp; Fulham; K&amp;C, Kensington &amp; Chelsea; WCC, Westminster City Council</a:t>
            </a:r>
          </a:p>
        </p:txBody>
      </p:sp>
      <p:sp>
        <p:nvSpPr>
          <p:cNvPr id="60" name="Flowchart: Connector 59">
            <a:extLst>
              <a:ext uri="{FF2B5EF4-FFF2-40B4-BE49-F238E27FC236}">
                <a16:creationId xmlns:a16="http://schemas.microsoft.com/office/drawing/2014/main" id="{AC92F052-5A41-4C6F-AFC5-5D57CC5A7E80}"/>
              </a:ext>
            </a:extLst>
          </p:cNvPr>
          <p:cNvSpPr/>
          <p:nvPr/>
        </p:nvSpPr>
        <p:spPr>
          <a:xfrm>
            <a:off x="9055317" y="6450902"/>
            <a:ext cx="142693" cy="131460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5EF798AE-34E9-4BE5-9C05-3FADE85D556C}"/>
              </a:ext>
            </a:extLst>
          </p:cNvPr>
          <p:cNvSpPr/>
          <p:nvPr/>
        </p:nvSpPr>
        <p:spPr>
          <a:xfrm>
            <a:off x="6584588" y="5172631"/>
            <a:ext cx="142693" cy="131460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2BD23D75-32D9-49A1-9F64-A88BB9AE2C52}"/>
              </a:ext>
            </a:extLst>
          </p:cNvPr>
          <p:cNvSpPr/>
          <p:nvPr/>
        </p:nvSpPr>
        <p:spPr>
          <a:xfrm>
            <a:off x="7791702" y="3934998"/>
            <a:ext cx="142693" cy="131460"/>
          </a:xfrm>
          <a:prstGeom prst="flowChartConnector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A4D8D406-E3C4-489E-B902-5CAE0D78DF7D}"/>
              </a:ext>
            </a:extLst>
          </p:cNvPr>
          <p:cNvSpPr/>
          <p:nvPr/>
        </p:nvSpPr>
        <p:spPr>
          <a:xfrm>
            <a:off x="7749938" y="2073369"/>
            <a:ext cx="226221" cy="214472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00D7E9FF-2A7E-422B-A761-0336852D7178}"/>
              </a:ext>
            </a:extLst>
          </p:cNvPr>
          <p:cNvSpPr/>
          <p:nvPr/>
        </p:nvSpPr>
        <p:spPr>
          <a:xfrm>
            <a:off x="3246744" y="5131125"/>
            <a:ext cx="226221" cy="214472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5A4A4EA3-1B20-4B11-AB37-A62E58E2BAC0}"/>
              </a:ext>
            </a:extLst>
          </p:cNvPr>
          <p:cNvSpPr/>
          <p:nvPr/>
        </p:nvSpPr>
        <p:spPr>
          <a:xfrm>
            <a:off x="4372881" y="5172631"/>
            <a:ext cx="142693" cy="131460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D601660E-253C-4C90-A715-50BB50D39C0C}"/>
              </a:ext>
            </a:extLst>
          </p:cNvPr>
          <p:cNvSpPr/>
          <p:nvPr/>
        </p:nvSpPr>
        <p:spPr>
          <a:xfrm>
            <a:off x="9055317" y="2114875"/>
            <a:ext cx="142693" cy="131460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C0F4644A-CA52-4683-9948-EFCC36E79E9E}"/>
              </a:ext>
            </a:extLst>
          </p:cNvPr>
          <p:cNvSpPr/>
          <p:nvPr/>
        </p:nvSpPr>
        <p:spPr>
          <a:xfrm>
            <a:off x="9055317" y="5172631"/>
            <a:ext cx="142693" cy="131460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1" name="Star: 5 Points 20">
            <a:extLst>
              <a:ext uri="{FF2B5EF4-FFF2-40B4-BE49-F238E27FC236}">
                <a16:creationId xmlns:a16="http://schemas.microsoft.com/office/drawing/2014/main" id="{C2227E6A-7B71-4D00-A26F-F3C71131D1C8}"/>
              </a:ext>
            </a:extLst>
          </p:cNvPr>
          <p:cNvSpPr/>
          <p:nvPr/>
        </p:nvSpPr>
        <p:spPr>
          <a:xfrm>
            <a:off x="7749938" y="2691594"/>
            <a:ext cx="226221" cy="214472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D674A424-80C0-450C-87D6-2AA747A1C844}"/>
              </a:ext>
            </a:extLst>
          </p:cNvPr>
          <p:cNvSpPr/>
          <p:nvPr/>
        </p:nvSpPr>
        <p:spPr>
          <a:xfrm>
            <a:off x="7749938" y="3259901"/>
            <a:ext cx="226221" cy="214472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04367FBE-061D-48D2-A5B6-BFF20522FA50}"/>
              </a:ext>
            </a:extLst>
          </p:cNvPr>
          <p:cNvSpPr/>
          <p:nvPr/>
        </p:nvSpPr>
        <p:spPr>
          <a:xfrm>
            <a:off x="7791702" y="4564843"/>
            <a:ext cx="142693" cy="131460"/>
          </a:xfrm>
          <a:prstGeom prst="flowChartConnector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777ED663-45EB-47FD-B7B0-3685B2EF6928}"/>
              </a:ext>
            </a:extLst>
          </p:cNvPr>
          <p:cNvSpPr/>
          <p:nvPr/>
        </p:nvSpPr>
        <p:spPr>
          <a:xfrm>
            <a:off x="7791702" y="5172631"/>
            <a:ext cx="142693" cy="131460"/>
          </a:xfrm>
          <a:prstGeom prst="flowChartConnector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5" name="Star: 5 Points 24">
            <a:extLst>
              <a:ext uri="{FF2B5EF4-FFF2-40B4-BE49-F238E27FC236}">
                <a16:creationId xmlns:a16="http://schemas.microsoft.com/office/drawing/2014/main" id="{0C5F8339-0A41-4E34-8483-D427D0C232DA}"/>
              </a:ext>
            </a:extLst>
          </p:cNvPr>
          <p:cNvSpPr/>
          <p:nvPr/>
        </p:nvSpPr>
        <p:spPr>
          <a:xfrm>
            <a:off x="6542824" y="2691594"/>
            <a:ext cx="226221" cy="214472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93182ECF-D245-43A2-A51F-17CB4F701628}"/>
              </a:ext>
            </a:extLst>
          </p:cNvPr>
          <p:cNvSpPr/>
          <p:nvPr/>
        </p:nvSpPr>
        <p:spPr>
          <a:xfrm>
            <a:off x="6584588" y="2114875"/>
            <a:ext cx="142693" cy="131460"/>
          </a:xfrm>
          <a:prstGeom prst="flowChartConnector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D188190B-1B85-42E8-B896-99917FF341D7}"/>
              </a:ext>
            </a:extLst>
          </p:cNvPr>
          <p:cNvSpPr/>
          <p:nvPr/>
        </p:nvSpPr>
        <p:spPr>
          <a:xfrm>
            <a:off x="6584588" y="3301407"/>
            <a:ext cx="142693" cy="131460"/>
          </a:xfrm>
          <a:prstGeom prst="flowChartConnector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8" name="Star: 5 Points 27">
            <a:extLst>
              <a:ext uri="{FF2B5EF4-FFF2-40B4-BE49-F238E27FC236}">
                <a16:creationId xmlns:a16="http://schemas.microsoft.com/office/drawing/2014/main" id="{FC64526A-DF23-404E-937E-B6378F3700DF}"/>
              </a:ext>
            </a:extLst>
          </p:cNvPr>
          <p:cNvSpPr/>
          <p:nvPr/>
        </p:nvSpPr>
        <p:spPr>
          <a:xfrm>
            <a:off x="6542824" y="4523337"/>
            <a:ext cx="226221" cy="214472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9" name="Star: 5 Points 28">
            <a:extLst>
              <a:ext uri="{FF2B5EF4-FFF2-40B4-BE49-F238E27FC236}">
                <a16:creationId xmlns:a16="http://schemas.microsoft.com/office/drawing/2014/main" id="{1C6C3BB7-7908-4DAB-B158-DC02870E3EB7}"/>
              </a:ext>
            </a:extLst>
          </p:cNvPr>
          <p:cNvSpPr/>
          <p:nvPr/>
        </p:nvSpPr>
        <p:spPr>
          <a:xfrm>
            <a:off x="6542824" y="3893492"/>
            <a:ext cx="226221" cy="214472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D36B3330-49F4-431D-842C-804D381026B5}"/>
              </a:ext>
            </a:extLst>
          </p:cNvPr>
          <p:cNvSpPr/>
          <p:nvPr/>
        </p:nvSpPr>
        <p:spPr>
          <a:xfrm>
            <a:off x="5466624" y="2114875"/>
            <a:ext cx="142693" cy="131460"/>
          </a:xfrm>
          <a:prstGeom prst="flowChartConnector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BE24950D-DB53-42F7-A785-BADEEAF8A0E3}"/>
              </a:ext>
            </a:extLst>
          </p:cNvPr>
          <p:cNvSpPr/>
          <p:nvPr/>
        </p:nvSpPr>
        <p:spPr>
          <a:xfrm>
            <a:off x="5466624" y="2733100"/>
            <a:ext cx="142693" cy="131460"/>
          </a:xfrm>
          <a:prstGeom prst="flowChartConnector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2" name="Flowchart: Connector 31">
            <a:extLst>
              <a:ext uri="{FF2B5EF4-FFF2-40B4-BE49-F238E27FC236}">
                <a16:creationId xmlns:a16="http://schemas.microsoft.com/office/drawing/2014/main" id="{30FC9CA8-DD49-4495-A8D9-887315A02A48}"/>
              </a:ext>
            </a:extLst>
          </p:cNvPr>
          <p:cNvSpPr/>
          <p:nvPr/>
        </p:nvSpPr>
        <p:spPr>
          <a:xfrm>
            <a:off x="5466624" y="3301407"/>
            <a:ext cx="142693" cy="131460"/>
          </a:xfrm>
          <a:prstGeom prst="flowChartConnector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3" name="Flowchart: Connector 32">
            <a:extLst>
              <a:ext uri="{FF2B5EF4-FFF2-40B4-BE49-F238E27FC236}">
                <a16:creationId xmlns:a16="http://schemas.microsoft.com/office/drawing/2014/main" id="{CCC6B11D-2050-464F-BE9D-11965E2281F9}"/>
              </a:ext>
            </a:extLst>
          </p:cNvPr>
          <p:cNvSpPr/>
          <p:nvPr/>
        </p:nvSpPr>
        <p:spPr>
          <a:xfrm>
            <a:off x="5466624" y="3934998"/>
            <a:ext cx="142693" cy="131460"/>
          </a:xfrm>
          <a:prstGeom prst="flowChartConnector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4" name="Flowchart: Connector 33">
            <a:extLst>
              <a:ext uri="{FF2B5EF4-FFF2-40B4-BE49-F238E27FC236}">
                <a16:creationId xmlns:a16="http://schemas.microsoft.com/office/drawing/2014/main" id="{D409C2D8-83E4-4942-85C8-E1EB76147310}"/>
              </a:ext>
            </a:extLst>
          </p:cNvPr>
          <p:cNvSpPr/>
          <p:nvPr/>
        </p:nvSpPr>
        <p:spPr>
          <a:xfrm>
            <a:off x="5466624" y="5172631"/>
            <a:ext cx="142693" cy="131460"/>
          </a:xfrm>
          <a:prstGeom prst="flowChartConnector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CAE9FB7F-844F-4067-A82A-EF016DC1ED3D}"/>
              </a:ext>
            </a:extLst>
          </p:cNvPr>
          <p:cNvSpPr/>
          <p:nvPr/>
        </p:nvSpPr>
        <p:spPr>
          <a:xfrm>
            <a:off x="5466624" y="4564843"/>
            <a:ext cx="142693" cy="131460"/>
          </a:xfrm>
          <a:prstGeom prst="flowChartConnector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id="{C4A114A7-13BA-472C-B715-D62B960718CF}"/>
              </a:ext>
            </a:extLst>
          </p:cNvPr>
          <p:cNvSpPr/>
          <p:nvPr/>
        </p:nvSpPr>
        <p:spPr>
          <a:xfrm>
            <a:off x="4372881" y="2114875"/>
            <a:ext cx="142693" cy="131460"/>
          </a:xfrm>
          <a:prstGeom prst="flowChartConnector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28C9E3F4-B6B1-4759-8E99-CBDCE0626D37}"/>
              </a:ext>
            </a:extLst>
          </p:cNvPr>
          <p:cNvSpPr/>
          <p:nvPr/>
        </p:nvSpPr>
        <p:spPr>
          <a:xfrm>
            <a:off x="4372881" y="2733100"/>
            <a:ext cx="142693" cy="131460"/>
          </a:xfrm>
          <a:prstGeom prst="flowChartConnector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8" name="Flowchart: Connector 37">
            <a:extLst>
              <a:ext uri="{FF2B5EF4-FFF2-40B4-BE49-F238E27FC236}">
                <a16:creationId xmlns:a16="http://schemas.microsoft.com/office/drawing/2014/main" id="{C046910F-3D45-4317-9CF0-EC1226923D48}"/>
              </a:ext>
            </a:extLst>
          </p:cNvPr>
          <p:cNvSpPr/>
          <p:nvPr/>
        </p:nvSpPr>
        <p:spPr>
          <a:xfrm>
            <a:off x="4372881" y="3301407"/>
            <a:ext cx="142693" cy="131460"/>
          </a:xfrm>
          <a:prstGeom prst="flowChartConnector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9" name="Flowchart: Connector 38">
            <a:extLst>
              <a:ext uri="{FF2B5EF4-FFF2-40B4-BE49-F238E27FC236}">
                <a16:creationId xmlns:a16="http://schemas.microsoft.com/office/drawing/2014/main" id="{23AD584B-3B30-43BD-B921-622FB94E9117}"/>
              </a:ext>
            </a:extLst>
          </p:cNvPr>
          <p:cNvSpPr/>
          <p:nvPr/>
        </p:nvSpPr>
        <p:spPr>
          <a:xfrm>
            <a:off x="4372881" y="3934998"/>
            <a:ext cx="142693" cy="131460"/>
          </a:xfrm>
          <a:prstGeom prst="flowChartConnector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0" name="Flowchart: Connector 39">
            <a:extLst>
              <a:ext uri="{FF2B5EF4-FFF2-40B4-BE49-F238E27FC236}">
                <a16:creationId xmlns:a16="http://schemas.microsoft.com/office/drawing/2014/main" id="{CC541496-AA5D-4227-BBD0-1DA2A12F7376}"/>
              </a:ext>
            </a:extLst>
          </p:cNvPr>
          <p:cNvSpPr/>
          <p:nvPr/>
        </p:nvSpPr>
        <p:spPr>
          <a:xfrm>
            <a:off x="4372881" y="4564843"/>
            <a:ext cx="142693" cy="131460"/>
          </a:xfrm>
          <a:prstGeom prst="flowChartConnector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1" name="Star: 5 Points 40">
            <a:extLst>
              <a:ext uri="{FF2B5EF4-FFF2-40B4-BE49-F238E27FC236}">
                <a16:creationId xmlns:a16="http://schemas.microsoft.com/office/drawing/2014/main" id="{A9A8ADA0-C513-49ED-8D8C-7CA27F732C39}"/>
              </a:ext>
            </a:extLst>
          </p:cNvPr>
          <p:cNvSpPr/>
          <p:nvPr/>
        </p:nvSpPr>
        <p:spPr>
          <a:xfrm>
            <a:off x="3246744" y="4523337"/>
            <a:ext cx="226221" cy="214472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42" name="Star: 5 Points 41">
            <a:extLst>
              <a:ext uri="{FF2B5EF4-FFF2-40B4-BE49-F238E27FC236}">
                <a16:creationId xmlns:a16="http://schemas.microsoft.com/office/drawing/2014/main" id="{33D97E04-7528-4A3E-B099-4BED3D8B804B}"/>
              </a:ext>
            </a:extLst>
          </p:cNvPr>
          <p:cNvSpPr/>
          <p:nvPr/>
        </p:nvSpPr>
        <p:spPr>
          <a:xfrm>
            <a:off x="3246744" y="3893492"/>
            <a:ext cx="226221" cy="214472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43" name="Star: 5 Points 42">
            <a:extLst>
              <a:ext uri="{FF2B5EF4-FFF2-40B4-BE49-F238E27FC236}">
                <a16:creationId xmlns:a16="http://schemas.microsoft.com/office/drawing/2014/main" id="{EE1A32EB-E632-48E1-AB63-395D3AF9BC4F}"/>
              </a:ext>
            </a:extLst>
          </p:cNvPr>
          <p:cNvSpPr/>
          <p:nvPr/>
        </p:nvSpPr>
        <p:spPr>
          <a:xfrm>
            <a:off x="3246744" y="3259901"/>
            <a:ext cx="226221" cy="214472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44" name="Flowchart: Connector 43">
            <a:extLst>
              <a:ext uri="{FF2B5EF4-FFF2-40B4-BE49-F238E27FC236}">
                <a16:creationId xmlns:a16="http://schemas.microsoft.com/office/drawing/2014/main" id="{3AEB6940-DF7C-4823-920E-E39D8512B367}"/>
              </a:ext>
            </a:extLst>
          </p:cNvPr>
          <p:cNvSpPr/>
          <p:nvPr/>
        </p:nvSpPr>
        <p:spPr>
          <a:xfrm>
            <a:off x="3288508" y="2733100"/>
            <a:ext cx="142693" cy="131460"/>
          </a:xfrm>
          <a:prstGeom prst="flowChartConnector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5" name="Star: 5 Points 44">
            <a:extLst>
              <a:ext uri="{FF2B5EF4-FFF2-40B4-BE49-F238E27FC236}">
                <a16:creationId xmlns:a16="http://schemas.microsoft.com/office/drawing/2014/main" id="{92C48A9B-DCC5-49B2-B5E2-44CCEBDD399F}"/>
              </a:ext>
            </a:extLst>
          </p:cNvPr>
          <p:cNvSpPr/>
          <p:nvPr/>
        </p:nvSpPr>
        <p:spPr>
          <a:xfrm>
            <a:off x="3246744" y="2073369"/>
            <a:ext cx="226221" cy="214472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46" name="Flowchart: Connector 45">
            <a:extLst>
              <a:ext uri="{FF2B5EF4-FFF2-40B4-BE49-F238E27FC236}">
                <a16:creationId xmlns:a16="http://schemas.microsoft.com/office/drawing/2014/main" id="{027465F6-FB1F-46F1-807E-7235349058E3}"/>
              </a:ext>
            </a:extLst>
          </p:cNvPr>
          <p:cNvSpPr/>
          <p:nvPr/>
        </p:nvSpPr>
        <p:spPr>
          <a:xfrm>
            <a:off x="9055317" y="3301407"/>
            <a:ext cx="142693" cy="131460"/>
          </a:xfrm>
          <a:prstGeom prst="flowChartConnector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7" name="Flowchart: Connector 46">
            <a:extLst>
              <a:ext uri="{FF2B5EF4-FFF2-40B4-BE49-F238E27FC236}">
                <a16:creationId xmlns:a16="http://schemas.microsoft.com/office/drawing/2014/main" id="{80A9B5BB-02C5-4440-8DBB-4D3FE44ECF45}"/>
              </a:ext>
            </a:extLst>
          </p:cNvPr>
          <p:cNvSpPr/>
          <p:nvPr/>
        </p:nvSpPr>
        <p:spPr>
          <a:xfrm>
            <a:off x="9055317" y="3934998"/>
            <a:ext cx="142693" cy="131460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8" name="Star: 5 Points 47">
            <a:extLst>
              <a:ext uri="{FF2B5EF4-FFF2-40B4-BE49-F238E27FC236}">
                <a16:creationId xmlns:a16="http://schemas.microsoft.com/office/drawing/2014/main" id="{4BAE3F9A-0338-4C77-9FDD-BEBB60593F27}"/>
              </a:ext>
            </a:extLst>
          </p:cNvPr>
          <p:cNvSpPr/>
          <p:nvPr/>
        </p:nvSpPr>
        <p:spPr>
          <a:xfrm>
            <a:off x="9013553" y="4523337"/>
            <a:ext cx="226221" cy="214472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49" name="Flowchart: Connector 48">
            <a:extLst>
              <a:ext uri="{FF2B5EF4-FFF2-40B4-BE49-F238E27FC236}">
                <a16:creationId xmlns:a16="http://schemas.microsoft.com/office/drawing/2014/main" id="{7167F552-3234-4E75-90D1-3E5039185666}"/>
              </a:ext>
            </a:extLst>
          </p:cNvPr>
          <p:cNvSpPr/>
          <p:nvPr/>
        </p:nvSpPr>
        <p:spPr>
          <a:xfrm>
            <a:off x="6584588" y="5772577"/>
            <a:ext cx="142693" cy="131460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0" name="Flowchart: Connector 49">
            <a:extLst>
              <a:ext uri="{FF2B5EF4-FFF2-40B4-BE49-F238E27FC236}">
                <a16:creationId xmlns:a16="http://schemas.microsoft.com/office/drawing/2014/main" id="{7324D57E-57EE-4197-A0A4-640225BB8179}"/>
              </a:ext>
            </a:extLst>
          </p:cNvPr>
          <p:cNvSpPr/>
          <p:nvPr/>
        </p:nvSpPr>
        <p:spPr>
          <a:xfrm>
            <a:off x="7791702" y="5772577"/>
            <a:ext cx="142693" cy="131460"/>
          </a:xfrm>
          <a:prstGeom prst="flowChartConnector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1" name="Flowchart: Connector 50">
            <a:extLst>
              <a:ext uri="{FF2B5EF4-FFF2-40B4-BE49-F238E27FC236}">
                <a16:creationId xmlns:a16="http://schemas.microsoft.com/office/drawing/2014/main" id="{0A29FDC2-892C-4381-802B-E2EFAF2BDA09}"/>
              </a:ext>
            </a:extLst>
          </p:cNvPr>
          <p:cNvSpPr/>
          <p:nvPr/>
        </p:nvSpPr>
        <p:spPr>
          <a:xfrm>
            <a:off x="5466624" y="5772577"/>
            <a:ext cx="142693" cy="131460"/>
          </a:xfrm>
          <a:prstGeom prst="flowChartConnector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2" name="Star: 5 Points 51">
            <a:extLst>
              <a:ext uri="{FF2B5EF4-FFF2-40B4-BE49-F238E27FC236}">
                <a16:creationId xmlns:a16="http://schemas.microsoft.com/office/drawing/2014/main" id="{D92BA61B-B32F-484B-B8E2-EA73841DF9A3}"/>
              </a:ext>
            </a:extLst>
          </p:cNvPr>
          <p:cNvSpPr/>
          <p:nvPr/>
        </p:nvSpPr>
        <p:spPr>
          <a:xfrm>
            <a:off x="4331117" y="5731071"/>
            <a:ext cx="226221" cy="214472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53" name="Flowchart: Connector 52">
            <a:extLst>
              <a:ext uri="{FF2B5EF4-FFF2-40B4-BE49-F238E27FC236}">
                <a16:creationId xmlns:a16="http://schemas.microsoft.com/office/drawing/2014/main" id="{DA02F6D6-B17C-4395-A57D-898077C81BD1}"/>
              </a:ext>
            </a:extLst>
          </p:cNvPr>
          <p:cNvSpPr/>
          <p:nvPr/>
        </p:nvSpPr>
        <p:spPr>
          <a:xfrm>
            <a:off x="3288508" y="5772577"/>
            <a:ext cx="142693" cy="131460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4" name="Flowchart: Connector 53">
            <a:extLst>
              <a:ext uri="{FF2B5EF4-FFF2-40B4-BE49-F238E27FC236}">
                <a16:creationId xmlns:a16="http://schemas.microsoft.com/office/drawing/2014/main" id="{D70877A0-BC5D-439A-A1C1-249CCF21B592}"/>
              </a:ext>
            </a:extLst>
          </p:cNvPr>
          <p:cNvSpPr/>
          <p:nvPr/>
        </p:nvSpPr>
        <p:spPr>
          <a:xfrm>
            <a:off x="9055317" y="5772577"/>
            <a:ext cx="142693" cy="131460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5" name="Flowchart: Connector 54">
            <a:extLst>
              <a:ext uri="{FF2B5EF4-FFF2-40B4-BE49-F238E27FC236}">
                <a16:creationId xmlns:a16="http://schemas.microsoft.com/office/drawing/2014/main" id="{CFC566DA-40FE-4278-A9EB-32CEE9C94B8B}"/>
              </a:ext>
            </a:extLst>
          </p:cNvPr>
          <p:cNvSpPr/>
          <p:nvPr/>
        </p:nvSpPr>
        <p:spPr>
          <a:xfrm>
            <a:off x="7791702" y="6385172"/>
            <a:ext cx="142693" cy="131460"/>
          </a:xfrm>
          <a:prstGeom prst="flowChartConnector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6" name="Flowchart: Connector 55">
            <a:extLst>
              <a:ext uri="{FF2B5EF4-FFF2-40B4-BE49-F238E27FC236}">
                <a16:creationId xmlns:a16="http://schemas.microsoft.com/office/drawing/2014/main" id="{D8FA6570-D2F4-4037-BEF7-3308ADF6EC8F}"/>
              </a:ext>
            </a:extLst>
          </p:cNvPr>
          <p:cNvSpPr/>
          <p:nvPr/>
        </p:nvSpPr>
        <p:spPr>
          <a:xfrm>
            <a:off x="6584588" y="6385172"/>
            <a:ext cx="142693" cy="131460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7" name="Flowchart: Connector 56">
            <a:extLst>
              <a:ext uri="{FF2B5EF4-FFF2-40B4-BE49-F238E27FC236}">
                <a16:creationId xmlns:a16="http://schemas.microsoft.com/office/drawing/2014/main" id="{F6BAF460-1A2F-4C1D-8EBD-A26780D1DD89}"/>
              </a:ext>
            </a:extLst>
          </p:cNvPr>
          <p:cNvSpPr/>
          <p:nvPr/>
        </p:nvSpPr>
        <p:spPr>
          <a:xfrm>
            <a:off x="5466624" y="6385172"/>
            <a:ext cx="142693" cy="131460"/>
          </a:xfrm>
          <a:prstGeom prst="flowChartConnector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8" name="Flowchart: Connector 57">
            <a:extLst>
              <a:ext uri="{FF2B5EF4-FFF2-40B4-BE49-F238E27FC236}">
                <a16:creationId xmlns:a16="http://schemas.microsoft.com/office/drawing/2014/main" id="{06E4F282-E763-423F-82C0-3095BFC3DF9C}"/>
              </a:ext>
            </a:extLst>
          </p:cNvPr>
          <p:cNvSpPr/>
          <p:nvPr/>
        </p:nvSpPr>
        <p:spPr>
          <a:xfrm>
            <a:off x="4372881" y="6385172"/>
            <a:ext cx="142693" cy="131460"/>
          </a:xfrm>
          <a:prstGeom prst="flowChartConnector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9" name="Flowchart: Connector 58">
            <a:extLst>
              <a:ext uri="{FF2B5EF4-FFF2-40B4-BE49-F238E27FC236}">
                <a16:creationId xmlns:a16="http://schemas.microsoft.com/office/drawing/2014/main" id="{723107F2-5275-4E2D-A792-FF16496AEC36}"/>
              </a:ext>
            </a:extLst>
          </p:cNvPr>
          <p:cNvSpPr/>
          <p:nvPr/>
        </p:nvSpPr>
        <p:spPr>
          <a:xfrm>
            <a:off x="3288508" y="6385172"/>
            <a:ext cx="142693" cy="131460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1" name="Flowchart: Connector 60">
            <a:extLst>
              <a:ext uri="{FF2B5EF4-FFF2-40B4-BE49-F238E27FC236}">
                <a16:creationId xmlns:a16="http://schemas.microsoft.com/office/drawing/2014/main" id="{55CCCED3-3ACA-47B9-8B43-6CFB45F142E4}"/>
              </a:ext>
            </a:extLst>
          </p:cNvPr>
          <p:cNvSpPr/>
          <p:nvPr/>
        </p:nvSpPr>
        <p:spPr>
          <a:xfrm>
            <a:off x="9055317" y="2733100"/>
            <a:ext cx="142693" cy="131460"/>
          </a:xfrm>
          <a:prstGeom prst="flowChartConnector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929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07A627D4-B7CF-4B5B-B469-CE526C3228CB}"/>
              </a:ext>
            </a:extLst>
          </p:cNvPr>
          <p:cNvSpPr/>
          <p:nvPr/>
        </p:nvSpPr>
        <p:spPr>
          <a:xfrm>
            <a:off x="2853286" y="1998617"/>
            <a:ext cx="6844687" cy="4779795"/>
          </a:xfrm>
          <a:prstGeom prst="rect">
            <a:avLst/>
          </a:prstGeom>
          <a:solidFill>
            <a:srgbClr val="008AAB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63693A4-0916-4AD8-BB4B-60A0BD94B27E}"/>
              </a:ext>
            </a:extLst>
          </p:cNvPr>
          <p:cNvSpPr txBox="1"/>
          <p:nvPr/>
        </p:nvSpPr>
        <p:spPr>
          <a:xfrm>
            <a:off x="0" y="7160672"/>
            <a:ext cx="1424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D8C5F6-00AF-434B-8C7C-5871AF9094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1817" y="374650"/>
            <a:ext cx="7148513" cy="1460500"/>
          </a:xfrm>
          <a:prstGeom prst="rect">
            <a:avLst/>
          </a:prstGeom>
        </p:spPr>
        <p:txBody>
          <a:bodyPr/>
          <a:lstStyle/>
          <a:p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clinical conditions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6DB1ECA-4B5B-4597-A2FD-6FF4F135418A}"/>
              </a:ext>
            </a:extLst>
          </p:cNvPr>
          <p:cNvSpPr txBox="1"/>
          <p:nvPr/>
        </p:nvSpPr>
        <p:spPr>
          <a:xfrm>
            <a:off x="704366" y="7169638"/>
            <a:ext cx="1059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priority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E4A4AA5-3DD4-44E1-A8E5-37C2F210D052}"/>
              </a:ext>
            </a:extLst>
          </p:cNvPr>
          <p:cNvSpPr txBox="1"/>
          <p:nvPr/>
        </p:nvSpPr>
        <p:spPr>
          <a:xfrm>
            <a:off x="3124222" y="7159478"/>
            <a:ext cx="1752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reported</a:t>
            </a:r>
          </a:p>
        </p:txBody>
      </p:sp>
      <p:sp>
        <p:nvSpPr>
          <p:cNvPr id="51" name="Flowchart: Connector 50">
            <a:extLst>
              <a:ext uri="{FF2B5EF4-FFF2-40B4-BE49-F238E27FC236}">
                <a16:creationId xmlns:a16="http://schemas.microsoft.com/office/drawing/2014/main" id="{D8AAFF32-574F-4C09-A707-4E052D342800}"/>
              </a:ext>
            </a:extLst>
          </p:cNvPr>
          <p:cNvSpPr/>
          <p:nvPr/>
        </p:nvSpPr>
        <p:spPr>
          <a:xfrm>
            <a:off x="2999903" y="7262060"/>
            <a:ext cx="142693" cy="131460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ABB291D7-D75C-4D7A-A0FC-453F0BFBFC8B}"/>
              </a:ext>
            </a:extLst>
          </p:cNvPr>
          <p:cNvSpPr/>
          <p:nvPr/>
        </p:nvSpPr>
        <p:spPr>
          <a:xfrm>
            <a:off x="486334" y="7191525"/>
            <a:ext cx="226221" cy="214472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Flowchart: Connector 41">
            <a:extLst>
              <a:ext uri="{FF2B5EF4-FFF2-40B4-BE49-F238E27FC236}">
                <a16:creationId xmlns:a16="http://schemas.microsoft.com/office/drawing/2014/main" id="{61694494-560F-4BFB-A2E0-100B3E1584B0}"/>
              </a:ext>
            </a:extLst>
          </p:cNvPr>
          <p:cNvSpPr/>
          <p:nvPr/>
        </p:nvSpPr>
        <p:spPr>
          <a:xfrm>
            <a:off x="4319130" y="7224189"/>
            <a:ext cx="142693" cy="131460"/>
          </a:xfrm>
          <a:prstGeom prst="flowChartConnector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9D1A10B-89B5-4604-8004-9E0EB38BE5FD}"/>
              </a:ext>
            </a:extLst>
          </p:cNvPr>
          <p:cNvSpPr txBox="1"/>
          <p:nvPr/>
        </p:nvSpPr>
        <p:spPr>
          <a:xfrm>
            <a:off x="4581443" y="7159478"/>
            <a:ext cx="1752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not reported</a:t>
            </a:r>
          </a:p>
        </p:txBody>
      </p:sp>
      <p:sp>
        <p:nvSpPr>
          <p:cNvPr id="44" name="Star: 5 Points 43">
            <a:extLst>
              <a:ext uri="{FF2B5EF4-FFF2-40B4-BE49-F238E27FC236}">
                <a16:creationId xmlns:a16="http://schemas.microsoft.com/office/drawing/2014/main" id="{49D854B7-CE64-4699-9726-4D9E0007C3FE}"/>
              </a:ext>
            </a:extLst>
          </p:cNvPr>
          <p:cNvSpPr/>
          <p:nvPr/>
        </p:nvSpPr>
        <p:spPr>
          <a:xfrm>
            <a:off x="7764393" y="2902539"/>
            <a:ext cx="226221" cy="214472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Flowchart: Connector 44">
            <a:extLst>
              <a:ext uri="{FF2B5EF4-FFF2-40B4-BE49-F238E27FC236}">
                <a16:creationId xmlns:a16="http://schemas.microsoft.com/office/drawing/2014/main" id="{D8B49AED-E56C-4A01-824D-8355392E5966}"/>
              </a:ext>
            </a:extLst>
          </p:cNvPr>
          <p:cNvSpPr/>
          <p:nvPr/>
        </p:nvSpPr>
        <p:spPr>
          <a:xfrm>
            <a:off x="1738490" y="7244509"/>
            <a:ext cx="142693" cy="131460"/>
          </a:xfrm>
          <a:prstGeom prst="flowChartConnector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" name="Flowchart: Connector 46">
            <a:extLst>
              <a:ext uri="{FF2B5EF4-FFF2-40B4-BE49-F238E27FC236}">
                <a16:creationId xmlns:a16="http://schemas.microsoft.com/office/drawing/2014/main" id="{4C2E1A90-10AC-49CC-9CDC-556B5E37DFEE}"/>
              </a:ext>
            </a:extLst>
          </p:cNvPr>
          <p:cNvSpPr/>
          <p:nvPr/>
        </p:nvSpPr>
        <p:spPr>
          <a:xfrm>
            <a:off x="7806157" y="2313717"/>
            <a:ext cx="142693" cy="131460"/>
          </a:xfrm>
          <a:prstGeom prst="flowChartConnector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8" name="Star: 5 Points 57">
            <a:extLst>
              <a:ext uri="{FF2B5EF4-FFF2-40B4-BE49-F238E27FC236}">
                <a16:creationId xmlns:a16="http://schemas.microsoft.com/office/drawing/2014/main" id="{5D806F36-DA77-45F4-AB15-13BAF540495A}"/>
              </a:ext>
            </a:extLst>
          </p:cNvPr>
          <p:cNvSpPr/>
          <p:nvPr/>
        </p:nvSpPr>
        <p:spPr>
          <a:xfrm>
            <a:off x="7764393" y="4081099"/>
            <a:ext cx="226221" cy="214472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Star: 5 Points 58">
            <a:extLst>
              <a:ext uri="{FF2B5EF4-FFF2-40B4-BE49-F238E27FC236}">
                <a16:creationId xmlns:a16="http://schemas.microsoft.com/office/drawing/2014/main" id="{716289A1-A40E-4C49-B63C-587427F926BC}"/>
              </a:ext>
            </a:extLst>
          </p:cNvPr>
          <p:cNvSpPr/>
          <p:nvPr/>
        </p:nvSpPr>
        <p:spPr>
          <a:xfrm>
            <a:off x="7764393" y="3428089"/>
            <a:ext cx="226221" cy="214472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Star: 5 Points 59">
            <a:extLst>
              <a:ext uri="{FF2B5EF4-FFF2-40B4-BE49-F238E27FC236}">
                <a16:creationId xmlns:a16="http://schemas.microsoft.com/office/drawing/2014/main" id="{0BBF244E-6AB4-4177-B111-8E0B1DD81AEB}"/>
              </a:ext>
            </a:extLst>
          </p:cNvPr>
          <p:cNvSpPr/>
          <p:nvPr/>
        </p:nvSpPr>
        <p:spPr>
          <a:xfrm>
            <a:off x="7764393" y="4681777"/>
            <a:ext cx="226221" cy="214472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79D1417-319F-492D-A205-CB5441D0DB76}"/>
              </a:ext>
            </a:extLst>
          </p:cNvPr>
          <p:cNvSpPr txBox="1"/>
          <p:nvPr/>
        </p:nvSpPr>
        <p:spPr>
          <a:xfrm>
            <a:off x="6053532" y="6897926"/>
            <a:ext cx="4597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#: prevalence;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admissions; d: deaths;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inequalities; HTN, hypertension; CHD, coronary heart disease; CVD, cardiovascular disease; COPD, chronic obstructive pulmonary disease</a:t>
            </a:r>
            <a:r>
              <a:rPr lang="en-GB" sz="1200" dirty="0"/>
              <a:t>.</a:t>
            </a:r>
          </a:p>
        </p:txBody>
      </p:sp>
      <p:sp>
        <p:nvSpPr>
          <p:cNvPr id="62" name="Flowchart: Connector 61">
            <a:extLst>
              <a:ext uri="{FF2B5EF4-FFF2-40B4-BE49-F238E27FC236}">
                <a16:creationId xmlns:a16="http://schemas.microsoft.com/office/drawing/2014/main" id="{955535EA-DB76-46A2-A362-680A31A1125A}"/>
              </a:ext>
            </a:extLst>
          </p:cNvPr>
          <p:cNvSpPr/>
          <p:nvPr/>
        </p:nvSpPr>
        <p:spPr>
          <a:xfrm>
            <a:off x="7806157" y="5226203"/>
            <a:ext cx="142693" cy="131460"/>
          </a:xfrm>
          <a:prstGeom prst="flowChartConnector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3" name="Flowchart: Connector 62">
            <a:extLst>
              <a:ext uri="{FF2B5EF4-FFF2-40B4-BE49-F238E27FC236}">
                <a16:creationId xmlns:a16="http://schemas.microsoft.com/office/drawing/2014/main" id="{9E5C9236-AAE9-4316-A322-2BE114E54850}"/>
              </a:ext>
            </a:extLst>
          </p:cNvPr>
          <p:cNvSpPr/>
          <p:nvPr/>
        </p:nvSpPr>
        <p:spPr>
          <a:xfrm>
            <a:off x="7806157" y="5824572"/>
            <a:ext cx="142693" cy="131460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4" name="Star: 5 Points 63">
            <a:extLst>
              <a:ext uri="{FF2B5EF4-FFF2-40B4-BE49-F238E27FC236}">
                <a16:creationId xmlns:a16="http://schemas.microsoft.com/office/drawing/2014/main" id="{7C51D45A-C2EA-461A-900D-7DE6571B3EEB}"/>
              </a:ext>
            </a:extLst>
          </p:cNvPr>
          <p:cNvSpPr/>
          <p:nvPr/>
        </p:nvSpPr>
        <p:spPr>
          <a:xfrm>
            <a:off x="7764393" y="6406696"/>
            <a:ext cx="226221" cy="214472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Flowchart: Connector 64">
            <a:extLst>
              <a:ext uri="{FF2B5EF4-FFF2-40B4-BE49-F238E27FC236}">
                <a16:creationId xmlns:a16="http://schemas.microsoft.com/office/drawing/2014/main" id="{63BE3F65-712A-4B30-BD73-70A335CC198D}"/>
              </a:ext>
            </a:extLst>
          </p:cNvPr>
          <p:cNvSpPr/>
          <p:nvPr/>
        </p:nvSpPr>
        <p:spPr>
          <a:xfrm>
            <a:off x="6652422" y="2313717"/>
            <a:ext cx="142693" cy="131460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6" name="Flowchart: Connector 65">
            <a:extLst>
              <a:ext uri="{FF2B5EF4-FFF2-40B4-BE49-F238E27FC236}">
                <a16:creationId xmlns:a16="http://schemas.microsoft.com/office/drawing/2014/main" id="{A9B78ABA-19B0-4F47-B893-489C0DB32A87}"/>
              </a:ext>
            </a:extLst>
          </p:cNvPr>
          <p:cNvSpPr/>
          <p:nvPr/>
        </p:nvSpPr>
        <p:spPr>
          <a:xfrm>
            <a:off x="6652422" y="2944045"/>
            <a:ext cx="142693" cy="131460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7" name="Flowchart: Connector 66">
            <a:extLst>
              <a:ext uri="{FF2B5EF4-FFF2-40B4-BE49-F238E27FC236}">
                <a16:creationId xmlns:a16="http://schemas.microsoft.com/office/drawing/2014/main" id="{E2DD9234-18D4-40E9-A94E-0D10F2B62933}"/>
              </a:ext>
            </a:extLst>
          </p:cNvPr>
          <p:cNvSpPr/>
          <p:nvPr/>
        </p:nvSpPr>
        <p:spPr>
          <a:xfrm>
            <a:off x="6652422" y="3469595"/>
            <a:ext cx="142693" cy="131460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8" name="Flowchart: Connector 67">
            <a:extLst>
              <a:ext uri="{FF2B5EF4-FFF2-40B4-BE49-F238E27FC236}">
                <a16:creationId xmlns:a16="http://schemas.microsoft.com/office/drawing/2014/main" id="{C9DC2F18-ADE9-4218-BEAB-2243E89393D0}"/>
              </a:ext>
            </a:extLst>
          </p:cNvPr>
          <p:cNvSpPr/>
          <p:nvPr/>
        </p:nvSpPr>
        <p:spPr>
          <a:xfrm>
            <a:off x="6652422" y="4122605"/>
            <a:ext cx="142693" cy="131460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9" name="Flowchart: Connector 68">
            <a:extLst>
              <a:ext uri="{FF2B5EF4-FFF2-40B4-BE49-F238E27FC236}">
                <a16:creationId xmlns:a16="http://schemas.microsoft.com/office/drawing/2014/main" id="{21CD31CF-0BC4-4205-9B7A-4522A0F612AB}"/>
              </a:ext>
            </a:extLst>
          </p:cNvPr>
          <p:cNvSpPr/>
          <p:nvPr/>
        </p:nvSpPr>
        <p:spPr>
          <a:xfrm>
            <a:off x="6652422" y="4723283"/>
            <a:ext cx="142693" cy="131460"/>
          </a:xfrm>
          <a:prstGeom prst="flowChartConnector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0" name="Flowchart: Connector 69">
            <a:extLst>
              <a:ext uri="{FF2B5EF4-FFF2-40B4-BE49-F238E27FC236}">
                <a16:creationId xmlns:a16="http://schemas.microsoft.com/office/drawing/2014/main" id="{5840C0D8-8ED6-4985-87DC-D212101DAABA}"/>
              </a:ext>
            </a:extLst>
          </p:cNvPr>
          <p:cNvSpPr/>
          <p:nvPr/>
        </p:nvSpPr>
        <p:spPr>
          <a:xfrm>
            <a:off x="6652422" y="5226203"/>
            <a:ext cx="142693" cy="131460"/>
          </a:xfrm>
          <a:prstGeom prst="flowChartConnector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1" name="Flowchart: Connector 70">
            <a:extLst>
              <a:ext uri="{FF2B5EF4-FFF2-40B4-BE49-F238E27FC236}">
                <a16:creationId xmlns:a16="http://schemas.microsoft.com/office/drawing/2014/main" id="{4F70CB32-056A-4865-8A01-005AC97DA592}"/>
              </a:ext>
            </a:extLst>
          </p:cNvPr>
          <p:cNvSpPr/>
          <p:nvPr/>
        </p:nvSpPr>
        <p:spPr>
          <a:xfrm>
            <a:off x="6652422" y="5824572"/>
            <a:ext cx="142693" cy="131460"/>
          </a:xfrm>
          <a:prstGeom prst="flowChartConnector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Star: 5 Points 71">
            <a:extLst>
              <a:ext uri="{FF2B5EF4-FFF2-40B4-BE49-F238E27FC236}">
                <a16:creationId xmlns:a16="http://schemas.microsoft.com/office/drawing/2014/main" id="{414FEE30-C477-4B7A-A80C-04967F9DC493}"/>
              </a:ext>
            </a:extLst>
          </p:cNvPr>
          <p:cNvSpPr/>
          <p:nvPr/>
        </p:nvSpPr>
        <p:spPr>
          <a:xfrm>
            <a:off x="6610658" y="6406696"/>
            <a:ext cx="226221" cy="214472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Flowchart: Connector 72">
            <a:extLst>
              <a:ext uri="{FF2B5EF4-FFF2-40B4-BE49-F238E27FC236}">
                <a16:creationId xmlns:a16="http://schemas.microsoft.com/office/drawing/2014/main" id="{3361B83A-6BBF-4401-A218-7C87F9FED47F}"/>
              </a:ext>
            </a:extLst>
          </p:cNvPr>
          <p:cNvSpPr/>
          <p:nvPr/>
        </p:nvSpPr>
        <p:spPr>
          <a:xfrm>
            <a:off x="5556587" y="2313717"/>
            <a:ext cx="142693" cy="131460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4" name="Flowchart: Connector 73">
            <a:extLst>
              <a:ext uri="{FF2B5EF4-FFF2-40B4-BE49-F238E27FC236}">
                <a16:creationId xmlns:a16="http://schemas.microsoft.com/office/drawing/2014/main" id="{B57045B3-D957-4B94-BC3B-7CB972DF5DED}"/>
              </a:ext>
            </a:extLst>
          </p:cNvPr>
          <p:cNvSpPr/>
          <p:nvPr/>
        </p:nvSpPr>
        <p:spPr>
          <a:xfrm>
            <a:off x="5556587" y="2944045"/>
            <a:ext cx="142693" cy="131460"/>
          </a:xfrm>
          <a:prstGeom prst="flowChartConnector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5" name="Flowchart: Connector 74">
            <a:extLst>
              <a:ext uri="{FF2B5EF4-FFF2-40B4-BE49-F238E27FC236}">
                <a16:creationId xmlns:a16="http://schemas.microsoft.com/office/drawing/2014/main" id="{2A515936-7AB1-4F3C-A32A-6E1ACCA4CE10}"/>
              </a:ext>
            </a:extLst>
          </p:cNvPr>
          <p:cNvSpPr/>
          <p:nvPr/>
        </p:nvSpPr>
        <p:spPr>
          <a:xfrm>
            <a:off x="5556587" y="3469595"/>
            <a:ext cx="142693" cy="131460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6" name="Flowchart: Connector 75">
            <a:extLst>
              <a:ext uri="{FF2B5EF4-FFF2-40B4-BE49-F238E27FC236}">
                <a16:creationId xmlns:a16="http://schemas.microsoft.com/office/drawing/2014/main" id="{641F7D96-F679-4981-9251-48A3CE8D1034}"/>
              </a:ext>
            </a:extLst>
          </p:cNvPr>
          <p:cNvSpPr/>
          <p:nvPr/>
        </p:nvSpPr>
        <p:spPr>
          <a:xfrm>
            <a:off x="5556587" y="4122605"/>
            <a:ext cx="142693" cy="131460"/>
          </a:xfrm>
          <a:prstGeom prst="flowChartConnector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7" name="Flowchart: Connector 76">
            <a:extLst>
              <a:ext uri="{FF2B5EF4-FFF2-40B4-BE49-F238E27FC236}">
                <a16:creationId xmlns:a16="http://schemas.microsoft.com/office/drawing/2014/main" id="{446B5F0A-5569-4685-BE95-FF9DA4FEDF1F}"/>
              </a:ext>
            </a:extLst>
          </p:cNvPr>
          <p:cNvSpPr/>
          <p:nvPr/>
        </p:nvSpPr>
        <p:spPr>
          <a:xfrm>
            <a:off x="5556587" y="4723283"/>
            <a:ext cx="142693" cy="131460"/>
          </a:xfrm>
          <a:prstGeom prst="flowChartConnector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8" name="Flowchart: Connector 77">
            <a:extLst>
              <a:ext uri="{FF2B5EF4-FFF2-40B4-BE49-F238E27FC236}">
                <a16:creationId xmlns:a16="http://schemas.microsoft.com/office/drawing/2014/main" id="{21A0A456-DA80-4FAD-83AE-058793879550}"/>
              </a:ext>
            </a:extLst>
          </p:cNvPr>
          <p:cNvSpPr/>
          <p:nvPr/>
        </p:nvSpPr>
        <p:spPr>
          <a:xfrm>
            <a:off x="5556587" y="5226203"/>
            <a:ext cx="142693" cy="131460"/>
          </a:xfrm>
          <a:prstGeom prst="flowChartConnector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9" name="Flowchart: Connector 78">
            <a:extLst>
              <a:ext uri="{FF2B5EF4-FFF2-40B4-BE49-F238E27FC236}">
                <a16:creationId xmlns:a16="http://schemas.microsoft.com/office/drawing/2014/main" id="{B72582B3-3187-4970-B1D4-17C7F2A62255}"/>
              </a:ext>
            </a:extLst>
          </p:cNvPr>
          <p:cNvSpPr/>
          <p:nvPr/>
        </p:nvSpPr>
        <p:spPr>
          <a:xfrm>
            <a:off x="5556587" y="5824572"/>
            <a:ext cx="142693" cy="131460"/>
          </a:xfrm>
          <a:prstGeom prst="flowChartConnector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1" name="Flowchart: Connector 80">
            <a:extLst>
              <a:ext uri="{FF2B5EF4-FFF2-40B4-BE49-F238E27FC236}">
                <a16:creationId xmlns:a16="http://schemas.microsoft.com/office/drawing/2014/main" id="{A492AB8A-237E-4130-8938-E5ED24B03D3E}"/>
              </a:ext>
            </a:extLst>
          </p:cNvPr>
          <p:cNvSpPr/>
          <p:nvPr/>
        </p:nvSpPr>
        <p:spPr>
          <a:xfrm>
            <a:off x="5556587" y="6448202"/>
            <a:ext cx="142693" cy="131460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2" name="Flowchart: Connector 81">
            <a:extLst>
              <a:ext uri="{FF2B5EF4-FFF2-40B4-BE49-F238E27FC236}">
                <a16:creationId xmlns:a16="http://schemas.microsoft.com/office/drawing/2014/main" id="{ADAA9622-A8CE-49DB-851D-BBB1129A2955}"/>
              </a:ext>
            </a:extLst>
          </p:cNvPr>
          <p:cNvSpPr/>
          <p:nvPr/>
        </p:nvSpPr>
        <p:spPr>
          <a:xfrm>
            <a:off x="4490616" y="2313717"/>
            <a:ext cx="142693" cy="131460"/>
          </a:xfrm>
          <a:prstGeom prst="flowChartConnector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id="{539BC53C-5448-49A2-8DA0-6B10191F39A0}"/>
              </a:ext>
            </a:extLst>
          </p:cNvPr>
          <p:cNvSpPr/>
          <p:nvPr/>
        </p:nvSpPr>
        <p:spPr>
          <a:xfrm>
            <a:off x="4490616" y="2944045"/>
            <a:ext cx="142693" cy="131460"/>
          </a:xfrm>
          <a:prstGeom prst="flowChartConnector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id="{22776BB0-062A-4C20-B577-B5B4719A8DF4}"/>
              </a:ext>
            </a:extLst>
          </p:cNvPr>
          <p:cNvSpPr/>
          <p:nvPr/>
        </p:nvSpPr>
        <p:spPr>
          <a:xfrm>
            <a:off x="4490616" y="3469595"/>
            <a:ext cx="142693" cy="131460"/>
          </a:xfrm>
          <a:prstGeom prst="flowChartConnector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id="{A1B8C9C3-3601-4094-8291-113B0C994FDA}"/>
              </a:ext>
            </a:extLst>
          </p:cNvPr>
          <p:cNvSpPr/>
          <p:nvPr/>
        </p:nvSpPr>
        <p:spPr>
          <a:xfrm>
            <a:off x="4490616" y="4122605"/>
            <a:ext cx="142693" cy="131460"/>
          </a:xfrm>
          <a:prstGeom prst="flowChartConnector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6" name="Flowchart: Connector 85">
            <a:extLst>
              <a:ext uri="{FF2B5EF4-FFF2-40B4-BE49-F238E27FC236}">
                <a16:creationId xmlns:a16="http://schemas.microsoft.com/office/drawing/2014/main" id="{984B49E6-8A46-4D3B-83F8-1D7604CB635E}"/>
              </a:ext>
            </a:extLst>
          </p:cNvPr>
          <p:cNvSpPr/>
          <p:nvPr/>
        </p:nvSpPr>
        <p:spPr>
          <a:xfrm>
            <a:off x="4490616" y="4723283"/>
            <a:ext cx="142693" cy="131460"/>
          </a:xfrm>
          <a:prstGeom prst="flowChartConnector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7" name="Flowchart: Connector 86">
            <a:extLst>
              <a:ext uri="{FF2B5EF4-FFF2-40B4-BE49-F238E27FC236}">
                <a16:creationId xmlns:a16="http://schemas.microsoft.com/office/drawing/2014/main" id="{6725FC0E-18A7-411B-8A28-56AF39DA6B22}"/>
              </a:ext>
            </a:extLst>
          </p:cNvPr>
          <p:cNvSpPr/>
          <p:nvPr/>
        </p:nvSpPr>
        <p:spPr>
          <a:xfrm>
            <a:off x="4490616" y="5226203"/>
            <a:ext cx="142693" cy="131460"/>
          </a:xfrm>
          <a:prstGeom prst="flowChartConnector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8" name="Flowchart: Connector 87">
            <a:extLst>
              <a:ext uri="{FF2B5EF4-FFF2-40B4-BE49-F238E27FC236}">
                <a16:creationId xmlns:a16="http://schemas.microsoft.com/office/drawing/2014/main" id="{FAA8D1B9-B210-40C8-919C-8603D93AB94B}"/>
              </a:ext>
            </a:extLst>
          </p:cNvPr>
          <p:cNvSpPr/>
          <p:nvPr/>
        </p:nvSpPr>
        <p:spPr>
          <a:xfrm>
            <a:off x="4490616" y="5824572"/>
            <a:ext cx="142693" cy="131460"/>
          </a:xfrm>
          <a:prstGeom prst="flowChartConnector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9" name="Flowchart: Connector 88">
            <a:extLst>
              <a:ext uri="{FF2B5EF4-FFF2-40B4-BE49-F238E27FC236}">
                <a16:creationId xmlns:a16="http://schemas.microsoft.com/office/drawing/2014/main" id="{FFF0F10E-868F-48C0-94BF-062B63E01C48}"/>
              </a:ext>
            </a:extLst>
          </p:cNvPr>
          <p:cNvSpPr/>
          <p:nvPr/>
        </p:nvSpPr>
        <p:spPr>
          <a:xfrm>
            <a:off x="4490616" y="6448202"/>
            <a:ext cx="142693" cy="131460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0" name="Flowchart: Connector 89">
            <a:extLst>
              <a:ext uri="{FF2B5EF4-FFF2-40B4-BE49-F238E27FC236}">
                <a16:creationId xmlns:a16="http://schemas.microsoft.com/office/drawing/2014/main" id="{3EE9E0EE-665B-44AC-B4C3-CFB856529CBF}"/>
              </a:ext>
            </a:extLst>
          </p:cNvPr>
          <p:cNvSpPr/>
          <p:nvPr/>
        </p:nvSpPr>
        <p:spPr>
          <a:xfrm>
            <a:off x="3341646" y="2313717"/>
            <a:ext cx="142693" cy="131460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1" name="Flowchart: Connector 90">
            <a:extLst>
              <a:ext uri="{FF2B5EF4-FFF2-40B4-BE49-F238E27FC236}">
                <a16:creationId xmlns:a16="http://schemas.microsoft.com/office/drawing/2014/main" id="{3CB044CD-0013-4CC9-B5BB-3CCA3513D5B4}"/>
              </a:ext>
            </a:extLst>
          </p:cNvPr>
          <p:cNvSpPr/>
          <p:nvPr/>
        </p:nvSpPr>
        <p:spPr>
          <a:xfrm>
            <a:off x="3341646" y="2944045"/>
            <a:ext cx="142693" cy="131460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2" name="Star: 5 Points 91">
            <a:extLst>
              <a:ext uri="{FF2B5EF4-FFF2-40B4-BE49-F238E27FC236}">
                <a16:creationId xmlns:a16="http://schemas.microsoft.com/office/drawing/2014/main" id="{89E14145-79D1-4AF2-B88B-A1C835E953B8}"/>
              </a:ext>
            </a:extLst>
          </p:cNvPr>
          <p:cNvSpPr/>
          <p:nvPr/>
        </p:nvSpPr>
        <p:spPr>
          <a:xfrm>
            <a:off x="3299882" y="3428089"/>
            <a:ext cx="226221" cy="214472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Flowchart: Connector 92">
            <a:extLst>
              <a:ext uri="{FF2B5EF4-FFF2-40B4-BE49-F238E27FC236}">
                <a16:creationId xmlns:a16="http://schemas.microsoft.com/office/drawing/2014/main" id="{31C11A67-FE43-4D9B-A370-BAB66D5D335C}"/>
              </a:ext>
            </a:extLst>
          </p:cNvPr>
          <p:cNvSpPr/>
          <p:nvPr/>
        </p:nvSpPr>
        <p:spPr>
          <a:xfrm>
            <a:off x="3341646" y="4122605"/>
            <a:ext cx="142693" cy="131460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4" name="Flowchart: Connector 93">
            <a:extLst>
              <a:ext uri="{FF2B5EF4-FFF2-40B4-BE49-F238E27FC236}">
                <a16:creationId xmlns:a16="http://schemas.microsoft.com/office/drawing/2014/main" id="{1FDC5E3A-3D2E-4D11-8D12-A3E24AEAC258}"/>
              </a:ext>
            </a:extLst>
          </p:cNvPr>
          <p:cNvSpPr/>
          <p:nvPr/>
        </p:nvSpPr>
        <p:spPr>
          <a:xfrm>
            <a:off x="3341646" y="4723283"/>
            <a:ext cx="142693" cy="131460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6" name="Star: 5 Points 95">
            <a:extLst>
              <a:ext uri="{FF2B5EF4-FFF2-40B4-BE49-F238E27FC236}">
                <a16:creationId xmlns:a16="http://schemas.microsoft.com/office/drawing/2014/main" id="{794C905B-14FB-4D97-B887-301F03BDF183}"/>
              </a:ext>
            </a:extLst>
          </p:cNvPr>
          <p:cNvSpPr/>
          <p:nvPr/>
        </p:nvSpPr>
        <p:spPr>
          <a:xfrm>
            <a:off x="3299882" y="5184697"/>
            <a:ext cx="226221" cy="214472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Flowchart: Connector 99">
            <a:extLst>
              <a:ext uri="{FF2B5EF4-FFF2-40B4-BE49-F238E27FC236}">
                <a16:creationId xmlns:a16="http://schemas.microsoft.com/office/drawing/2014/main" id="{12370815-9494-4585-8B7B-F128C2A00F49}"/>
              </a:ext>
            </a:extLst>
          </p:cNvPr>
          <p:cNvSpPr/>
          <p:nvPr/>
        </p:nvSpPr>
        <p:spPr>
          <a:xfrm>
            <a:off x="3341646" y="6448202"/>
            <a:ext cx="142693" cy="131460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4" name="Flowchart: Connector 103">
            <a:extLst>
              <a:ext uri="{FF2B5EF4-FFF2-40B4-BE49-F238E27FC236}">
                <a16:creationId xmlns:a16="http://schemas.microsoft.com/office/drawing/2014/main" id="{77D886A2-4B26-4F58-A81E-F1A7ADD3BB99}"/>
              </a:ext>
            </a:extLst>
          </p:cNvPr>
          <p:cNvSpPr/>
          <p:nvPr/>
        </p:nvSpPr>
        <p:spPr>
          <a:xfrm>
            <a:off x="3341646" y="5824572"/>
            <a:ext cx="142693" cy="131460"/>
          </a:xfrm>
          <a:prstGeom prst="flowChartConnector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2" name="Flowchart: Connector 111">
            <a:extLst>
              <a:ext uri="{FF2B5EF4-FFF2-40B4-BE49-F238E27FC236}">
                <a16:creationId xmlns:a16="http://schemas.microsoft.com/office/drawing/2014/main" id="{8FF0300C-92EB-4C92-9843-072420BA618C}"/>
              </a:ext>
            </a:extLst>
          </p:cNvPr>
          <p:cNvSpPr/>
          <p:nvPr/>
        </p:nvSpPr>
        <p:spPr>
          <a:xfrm>
            <a:off x="9083399" y="2313717"/>
            <a:ext cx="142693" cy="131460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3" name="Flowchart: Connector 112">
            <a:extLst>
              <a:ext uri="{FF2B5EF4-FFF2-40B4-BE49-F238E27FC236}">
                <a16:creationId xmlns:a16="http://schemas.microsoft.com/office/drawing/2014/main" id="{BA50070F-7E03-4E4D-931A-B67699078B56}"/>
              </a:ext>
            </a:extLst>
          </p:cNvPr>
          <p:cNvSpPr/>
          <p:nvPr/>
        </p:nvSpPr>
        <p:spPr>
          <a:xfrm>
            <a:off x="9083399" y="2944045"/>
            <a:ext cx="142693" cy="131460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4" name="Flowchart: Connector 113">
            <a:extLst>
              <a:ext uri="{FF2B5EF4-FFF2-40B4-BE49-F238E27FC236}">
                <a16:creationId xmlns:a16="http://schemas.microsoft.com/office/drawing/2014/main" id="{B324E725-7AFC-4CF2-ACFF-6ABF0C29824C}"/>
              </a:ext>
            </a:extLst>
          </p:cNvPr>
          <p:cNvSpPr/>
          <p:nvPr/>
        </p:nvSpPr>
        <p:spPr>
          <a:xfrm>
            <a:off x="9083399" y="3469595"/>
            <a:ext cx="142693" cy="131460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5" name="Flowchart: Connector 114">
            <a:extLst>
              <a:ext uri="{FF2B5EF4-FFF2-40B4-BE49-F238E27FC236}">
                <a16:creationId xmlns:a16="http://schemas.microsoft.com/office/drawing/2014/main" id="{698D31D7-4648-4413-B36F-FB1744328D81}"/>
              </a:ext>
            </a:extLst>
          </p:cNvPr>
          <p:cNvSpPr/>
          <p:nvPr/>
        </p:nvSpPr>
        <p:spPr>
          <a:xfrm>
            <a:off x="9083399" y="4723283"/>
            <a:ext cx="142693" cy="131460"/>
          </a:xfrm>
          <a:prstGeom prst="flowChartConnector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6" name="Flowchart: Connector 115">
            <a:extLst>
              <a:ext uri="{FF2B5EF4-FFF2-40B4-BE49-F238E27FC236}">
                <a16:creationId xmlns:a16="http://schemas.microsoft.com/office/drawing/2014/main" id="{BE2C4A24-C0BE-4C41-A893-8C2B0E531516}"/>
              </a:ext>
            </a:extLst>
          </p:cNvPr>
          <p:cNvSpPr/>
          <p:nvPr/>
        </p:nvSpPr>
        <p:spPr>
          <a:xfrm>
            <a:off x="9083399" y="4122605"/>
            <a:ext cx="142693" cy="131460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0" name="Flowchart: Connector 119">
            <a:extLst>
              <a:ext uri="{FF2B5EF4-FFF2-40B4-BE49-F238E27FC236}">
                <a16:creationId xmlns:a16="http://schemas.microsoft.com/office/drawing/2014/main" id="{8B7C5842-03D2-498F-A326-1FDB8DF101B6}"/>
              </a:ext>
            </a:extLst>
          </p:cNvPr>
          <p:cNvSpPr/>
          <p:nvPr/>
        </p:nvSpPr>
        <p:spPr>
          <a:xfrm>
            <a:off x="9083399" y="5226203"/>
            <a:ext cx="142693" cy="131460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4" name="Flowchart: Connector 123">
            <a:extLst>
              <a:ext uri="{FF2B5EF4-FFF2-40B4-BE49-F238E27FC236}">
                <a16:creationId xmlns:a16="http://schemas.microsoft.com/office/drawing/2014/main" id="{1C534723-140E-455F-B888-17EDF2C7F084}"/>
              </a:ext>
            </a:extLst>
          </p:cNvPr>
          <p:cNvSpPr/>
          <p:nvPr/>
        </p:nvSpPr>
        <p:spPr>
          <a:xfrm>
            <a:off x="9083399" y="6448202"/>
            <a:ext cx="142693" cy="131460"/>
          </a:xfrm>
          <a:prstGeom prst="flowChartConnector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8" name="Flowchart: Connector 127">
            <a:extLst>
              <a:ext uri="{FF2B5EF4-FFF2-40B4-BE49-F238E27FC236}">
                <a16:creationId xmlns:a16="http://schemas.microsoft.com/office/drawing/2014/main" id="{2411C28C-8709-4B70-91A7-19626AFD3B49}"/>
              </a:ext>
            </a:extLst>
          </p:cNvPr>
          <p:cNvSpPr/>
          <p:nvPr/>
        </p:nvSpPr>
        <p:spPr>
          <a:xfrm>
            <a:off x="9083399" y="5824572"/>
            <a:ext cx="142693" cy="131460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6263C13-07A3-42E1-A955-4B278177B67F}"/>
              </a:ext>
            </a:extLst>
          </p:cNvPr>
          <p:cNvSpPr txBox="1"/>
          <p:nvPr/>
        </p:nvSpPr>
        <p:spPr>
          <a:xfrm>
            <a:off x="1883458" y="7094688"/>
            <a:ext cx="1058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locally identified</a:t>
            </a:r>
          </a:p>
        </p:txBody>
      </p:sp>
      <p:graphicFrame>
        <p:nvGraphicFramePr>
          <p:cNvPr id="97" name="Table 96">
            <a:extLst>
              <a:ext uri="{FF2B5EF4-FFF2-40B4-BE49-F238E27FC236}">
                <a16:creationId xmlns:a16="http://schemas.microsoft.com/office/drawing/2014/main" id="{4502C266-10C7-459B-B102-8CE5B47F80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276008"/>
              </p:ext>
            </p:extLst>
          </p:nvPr>
        </p:nvGraphicFramePr>
        <p:xfrm>
          <a:off x="675816" y="1436898"/>
          <a:ext cx="9022157" cy="5326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7682">
                  <a:extLst>
                    <a:ext uri="{9D8B030D-6E8A-4147-A177-3AD203B41FA5}">
                      <a16:colId xmlns:a16="http://schemas.microsoft.com/office/drawing/2014/main" val="362009338"/>
                    </a:ext>
                  </a:extLst>
                </a:gridCol>
                <a:gridCol w="1124735">
                  <a:extLst>
                    <a:ext uri="{9D8B030D-6E8A-4147-A177-3AD203B41FA5}">
                      <a16:colId xmlns:a16="http://schemas.microsoft.com/office/drawing/2014/main" val="433012104"/>
                    </a:ext>
                  </a:extLst>
                </a:gridCol>
                <a:gridCol w="1090651">
                  <a:extLst>
                    <a:ext uri="{9D8B030D-6E8A-4147-A177-3AD203B41FA5}">
                      <a16:colId xmlns:a16="http://schemas.microsoft.com/office/drawing/2014/main" val="3157205172"/>
                    </a:ext>
                  </a:extLst>
                </a:gridCol>
                <a:gridCol w="1102013">
                  <a:extLst>
                    <a:ext uri="{9D8B030D-6E8A-4147-A177-3AD203B41FA5}">
                      <a16:colId xmlns:a16="http://schemas.microsoft.com/office/drawing/2014/main" val="2117927535"/>
                    </a:ext>
                  </a:extLst>
                </a:gridCol>
                <a:gridCol w="1079291">
                  <a:extLst>
                    <a:ext uri="{9D8B030D-6E8A-4147-A177-3AD203B41FA5}">
                      <a16:colId xmlns:a16="http://schemas.microsoft.com/office/drawing/2014/main" val="3292099002"/>
                    </a:ext>
                  </a:extLst>
                </a:gridCol>
                <a:gridCol w="1306511">
                  <a:extLst>
                    <a:ext uri="{9D8B030D-6E8A-4147-A177-3AD203B41FA5}">
                      <a16:colId xmlns:a16="http://schemas.microsoft.com/office/drawing/2014/main" val="1722400847"/>
                    </a:ext>
                  </a:extLst>
                </a:gridCol>
                <a:gridCol w="1131274">
                  <a:extLst>
                    <a:ext uri="{9D8B030D-6E8A-4147-A177-3AD203B41FA5}">
                      <a16:colId xmlns:a16="http://schemas.microsoft.com/office/drawing/2014/main" val="4211430046"/>
                    </a:ext>
                  </a:extLst>
                </a:gridCol>
              </a:tblGrid>
              <a:tr h="560891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A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Ealing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A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Harrow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A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Hillingdon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A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Hounslow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A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K&amp;C, WCC, H&amp;F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A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963100"/>
                  </a:ext>
                </a:extLst>
              </a:tr>
              <a:tr h="595658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Premature mortality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AA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Mental ill d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4737555"/>
                  </a:ext>
                </a:extLst>
              </a:tr>
              <a:tr h="595658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Cardiovascular diseases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A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CVD </a:t>
                      </a:r>
                      <a:r>
                        <a:rPr lang="en-GB" sz="11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</a:t>
                      </a:r>
                      <a:r>
                        <a:rPr lang="en-GB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d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Stroke </a:t>
                      </a:r>
                      <a:r>
                        <a:rPr lang="en-GB" sz="11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</a:t>
                      </a:r>
                      <a:r>
                        <a:rPr lang="en-GB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d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HTN, CHD #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1778520"/>
                  </a:ext>
                </a:extLst>
              </a:tr>
              <a:tr h="595658">
                <a:tc>
                  <a:txBody>
                    <a:bodyPr/>
                    <a:lstStyle/>
                    <a:p>
                      <a:pPr marL="0" algn="ctr" defTabSz="1007943" rtl="0" eaLnBrk="1" latinLnBrk="0" hangingPunct="1"/>
                      <a:r>
                        <a:rPr lang="en-GB" sz="14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Type 2 diabetes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AA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#, d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221485"/>
                  </a:ext>
                </a:extLst>
              </a:tr>
              <a:tr h="595658">
                <a:tc>
                  <a:txBody>
                    <a:bodyPr/>
                    <a:lstStyle/>
                    <a:p>
                      <a:pPr marL="0" algn="ctr" defTabSz="1007943" rtl="0" eaLnBrk="1" latinLnBrk="0" hangingPunct="1"/>
                      <a:r>
                        <a:rPr lang="en-GB" sz="14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Respiratory diseases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A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Asthma </a:t>
                      </a:r>
                      <a:r>
                        <a:rPr lang="en-GB" sz="11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</a:t>
                      </a:r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COPD </a:t>
                      </a:r>
                      <a:r>
                        <a:rPr lang="en-GB" sz="11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</a:t>
                      </a:r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Asthma #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3982495"/>
                  </a:ext>
                </a:extLst>
              </a:tr>
              <a:tr h="595658">
                <a:tc>
                  <a:txBody>
                    <a:bodyPr/>
                    <a:lstStyle/>
                    <a:p>
                      <a:pPr marL="0" algn="ctr" defTabSz="1007943" rtl="0" eaLnBrk="1" latinLnBrk="0" hangingPunct="1"/>
                      <a:r>
                        <a:rPr lang="en-GB" sz="14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Cancer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A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Breast screen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Screen, </a:t>
                      </a:r>
                      <a:r>
                        <a:rPr lang="en-GB" sz="11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</a:t>
                      </a:r>
                      <a:r>
                        <a:rPr lang="en-GB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Screen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Screen #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WCC Prostate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0792581"/>
                  </a:ext>
                </a:extLst>
              </a:tr>
              <a:tr h="595658">
                <a:tc>
                  <a:txBody>
                    <a:bodyPr/>
                    <a:lstStyle/>
                    <a:p>
                      <a:pPr marL="0" algn="ctr" defTabSz="1007943" rtl="0" eaLnBrk="1" latinLnBrk="0" hangingPunct="1"/>
                      <a:r>
                        <a:rPr lang="en-GB" sz="14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Tuberculosis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AA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2935727"/>
                  </a:ext>
                </a:extLst>
              </a:tr>
              <a:tr h="595658">
                <a:tc>
                  <a:txBody>
                    <a:bodyPr/>
                    <a:lstStyle/>
                    <a:p>
                      <a:pPr marL="0" algn="ctr" defTabSz="1007943" rtl="0" eaLnBrk="1" latinLnBrk="0" hangingPunct="1"/>
                      <a:r>
                        <a:rPr lang="en-GB" sz="14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Musculoskeletal conditions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A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</a:t>
                      </a:r>
                      <a:r>
                        <a:rPr lang="en-GB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access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1243633"/>
                  </a:ext>
                </a:extLst>
              </a:tr>
              <a:tr h="595658">
                <a:tc>
                  <a:txBody>
                    <a:bodyPr/>
                    <a:lstStyle/>
                    <a:p>
                      <a:pPr marL="0" algn="ctr" defTabSz="1007943" rtl="0" eaLnBrk="1" latinLnBrk="0" hangingPunct="1"/>
                      <a:r>
                        <a:rPr lang="en-GB" sz="14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Severe physical disability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A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</a:t>
                      </a:r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K&amp;C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7382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3562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A5D835DD-9D8D-436A-8540-40D84DBDDC17}"/>
              </a:ext>
            </a:extLst>
          </p:cNvPr>
          <p:cNvSpPr/>
          <p:nvPr/>
        </p:nvSpPr>
        <p:spPr>
          <a:xfrm>
            <a:off x="2698041" y="2156178"/>
            <a:ext cx="6837017" cy="3609823"/>
          </a:xfrm>
          <a:prstGeom prst="rect">
            <a:avLst/>
          </a:prstGeom>
          <a:solidFill>
            <a:srgbClr val="008AAB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7CDC5A-6189-4C45-AE4C-B3C5A26CC344}"/>
              </a:ext>
            </a:extLst>
          </p:cNvPr>
          <p:cNvSpPr txBox="1"/>
          <p:nvPr/>
        </p:nvSpPr>
        <p:spPr>
          <a:xfrm>
            <a:off x="0" y="7197108"/>
            <a:ext cx="1424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  <a:r>
              <a:rPr lang="en-GB" sz="1200" b="1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C5B5C7AA-ECD2-449F-8362-B834169A818B}"/>
              </a:ext>
            </a:extLst>
          </p:cNvPr>
          <p:cNvSpPr txBox="1">
            <a:spLocks/>
          </p:cNvSpPr>
          <p:nvPr/>
        </p:nvSpPr>
        <p:spPr>
          <a:xfrm>
            <a:off x="526974" y="362567"/>
            <a:ext cx="7148357" cy="1460500"/>
          </a:xfrm>
          <a:prstGeom prst="rect">
            <a:avLst/>
          </a:prstGeom>
        </p:spPr>
        <p:txBody>
          <a:bodyPr/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Mental and sexual health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E2C337-9D42-44F9-88FF-0666B3D1F824}"/>
              </a:ext>
            </a:extLst>
          </p:cNvPr>
          <p:cNvSpPr txBox="1"/>
          <p:nvPr/>
        </p:nvSpPr>
        <p:spPr>
          <a:xfrm>
            <a:off x="704366" y="7169638"/>
            <a:ext cx="1059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priority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60ED65-D4BF-4BB4-8B14-793FA8B9C34B}"/>
              </a:ext>
            </a:extLst>
          </p:cNvPr>
          <p:cNvSpPr txBox="1"/>
          <p:nvPr/>
        </p:nvSpPr>
        <p:spPr>
          <a:xfrm>
            <a:off x="3124222" y="7159478"/>
            <a:ext cx="1752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reported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2FE525D7-411C-4E5A-A535-E67DE18BC203}"/>
              </a:ext>
            </a:extLst>
          </p:cNvPr>
          <p:cNvSpPr/>
          <p:nvPr/>
        </p:nvSpPr>
        <p:spPr>
          <a:xfrm>
            <a:off x="2998330" y="7234349"/>
            <a:ext cx="142693" cy="131460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049DAB31-DB17-4073-89C8-FF3372218AFC}"/>
              </a:ext>
            </a:extLst>
          </p:cNvPr>
          <p:cNvSpPr/>
          <p:nvPr/>
        </p:nvSpPr>
        <p:spPr>
          <a:xfrm>
            <a:off x="486334" y="7191525"/>
            <a:ext cx="226221" cy="214472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88EC1BFA-DFF7-465C-ABEE-48B04689E10B}"/>
              </a:ext>
            </a:extLst>
          </p:cNvPr>
          <p:cNvSpPr/>
          <p:nvPr/>
        </p:nvSpPr>
        <p:spPr>
          <a:xfrm>
            <a:off x="4319130" y="7224189"/>
            <a:ext cx="142693" cy="131460"/>
          </a:xfrm>
          <a:prstGeom prst="flowChartConnector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6594B1-4B9B-4DB9-8E9D-3DB0ED2C342C}"/>
              </a:ext>
            </a:extLst>
          </p:cNvPr>
          <p:cNvSpPr txBox="1"/>
          <p:nvPr/>
        </p:nvSpPr>
        <p:spPr>
          <a:xfrm>
            <a:off x="4581443" y="7159478"/>
            <a:ext cx="1752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not reported</a:t>
            </a: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798EC3B4-E22C-402C-B79E-57F06977D394}"/>
              </a:ext>
            </a:extLst>
          </p:cNvPr>
          <p:cNvSpPr/>
          <p:nvPr/>
        </p:nvSpPr>
        <p:spPr>
          <a:xfrm>
            <a:off x="1738490" y="7244509"/>
            <a:ext cx="142693" cy="131460"/>
          </a:xfrm>
          <a:prstGeom prst="flowChartConnector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985753-67C1-45F3-84E6-6ED8A2E1660E}"/>
              </a:ext>
            </a:extLst>
          </p:cNvPr>
          <p:cNvSpPr txBox="1"/>
          <p:nvPr/>
        </p:nvSpPr>
        <p:spPr>
          <a:xfrm>
            <a:off x="6216646" y="6846472"/>
            <a:ext cx="4055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BAME, black, Asian and minority ethnic;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Chl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chlamydia; LARC, long-acting reversible contraception; YP, young people.</a:t>
            </a: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F58B44CF-5913-4537-9136-1C186510545C}"/>
              </a:ext>
            </a:extLst>
          </p:cNvPr>
          <p:cNvSpPr/>
          <p:nvPr/>
        </p:nvSpPr>
        <p:spPr>
          <a:xfrm>
            <a:off x="8936536" y="3122197"/>
            <a:ext cx="142693" cy="131460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963A036A-AB51-4920-A1A5-E76B55920185}"/>
              </a:ext>
            </a:extLst>
          </p:cNvPr>
          <p:cNvSpPr/>
          <p:nvPr/>
        </p:nvSpPr>
        <p:spPr>
          <a:xfrm>
            <a:off x="8936536" y="2530777"/>
            <a:ext cx="142693" cy="131460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C0577D9C-76F1-4654-A199-7376FC523811}"/>
              </a:ext>
            </a:extLst>
          </p:cNvPr>
          <p:cNvSpPr/>
          <p:nvPr/>
        </p:nvSpPr>
        <p:spPr>
          <a:xfrm>
            <a:off x="7647185" y="2489271"/>
            <a:ext cx="226221" cy="214472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5A426D92-04BB-49DD-858C-E25169A6B3C2}"/>
              </a:ext>
            </a:extLst>
          </p:cNvPr>
          <p:cNvSpPr/>
          <p:nvPr/>
        </p:nvSpPr>
        <p:spPr>
          <a:xfrm>
            <a:off x="7688949" y="3122197"/>
            <a:ext cx="142693" cy="131460"/>
          </a:xfrm>
          <a:prstGeom prst="flowChartConnector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826C727B-9BD0-48AE-B6E8-AA45D1BDDDF7}"/>
              </a:ext>
            </a:extLst>
          </p:cNvPr>
          <p:cNvSpPr/>
          <p:nvPr/>
        </p:nvSpPr>
        <p:spPr>
          <a:xfrm>
            <a:off x="7647185" y="3668595"/>
            <a:ext cx="226221" cy="21447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79634A39-F836-46B4-9327-A844CBB2CEC4}"/>
              </a:ext>
            </a:extLst>
          </p:cNvPr>
          <p:cNvSpPr/>
          <p:nvPr/>
        </p:nvSpPr>
        <p:spPr>
          <a:xfrm>
            <a:off x="6514443" y="2530777"/>
            <a:ext cx="142693" cy="131460"/>
          </a:xfrm>
          <a:prstGeom prst="flowChartConnector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3E8594C1-28E3-4453-AF6E-B57EB65A2BF5}"/>
              </a:ext>
            </a:extLst>
          </p:cNvPr>
          <p:cNvSpPr/>
          <p:nvPr/>
        </p:nvSpPr>
        <p:spPr>
          <a:xfrm>
            <a:off x="6514443" y="3122197"/>
            <a:ext cx="142693" cy="131460"/>
          </a:xfrm>
          <a:prstGeom prst="flowChartConnector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68D7B3F7-D860-436E-8853-8CF6A0CA8A8B}"/>
              </a:ext>
            </a:extLst>
          </p:cNvPr>
          <p:cNvSpPr/>
          <p:nvPr/>
        </p:nvSpPr>
        <p:spPr>
          <a:xfrm>
            <a:off x="6472679" y="3668595"/>
            <a:ext cx="226221" cy="21447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AF2C121D-9EE0-4B82-9B78-E449A4F10932}"/>
              </a:ext>
            </a:extLst>
          </p:cNvPr>
          <p:cNvSpPr/>
          <p:nvPr/>
        </p:nvSpPr>
        <p:spPr>
          <a:xfrm>
            <a:off x="5388621" y="2530777"/>
            <a:ext cx="142693" cy="131460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DF0C1446-EA85-4FB4-8695-52AE5F56D6BB}"/>
              </a:ext>
            </a:extLst>
          </p:cNvPr>
          <p:cNvSpPr/>
          <p:nvPr/>
        </p:nvSpPr>
        <p:spPr>
          <a:xfrm>
            <a:off x="5388621" y="3122197"/>
            <a:ext cx="142693" cy="131460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F16B1283-79A3-4FB6-B1A6-67D09F089DAC}"/>
              </a:ext>
            </a:extLst>
          </p:cNvPr>
          <p:cNvSpPr/>
          <p:nvPr/>
        </p:nvSpPr>
        <p:spPr>
          <a:xfrm>
            <a:off x="5388621" y="3710101"/>
            <a:ext cx="142693" cy="131460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D2CEB307-BC4B-4209-A31E-7BB692BF4DCE}"/>
              </a:ext>
            </a:extLst>
          </p:cNvPr>
          <p:cNvSpPr/>
          <p:nvPr/>
        </p:nvSpPr>
        <p:spPr>
          <a:xfrm>
            <a:off x="4309343" y="2530777"/>
            <a:ext cx="142693" cy="131460"/>
          </a:xfrm>
          <a:prstGeom prst="flowChartConnector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96C4EFF5-FD87-4A5F-BBAF-D0358A44FCC7}"/>
              </a:ext>
            </a:extLst>
          </p:cNvPr>
          <p:cNvSpPr/>
          <p:nvPr/>
        </p:nvSpPr>
        <p:spPr>
          <a:xfrm>
            <a:off x="4309343" y="3122197"/>
            <a:ext cx="142693" cy="131460"/>
          </a:xfrm>
          <a:prstGeom prst="flowChartConnector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DE2AF517-D79A-496B-A774-4EF591BE93BA}"/>
              </a:ext>
            </a:extLst>
          </p:cNvPr>
          <p:cNvSpPr/>
          <p:nvPr/>
        </p:nvSpPr>
        <p:spPr>
          <a:xfrm>
            <a:off x="4309343" y="3710101"/>
            <a:ext cx="142693" cy="131460"/>
          </a:xfrm>
          <a:prstGeom prst="flowChartConnector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63870BF5-004E-491E-9C5E-290F4EB5E4FE}"/>
              </a:ext>
            </a:extLst>
          </p:cNvPr>
          <p:cNvSpPr/>
          <p:nvPr/>
        </p:nvSpPr>
        <p:spPr>
          <a:xfrm>
            <a:off x="3176216" y="2530777"/>
            <a:ext cx="142693" cy="131460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40B3D6B9-CD6F-4E1D-860F-277D7593AD5D}"/>
              </a:ext>
            </a:extLst>
          </p:cNvPr>
          <p:cNvSpPr/>
          <p:nvPr/>
        </p:nvSpPr>
        <p:spPr>
          <a:xfrm>
            <a:off x="3176216" y="3122197"/>
            <a:ext cx="142693" cy="131460"/>
          </a:xfrm>
          <a:prstGeom prst="flowChartConnector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Star: 5 Points 28">
            <a:extLst>
              <a:ext uri="{FF2B5EF4-FFF2-40B4-BE49-F238E27FC236}">
                <a16:creationId xmlns:a16="http://schemas.microsoft.com/office/drawing/2014/main" id="{9430DB9A-A482-452C-A6BE-33437C0F3E28}"/>
              </a:ext>
            </a:extLst>
          </p:cNvPr>
          <p:cNvSpPr/>
          <p:nvPr/>
        </p:nvSpPr>
        <p:spPr>
          <a:xfrm>
            <a:off x="3134452" y="3668595"/>
            <a:ext cx="226221" cy="21447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Star: 5 Points 29">
            <a:extLst>
              <a:ext uri="{FF2B5EF4-FFF2-40B4-BE49-F238E27FC236}">
                <a16:creationId xmlns:a16="http://schemas.microsoft.com/office/drawing/2014/main" id="{12C24DC4-7C7E-4D18-B431-4DB4000AC400}"/>
              </a:ext>
            </a:extLst>
          </p:cNvPr>
          <p:cNvSpPr/>
          <p:nvPr/>
        </p:nvSpPr>
        <p:spPr>
          <a:xfrm>
            <a:off x="7647185" y="4263584"/>
            <a:ext cx="226221" cy="214472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D6E87B0C-60DA-4A1F-A092-67ADF7CCCCB9}"/>
              </a:ext>
            </a:extLst>
          </p:cNvPr>
          <p:cNvSpPr/>
          <p:nvPr/>
        </p:nvSpPr>
        <p:spPr>
          <a:xfrm>
            <a:off x="7688949" y="4862059"/>
            <a:ext cx="142693" cy="131460"/>
          </a:xfrm>
          <a:prstGeom prst="flowChartConnector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Flowchart: Connector 31">
            <a:extLst>
              <a:ext uri="{FF2B5EF4-FFF2-40B4-BE49-F238E27FC236}">
                <a16:creationId xmlns:a16="http://schemas.microsoft.com/office/drawing/2014/main" id="{6E675D46-BD08-4154-9CB4-07EE5D5A02C6}"/>
              </a:ext>
            </a:extLst>
          </p:cNvPr>
          <p:cNvSpPr/>
          <p:nvPr/>
        </p:nvSpPr>
        <p:spPr>
          <a:xfrm>
            <a:off x="7688949" y="5502357"/>
            <a:ext cx="142693" cy="131460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Flowchart: Connector 32">
            <a:extLst>
              <a:ext uri="{FF2B5EF4-FFF2-40B4-BE49-F238E27FC236}">
                <a16:creationId xmlns:a16="http://schemas.microsoft.com/office/drawing/2014/main" id="{59D84B50-7572-437E-A214-26243B7098A8}"/>
              </a:ext>
            </a:extLst>
          </p:cNvPr>
          <p:cNvSpPr/>
          <p:nvPr/>
        </p:nvSpPr>
        <p:spPr>
          <a:xfrm>
            <a:off x="6514443" y="4305090"/>
            <a:ext cx="142693" cy="131460"/>
          </a:xfrm>
          <a:prstGeom prst="flowChartConnector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Flowchart: Connector 33">
            <a:extLst>
              <a:ext uri="{FF2B5EF4-FFF2-40B4-BE49-F238E27FC236}">
                <a16:creationId xmlns:a16="http://schemas.microsoft.com/office/drawing/2014/main" id="{CEA5D784-F9D4-496F-80C1-4CC7E176B32B}"/>
              </a:ext>
            </a:extLst>
          </p:cNvPr>
          <p:cNvSpPr/>
          <p:nvPr/>
        </p:nvSpPr>
        <p:spPr>
          <a:xfrm>
            <a:off x="6514443" y="4862059"/>
            <a:ext cx="142693" cy="131460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9C1B477B-99AA-48D7-87AC-3D442A7356C4}"/>
              </a:ext>
            </a:extLst>
          </p:cNvPr>
          <p:cNvSpPr/>
          <p:nvPr/>
        </p:nvSpPr>
        <p:spPr>
          <a:xfrm>
            <a:off x="5388621" y="4305090"/>
            <a:ext cx="142693" cy="131460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id="{9FEDEBC8-D2D4-4AB8-BC2A-253D5DB38517}"/>
              </a:ext>
            </a:extLst>
          </p:cNvPr>
          <p:cNvSpPr/>
          <p:nvPr/>
        </p:nvSpPr>
        <p:spPr>
          <a:xfrm>
            <a:off x="5388621" y="5502357"/>
            <a:ext cx="142693" cy="131460"/>
          </a:xfrm>
          <a:prstGeom prst="flowChartConnector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FBCFB4E5-7431-4B30-8183-0F279C3DA036}"/>
              </a:ext>
            </a:extLst>
          </p:cNvPr>
          <p:cNvSpPr/>
          <p:nvPr/>
        </p:nvSpPr>
        <p:spPr>
          <a:xfrm>
            <a:off x="5388621" y="4862059"/>
            <a:ext cx="142693" cy="131460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Flowchart: Connector 37">
            <a:extLst>
              <a:ext uri="{FF2B5EF4-FFF2-40B4-BE49-F238E27FC236}">
                <a16:creationId xmlns:a16="http://schemas.microsoft.com/office/drawing/2014/main" id="{BB0EF8AC-FD57-4CB2-813A-48BEE67C16B5}"/>
              </a:ext>
            </a:extLst>
          </p:cNvPr>
          <p:cNvSpPr/>
          <p:nvPr/>
        </p:nvSpPr>
        <p:spPr>
          <a:xfrm>
            <a:off x="4309343" y="4862059"/>
            <a:ext cx="142693" cy="131460"/>
          </a:xfrm>
          <a:prstGeom prst="flowChartConnector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Flowchart: Connector 38">
            <a:extLst>
              <a:ext uri="{FF2B5EF4-FFF2-40B4-BE49-F238E27FC236}">
                <a16:creationId xmlns:a16="http://schemas.microsoft.com/office/drawing/2014/main" id="{34C1D1A4-3459-42EE-93DD-EB10506475CA}"/>
              </a:ext>
            </a:extLst>
          </p:cNvPr>
          <p:cNvSpPr/>
          <p:nvPr/>
        </p:nvSpPr>
        <p:spPr>
          <a:xfrm>
            <a:off x="4309343" y="5502357"/>
            <a:ext cx="142693" cy="131460"/>
          </a:xfrm>
          <a:prstGeom prst="flowChartConnector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Flowchart: Connector 39">
            <a:extLst>
              <a:ext uri="{FF2B5EF4-FFF2-40B4-BE49-F238E27FC236}">
                <a16:creationId xmlns:a16="http://schemas.microsoft.com/office/drawing/2014/main" id="{7A06E976-43EB-407C-88B4-E01A5635ADCC}"/>
              </a:ext>
            </a:extLst>
          </p:cNvPr>
          <p:cNvSpPr/>
          <p:nvPr/>
        </p:nvSpPr>
        <p:spPr>
          <a:xfrm>
            <a:off x="4309343" y="4305090"/>
            <a:ext cx="142693" cy="131460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Flowchart: Connector 40">
            <a:extLst>
              <a:ext uri="{FF2B5EF4-FFF2-40B4-BE49-F238E27FC236}">
                <a16:creationId xmlns:a16="http://schemas.microsoft.com/office/drawing/2014/main" id="{0D3BB6B6-B1A5-4D20-ABA6-F06597BC54AF}"/>
              </a:ext>
            </a:extLst>
          </p:cNvPr>
          <p:cNvSpPr/>
          <p:nvPr/>
        </p:nvSpPr>
        <p:spPr>
          <a:xfrm>
            <a:off x="3176216" y="4305090"/>
            <a:ext cx="142693" cy="131460"/>
          </a:xfrm>
          <a:prstGeom prst="flowChartConnector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Flowchart: Connector 41">
            <a:extLst>
              <a:ext uri="{FF2B5EF4-FFF2-40B4-BE49-F238E27FC236}">
                <a16:creationId xmlns:a16="http://schemas.microsoft.com/office/drawing/2014/main" id="{AAF2D7EF-1F21-4826-8505-D08525AE74DD}"/>
              </a:ext>
            </a:extLst>
          </p:cNvPr>
          <p:cNvSpPr/>
          <p:nvPr/>
        </p:nvSpPr>
        <p:spPr>
          <a:xfrm>
            <a:off x="3176216" y="4862059"/>
            <a:ext cx="142693" cy="131460"/>
          </a:xfrm>
          <a:prstGeom prst="flowChartConnector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Flowchart: Connector 43">
            <a:extLst>
              <a:ext uri="{FF2B5EF4-FFF2-40B4-BE49-F238E27FC236}">
                <a16:creationId xmlns:a16="http://schemas.microsoft.com/office/drawing/2014/main" id="{3FC2DD0A-F222-48E8-B3B0-0EA48E7BC5DE}"/>
              </a:ext>
            </a:extLst>
          </p:cNvPr>
          <p:cNvSpPr/>
          <p:nvPr/>
        </p:nvSpPr>
        <p:spPr>
          <a:xfrm>
            <a:off x="8936536" y="5502357"/>
            <a:ext cx="142693" cy="131460"/>
          </a:xfrm>
          <a:prstGeom prst="flowChartConnector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Flowchart: Connector 44">
            <a:extLst>
              <a:ext uri="{FF2B5EF4-FFF2-40B4-BE49-F238E27FC236}">
                <a16:creationId xmlns:a16="http://schemas.microsoft.com/office/drawing/2014/main" id="{59C3F90B-7744-4C41-BDBA-7E40E89592E7}"/>
              </a:ext>
            </a:extLst>
          </p:cNvPr>
          <p:cNvSpPr/>
          <p:nvPr/>
        </p:nvSpPr>
        <p:spPr>
          <a:xfrm>
            <a:off x="8936536" y="4305090"/>
            <a:ext cx="142693" cy="131460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Flowchart: Connector 45">
            <a:extLst>
              <a:ext uri="{FF2B5EF4-FFF2-40B4-BE49-F238E27FC236}">
                <a16:creationId xmlns:a16="http://schemas.microsoft.com/office/drawing/2014/main" id="{7FBF11A3-8622-481D-A235-871B4F58EAD2}"/>
              </a:ext>
            </a:extLst>
          </p:cNvPr>
          <p:cNvSpPr/>
          <p:nvPr/>
        </p:nvSpPr>
        <p:spPr>
          <a:xfrm>
            <a:off x="8936536" y="4862059"/>
            <a:ext cx="142693" cy="131460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" name="Star: 5 Points 46">
            <a:extLst>
              <a:ext uri="{FF2B5EF4-FFF2-40B4-BE49-F238E27FC236}">
                <a16:creationId xmlns:a16="http://schemas.microsoft.com/office/drawing/2014/main" id="{E67DF99D-2C18-4785-B410-5825040E7D75}"/>
              </a:ext>
            </a:extLst>
          </p:cNvPr>
          <p:cNvSpPr/>
          <p:nvPr/>
        </p:nvSpPr>
        <p:spPr>
          <a:xfrm>
            <a:off x="6472679" y="5460851"/>
            <a:ext cx="226221" cy="214472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Flowchart: Connector 47">
            <a:extLst>
              <a:ext uri="{FF2B5EF4-FFF2-40B4-BE49-F238E27FC236}">
                <a16:creationId xmlns:a16="http://schemas.microsoft.com/office/drawing/2014/main" id="{82935487-775F-4E77-BF9A-08A78722A4B3}"/>
              </a:ext>
            </a:extLst>
          </p:cNvPr>
          <p:cNvSpPr/>
          <p:nvPr/>
        </p:nvSpPr>
        <p:spPr>
          <a:xfrm>
            <a:off x="8936536" y="3710101"/>
            <a:ext cx="142693" cy="131460"/>
          </a:xfrm>
          <a:prstGeom prst="flowChartConnector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30B51FC-27C6-43A7-842D-CB21B2345E61}"/>
              </a:ext>
            </a:extLst>
          </p:cNvPr>
          <p:cNvSpPr txBox="1"/>
          <p:nvPr/>
        </p:nvSpPr>
        <p:spPr>
          <a:xfrm>
            <a:off x="1883458" y="7094688"/>
            <a:ext cx="1058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locally identified</a:t>
            </a:r>
          </a:p>
        </p:txBody>
      </p:sp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029286AA-1BCB-4D39-8A9F-E621002F07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180053"/>
              </p:ext>
            </p:extLst>
          </p:nvPr>
        </p:nvGraphicFramePr>
        <p:xfrm>
          <a:off x="526974" y="1615803"/>
          <a:ext cx="9022157" cy="4134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7682">
                  <a:extLst>
                    <a:ext uri="{9D8B030D-6E8A-4147-A177-3AD203B41FA5}">
                      <a16:colId xmlns:a16="http://schemas.microsoft.com/office/drawing/2014/main" val="362009338"/>
                    </a:ext>
                  </a:extLst>
                </a:gridCol>
                <a:gridCol w="1124735">
                  <a:extLst>
                    <a:ext uri="{9D8B030D-6E8A-4147-A177-3AD203B41FA5}">
                      <a16:colId xmlns:a16="http://schemas.microsoft.com/office/drawing/2014/main" val="433012104"/>
                    </a:ext>
                  </a:extLst>
                </a:gridCol>
                <a:gridCol w="1090651">
                  <a:extLst>
                    <a:ext uri="{9D8B030D-6E8A-4147-A177-3AD203B41FA5}">
                      <a16:colId xmlns:a16="http://schemas.microsoft.com/office/drawing/2014/main" val="3157205172"/>
                    </a:ext>
                  </a:extLst>
                </a:gridCol>
                <a:gridCol w="1102013">
                  <a:extLst>
                    <a:ext uri="{9D8B030D-6E8A-4147-A177-3AD203B41FA5}">
                      <a16:colId xmlns:a16="http://schemas.microsoft.com/office/drawing/2014/main" val="2117927535"/>
                    </a:ext>
                  </a:extLst>
                </a:gridCol>
                <a:gridCol w="1079291">
                  <a:extLst>
                    <a:ext uri="{9D8B030D-6E8A-4147-A177-3AD203B41FA5}">
                      <a16:colId xmlns:a16="http://schemas.microsoft.com/office/drawing/2014/main" val="3292099002"/>
                    </a:ext>
                  </a:extLst>
                </a:gridCol>
                <a:gridCol w="1306511">
                  <a:extLst>
                    <a:ext uri="{9D8B030D-6E8A-4147-A177-3AD203B41FA5}">
                      <a16:colId xmlns:a16="http://schemas.microsoft.com/office/drawing/2014/main" val="1722400847"/>
                    </a:ext>
                  </a:extLst>
                </a:gridCol>
                <a:gridCol w="1131274">
                  <a:extLst>
                    <a:ext uri="{9D8B030D-6E8A-4147-A177-3AD203B41FA5}">
                      <a16:colId xmlns:a16="http://schemas.microsoft.com/office/drawing/2014/main" val="4211430046"/>
                    </a:ext>
                  </a:extLst>
                </a:gridCol>
              </a:tblGrid>
              <a:tr h="560891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A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Ealing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A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Harrow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A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Hillingdon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A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Hounslow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A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K&amp;C, WCC, H&amp;F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A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963100"/>
                  </a:ext>
                </a:extLst>
              </a:tr>
              <a:tr h="595658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Self-harm prevention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AA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4737555"/>
                  </a:ext>
                </a:extLst>
              </a:tr>
              <a:tr h="595658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Suicide prevention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A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1778520"/>
                  </a:ext>
                </a:extLst>
              </a:tr>
              <a:tr h="595658">
                <a:tc>
                  <a:txBody>
                    <a:bodyPr/>
                    <a:lstStyle/>
                    <a:p>
                      <a:pPr marL="0" algn="ctr" defTabSz="1007943" rtl="0" eaLnBrk="1" latinLnBrk="0" hangingPunct="1"/>
                      <a:r>
                        <a:rPr lang="en-GB" sz="14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Severe/enduring mental illness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AA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Child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221485"/>
                  </a:ext>
                </a:extLst>
              </a:tr>
              <a:tr h="595658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Termination of pregnancy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AA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3982495"/>
                  </a:ext>
                </a:extLst>
              </a:tr>
              <a:tr h="595658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Contraception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AA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LARCs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0792581"/>
                  </a:ext>
                </a:extLst>
              </a:tr>
              <a:tr h="595658">
                <a:tc>
                  <a:txBody>
                    <a:bodyPr/>
                    <a:lstStyle/>
                    <a:p>
                      <a:pPr marL="0" algn="ctr" defTabSz="1007943" rtl="0" eaLnBrk="1" latinLnBrk="0" hangingPunct="1"/>
                      <a:r>
                        <a:rPr lang="en-GB" sz="14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Sexually transmitted infection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AA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BAME, HIV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HIV, </a:t>
                      </a:r>
                      <a:r>
                        <a:rPr lang="en-GB" sz="11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Chl</a:t>
                      </a:r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HIV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YP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HIV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HIV, Hep C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2935727"/>
                  </a:ext>
                </a:extLst>
              </a:tr>
            </a:tbl>
          </a:graphicData>
        </a:graphic>
      </p:graphicFrame>
      <p:sp>
        <p:nvSpPr>
          <p:cNvPr id="53" name="Star: 5 Points 52">
            <a:extLst>
              <a:ext uri="{FF2B5EF4-FFF2-40B4-BE49-F238E27FC236}">
                <a16:creationId xmlns:a16="http://schemas.microsoft.com/office/drawing/2014/main" id="{90326A7A-413C-4369-87CE-6E136AC45309}"/>
              </a:ext>
            </a:extLst>
          </p:cNvPr>
          <p:cNvSpPr/>
          <p:nvPr/>
        </p:nvSpPr>
        <p:spPr>
          <a:xfrm>
            <a:off x="3141757" y="5451070"/>
            <a:ext cx="226221" cy="214472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360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A8F524A3-0B87-4621-A4B5-806520825AA9}"/>
              </a:ext>
            </a:extLst>
          </p:cNvPr>
          <p:cNvSpPr/>
          <p:nvPr/>
        </p:nvSpPr>
        <p:spPr>
          <a:xfrm>
            <a:off x="2824931" y="2122309"/>
            <a:ext cx="6779088" cy="4174985"/>
          </a:xfrm>
          <a:prstGeom prst="rect">
            <a:avLst/>
          </a:prstGeom>
          <a:solidFill>
            <a:srgbClr val="008AAB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77D108-C21B-44C5-96BC-5A5E50BE5EE2}"/>
              </a:ext>
            </a:extLst>
          </p:cNvPr>
          <p:cNvSpPr txBox="1"/>
          <p:nvPr/>
        </p:nvSpPr>
        <p:spPr>
          <a:xfrm>
            <a:off x="0" y="7197108"/>
            <a:ext cx="1424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Key: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AC008330-EC11-4106-8137-6EF03E87B224}"/>
              </a:ext>
            </a:extLst>
          </p:cNvPr>
          <p:cNvSpPr txBox="1">
            <a:spLocks/>
          </p:cNvSpPr>
          <p:nvPr/>
        </p:nvSpPr>
        <p:spPr>
          <a:xfrm>
            <a:off x="526974" y="362567"/>
            <a:ext cx="7148357" cy="535088"/>
          </a:xfrm>
          <a:prstGeom prst="rect">
            <a:avLst/>
          </a:prstGeom>
        </p:spPr>
        <p:txBody>
          <a:bodyPr/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care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61F31E-E7D6-40BE-9947-492431F01866}"/>
              </a:ext>
            </a:extLst>
          </p:cNvPr>
          <p:cNvSpPr txBox="1"/>
          <p:nvPr/>
        </p:nvSpPr>
        <p:spPr>
          <a:xfrm>
            <a:off x="704366" y="7169638"/>
            <a:ext cx="1059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priority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A7812C-12D0-447C-BBA1-840B967AB1E3}"/>
              </a:ext>
            </a:extLst>
          </p:cNvPr>
          <p:cNvSpPr txBox="1"/>
          <p:nvPr/>
        </p:nvSpPr>
        <p:spPr>
          <a:xfrm>
            <a:off x="3124222" y="7159478"/>
            <a:ext cx="1752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reported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47AAF61F-BC84-4D16-8C9E-43CA99F7F6CF}"/>
              </a:ext>
            </a:extLst>
          </p:cNvPr>
          <p:cNvSpPr/>
          <p:nvPr/>
        </p:nvSpPr>
        <p:spPr>
          <a:xfrm>
            <a:off x="2998330" y="7234349"/>
            <a:ext cx="142693" cy="131460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A5A6D88B-B39B-4D2E-A7F1-643AFDB024F9}"/>
              </a:ext>
            </a:extLst>
          </p:cNvPr>
          <p:cNvSpPr/>
          <p:nvPr/>
        </p:nvSpPr>
        <p:spPr>
          <a:xfrm>
            <a:off x="486334" y="7191525"/>
            <a:ext cx="226221" cy="214472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2C06AED4-BB78-42E7-B7D9-9DCC1B222606}"/>
              </a:ext>
            </a:extLst>
          </p:cNvPr>
          <p:cNvSpPr/>
          <p:nvPr/>
        </p:nvSpPr>
        <p:spPr>
          <a:xfrm>
            <a:off x="4319130" y="7224189"/>
            <a:ext cx="142693" cy="131460"/>
          </a:xfrm>
          <a:prstGeom prst="flowChartConnector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1AE099-6243-47DD-83F0-C4496383CC91}"/>
              </a:ext>
            </a:extLst>
          </p:cNvPr>
          <p:cNvSpPr txBox="1"/>
          <p:nvPr/>
        </p:nvSpPr>
        <p:spPr>
          <a:xfrm>
            <a:off x="4581443" y="7159478"/>
            <a:ext cx="1752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not reported</a:t>
            </a: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38F19122-4962-4520-8D6E-BCE5F8E9923B}"/>
              </a:ext>
            </a:extLst>
          </p:cNvPr>
          <p:cNvSpPr/>
          <p:nvPr/>
        </p:nvSpPr>
        <p:spPr>
          <a:xfrm>
            <a:off x="1738490" y="7244509"/>
            <a:ext cx="142693" cy="131460"/>
          </a:xfrm>
          <a:prstGeom prst="flowChartConnector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8FFEBA-7058-4C4C-AA28-BDEE16C976B1}"/>
              </a:ext>
            </a:extLst>
          </p:cNvPr>
          <p:cNvSpPr txBox="1"/>
          <p:nvPr/>
        </p:nvSpPr>
        <p:spPr>
          <a:xfrm>
            <a:off x="6055105" y="7019047"/>
            <a:ext cx="4666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ASCU, adult social care users;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EoL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end of life; LD, learning disability; SEND, statement of educational need; YP, Young people</a:t>
            </a: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0AA3EE86-E3B9-4A97-A58E-078A462BDDCC}"/>
              </a:ext>
            </a:extLst>
          </p:cNvPr>
          <p:cNvSpPr/>
          <p:nvPr/>
        </p:nvSpPr>
        <p:spPr>
          <a:xfrm>
            <a:off x="7752073" y="2442829"/>
            <a:ext cx="142693" cy="131460"/>
          </a:xfrm>
          <a:prstGeom prst="flowChartConnector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C939D7BC-2016-4FA4-9A49-2718E84D1157}"/>
              </a:ext>
            </a:extLst>
          </p:cNvPr>
          <p:cNvSpPr/>
          <p:nvPr/>
        </p:nvSpPr>
        <p:spPr>
          <a:xfrm>
            <a:off x="6560014" y="2442829"/>
            <a:ext cx="142693" cy="131460"/>
          </a:xfrm>
          <a:prstGeom prst="flowChartConnector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CA16B07B-4F81-46B3-AE5E-E384AF707659}"/>
              </a:ext>
            </a:extLst>
          </p:cNvPr>
          <p:cNvSpPr/>
          <p:nvPr/>
        </p:nvSpPr>
        <p:spPr>
          <a:xfrm>
            <a:off x="7752073" y="3049531"/>
            <a:ext cx="142693" cy="131460"/>
          </a:xfrm>
          <a:prstGeom prst="flowChartConnector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56A90D50-1428-454A-9E9A-FF12BBE5D979}"/>
              </a:ext>
            </a:extLst>
          </p:cNvPr>
          <p:cNvSpPr/>
          <p:nvPr/>
        </p:nvSpPr>
        <p:spPr>
          <a:xfrm>
            <a:off x="6560014" y="3049531"/>
            <a:ext cx="142693" cy="131460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ACC14E6E-9ADE-4533-BEE5-F2EB463D4D41}"/>
              </a:ext>
            </a:extLst>
          </p:cNvPr>
          <p:cNvSpPr/>
          <p:nvPr/>
        </p:nvSpPr>
        <p:spPr>
          <a:xfrm>
            <a:off x="7752073" y="3617145"/>
            <a:ext cx="142693" cy="131460"/>
          </a:xfrm>
          <a:prstGeom prst="flowChartConnector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2D6E4BC0-4C6C-4CB7-9C7A-4A0A81F2C96C}"/>
              </a:ext>
            </a:extLst>
          </p:cNvPr>
          <p:cNvSpPr/>
          <p:nvPr/>
        </p:nvSpPr>
        <p:spPr>
          <a:xfrm>
            <a:off x="6518250" y="3575639"/>
            <a:ext cx="226221" cy="214472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1FD707C7-554F-401A-9F68-F350795BDC93}"/>
              </a:ext>
            </a:extLst>
          </p:cNvPr>
          <p:cNvSpPr/>
          <p:nvPr/>
        </p:nvSpPr>
        <p:spPr>
          <a:xfrm>
            <a:off x="7752073" y="4154318"/>
            <a:ext cx="142693" cy="131460"/>
          </a:xfrm>
          <a:prstGeom prst="flowChartConnector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509C0E12-A611-42CE-9A13-EB401319C0CC}"/>
              </a:ext>
            </a:extLst>
          </p:cNvPr>
          <p:cNvSpPr/>
          <p:nvPr/>
        </p:nvSpPr>
        <p:spPr>
          <a:xfrm>
            <a:off x="6560014" y="4154318"/>
            <a:ext cx="142693" cy="131460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CCBC7A3A-6BB0-495E-BF6F-FF92CB2F75A5}"/>
              </a:ext>
            </a:extLst>
          </p:cNvPr>
          <p:cNvSpPr/>
          <p:nvPr/>
        </p:nvSpPr>
        <p:spPr>
          <a:xfrm>
            <a:off x="7752073" y="4809351"/>
            <a:ext cx="142693" cy="131460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78311EDE-8E41-4C38-9803-54AB9D085054}"/>
              </a:ext>
            </a:extLst>
          </p:cNvPr>
          <p:cNvSpPr/>
          <p:nvPr/>
        </p:nvSpPr>
        <p:spPr>
          <a:xfrm>
            <a:off x="6560014" y="4809351"/>
            <a:ext cx="142693" cy="131460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4B9C9343-602F-41F2-837C-184302FD0E33}"/>
              </a:ext>
            </a:extLst>
          </p:cNvPr>
          <p:cNvSpPr/>
          <p:nvPr/>
        </p:nvSpPr>
        <p:spPr>
          <a:xfrm>
            <a:off x="6560014" y="5412378"/>
            <a:ext cx="142693" cy="131460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AF586575-079E-46E5-B366-9F7726D8703B}"/>
              </a:ext>
            </a:extLst>
          </p:cNvPr>
          <p:cNvSpPr/>
          <p:nvPr/>
        </p:nvSpPr>
        <p:spPr>
          <a:xfrm>
            <a:off x="7710309" y="5370872"/>
            <a:ext cx="226221" cy="214472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Star: 5 Points 24">
            <a:extLst>
              <a:ext uri="{FF2B5EF4-FFF2-40B4-BE49-F238E27FC236}">
                <a16:creationId xmlns:a16="http://schemas.microsoft.com/office/drawing/2014/main" id="{4424B3FA-FA22-4FF2-B39A-AB1ABC770154}"/>
              </a:ext>
            </a:extLst>
          </p:cNvPr>
          <p:cNvSpPr/>
          <p:nvPr/>
        </p:nvSpPr>
        <p:spPr>
          <a:xfrm>
            <a:off x="7710309" y="5970215"/>
            <a:ext cx="226221" cy="214472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Star: 5 Points 25">
            <a:extLst>
              <a:ext uri="{FF2B5EF4-FFF2-40B4-BE49-F238E27FC236}">
                <a16:creationId xmlns:a16="http://schemas.microsoft.com/office/drawing/2014/main" id="{AC5ABEBB-89F0-4A68-90A9-0575168ACEE9}"/>
              </a:ext>
            </a:extLst>
          </p:cNvPr>
          <p:cNvSpPr/>
          <p:nvPr/>
        </p:nvSpPr>
        <p:spPr>
          <a:xfrm>
            <a:off x="6518250" y="5970215"/>
            <a:ext cx="226221" cy="214472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14C96349-D4BF-4F13-BF8B-EFE7711165D4}"/>
              </a:ext>
            </a:extLst>
          </p:cNvPr>
          <p:cNvSpPr/>
          <p:nvPr/>
        </p:nvSpPr>
        <p:spPr>
          <a:xfrm>
            <a:off x="5480290" y="6011721"/>
            <a:ext cx="142693" cy="131460"/>
          </a:xfrm>
          <a:prstGeom prst="flowChartConnector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80CFF487-29C4-4774-9C47-87E5C9E65F79}"/>
              </a:ext>
            </a:extLst>
          </p:cNvPr>
          <p:cNvSpPr/>
          <p:nvPr/>
        </p:nvSpPr>
        <p:spPr>
          <a:xfrm>
            <a:off x="5480290" y="5412378"/>
            <a:ext cx="142693" cy="131460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52846A86-C0B3-463B-9DC6-A389C518CC88}"/>
              </a:ext>
            </a:extLst>
          </p:cNvPr>
          <p:cNvSpPr/>
          <p:nvPr/>
        </p:nvSpPr>
        <p:spPr>
          <a:xfrm>
            <a:off x="5480290" y="4809351"/>
            <a:ext cx="142693" cy="131460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D6C38796-1515-42FF-B08F-091A3D63E70A}"/>
              </a:ext>
            </a:extLst>
          </p:cNvPr>
          <p:cNvSpPr/>
          <p:nvPr/>
        </p:nvSpPr>
        <p:spPr>
          <a:xfrm>
            <a:off x="4367667" y="6011721"/>
            <a:ext cx="142693" cy="131460"/>
          </a:xfrm>
          <a:prstGeom prst="flowChartConnector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F312D7B5-AC69-4837-B52E-929011D29510}"/>
              </a:ext>
            </a:extLst>
          </p:cNvPr>
          <p:cNvSpPr/>
          <p:nvPr/>
        </p:nvSpPr>
        <p:spPr>
          <a:xfrm>
            <a:off x="4367667" y="5412378"/>
            <a:ext cx="142693" cy="131460"/>
          </a:xfrm>
          <a:prstGeom prst="flowChartConnector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Flowchart: Connector 31">
            <a:extLst>
              <a:ext uri="{FF2B5EF4-FFF2-40B4-BE49-F238E27FC236}">
                <a16:creationId xmlns:a16="http://schemas.microsoft.com/office/drawing/2014/main" id="{73269D72-D6DB-42DA-A76F-EB08C3FA223A}"/>
              </a:ext>
            </a:extLst>
          </p:cNvPr>
          <p:cNvSpPr/>
          <p:nvPr/>
        </p:nvSpPr>
        <p:spPr>
          <a:xfrm>
            <a:off x="4367667" y="4809351"/>
            <a:ext cx="142693" cy="131460"/>
          </a:xfrm>
          <a:prstGeom prst="flowChartConnector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Flowchart: Connector 32">
            <a:extLst>
              <a:ext uri="{FF2B5EF4-FFF2-40B4-BE49-F238E27FC236}">
                <a16:creationId xmlns:a16="http://schemas.microsoft.com/office/drawing/2014/main" id="{7C8ADE0F-C55F-46F5-A2B4-FD47C591B9F0}"/>
              </a:ext>
            </a:extLst>
          </p:cNvPr>
          <p:cNvSpPr/>
          <p:nvPr/>
        </p:nvSpPr>
        <p:spPr>
          <a:xfrm>
            <a:off x="3300510" y="6011721"/>
            <a:ext cx="142693" cy="131460"/>
          </a:xfrm>
          <a:prstGeom prst="flowChartConnector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Flowchart: Connector 33">
            <a:extLst>
              <a:ext uri="{FF2B5EF4-FFF2-40B4-BE49-F238E27FC236}">
                <a16:creationId xmlns:a16="http://schemas.microsoft.com/office/drawing/2014/main" id="{98FE1115-2902-4079-B5B8-2D7507BF8639}"/>
              </a:ext>
            </a:extLst>
          </p:cNvPr>
          <p:cNvSpPr/>
          <p:nvPr/>
        </p:nvSpPr>
        <p:spPr>
          <a:xfrm>
            <a:off x="3300510" y="5412378"/>
            <a:ext cx="142693" cy="131460"/>
          </a:xfrm>
          <a:prstGeom prst="flowChartConnector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463F0C88-EC22-4E65-9A0E-3323AF1F0B31}"/>
              </a:ext>
            </a:extLst>
          </p:cNvPr>
          <p:cNvSpPr/>
          <p:nvPr/>
        </p:nvSpPr>
        <p:spPr>
          <a:xfrm>
            <a:off x="3300510" y="4809351"/>
            <a:ext cx="142693" cy="131460"/>
          </a:xfrm>
          <a:prstGeom prst="flowChartConnector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Star: 5 Points 35">
            <a:extLst>
              <a:ext uri="{FF2B5EF4-FFF2-40B4-BE49-F238E27FC236}">
                <a16:creationId xmlns:a16="http://schemas.microsoft.com/office/drawing/2014/main" id="{B77E48F7-872E-4CFC-9DE4-515AF9226F57}"/>
              </a:ext>
            </a:extLst>
          </p:cNvPr>
          <p:cNvSpPr/>
          <p:nvPr/>
        </p:nvSpPr>
        <p:spPr>
          <a:xfrm>
            <a:off x="8941305" y="4767845"/>
            <a:ext cx="226221" cy="214472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97D0BD2C-6783-4BA5-A5E4-A7168C99D38D}"/>
              </a:ext>
            </a:extLst>
          </p:cNvPr>
          <p:cNvSpPr/>
          <p:nvPr/>
        </p:nvSpPr>
        <p:spPr>
          <a:xfrm>
            <a:off x="8983069" y="5412378"/>
            <a:ext cx="142693" cy="131460"/>
          </a:xfrm>
          <a:prstGeom prst="flowChartConnector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Flowchart: Connector 37">
            <a:extLst>
              <a:ext uri="{FF2B5EF4-FFF2-40B4-BE49-F238E27FC236}">
                <a16:creationId xmlns:a16="http://schemas.microsoft.com/office/drawing/2014/main" id="{5F06A4E7-3935-4888-A4EB-AAF6A1936EA8}"/>
              </a:ext>
            </a:extLst>
          </p:cNvPr>
          <p:cNvSpPr/>
          <p:nvPr/>
        </p:nvSpPr>
        <p:spPr>
          <a:xfrm>
            <a:off x="8983069" y="6011721"/>
            <a:ext cx="142693" cy="131460"/>
          </a:xfrm>
          <a:prstGeom prst="flowChartConnector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Flowchart: Connector 38">
            <a:extLst>
              <a:ext uri="{FF2B5EF4-FFF2-40B4-BE49-F238E27FC236}">
                <a16:creationId xmlns:a16="http://schemas.microsoft.com/office/drawing/2014/main" id="{BD7857B1-E940-416F-B004-74DCE236F5C4}"/>
              </a:ext>
            </a:extLst>
          </p:cNvPr>
          <p:cNvSpPr/>
          <p:nvPr/>
        </p:nvSpPr>
        <p:spPr>
          <a:xfrm>
            <a:off x="8983069" y="3049531"/>
            <a:ext cx="142693" cy="131460"/>
          </a:xfrm>
          <a:prstGeom prst="flowChartConnector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Flowchart: Connector 39">
            <a:extLst>
              <a:ext uri="{FF2B5EF4-FFF2-40B4-BE49-F238E27FC236}">
                <a16:creationId xmlns:a16="http://schemas.microsoft.com/office/drawing/2014/main" id="{D73C5A4C-DCE0-4C05-A172-08417FC3ED01}"/>
              </a:ext>
            </a:extLst>
          </p:cNvPr>
          <p:cNvSpPr/>
          <p:nvPr/>
        </p:nvSpPr>
        <p:spPr>
          <a:xfrm>
            <a:off x="8983069" y="2442829"/>
            <a:ext cx="142693" cy="131460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Flowchart: Connector 40">
            <a:extLst>
              <a:ext uri="{FF2B5EF4-FFF2-40B4-BE49-F238E27FC236}">
                <a16:creationId xmlns:a16="http://schemas.microsoft.com/office/drawing/2014/main" id="{4810DF3D-7909-4D98-90EA-1AEAA2C9ACB5}"/>
              </a:ext>
            </a:extLst>
          </p:cNvPr>
          <p:cNvSpPr/>
          <p:nvPr/>
        </p:nvSpPr>
        <p:spPr>
          <a:xfrm>
            <a:off x="8983069" y="3617145"/>
            <a:ext cx="142693" cy="131460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Flowchart: Connector 41">
            <a:extLst>
              <a:ext uri="{FF2B5EF4-FFF2-40B4-BE49-F238E27FC236}">
                <a16:creationId xmlns:a16="http://schemas.microsoft.com/office/drawing/2014/main" id="{CD28DE84-1C61-41CC-B335-6497C6A85A57}"/>
              </a:ext>
            </a:extLst>
          </p:cNvPr>
          <p:cNvSpPr/>
          <p:nvPr/>
        </p:nvSpPr>
        <p:spPr>
          <a:xfrm>
            <a:off x="8983069" y="4154318"/>
            <a:ext cx="142693" cy="131460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3" name="Flowchart: Connector 42">
            <a:extLst>
              <a:ext uri="{FF2B5EF4-FFF2-40B4-BE49-F238E27FC236}">
                <a16:creationId xmlns:a16="http://schemas.microsoft.com/office/drawing/2014/main" id="{F42EC19E-E1F0-4E59-B1E2-96DAF3D34607}"/>
              </a:ext>
            </a:extLst>
          </p:cNvPr>
          <p:cNvSpPr/>
          <p:nvPr/>
        </p:nvSpPr>
        <p:spPr>
          <a:xfrm>
            <a:off x="3300510" y="2442829"/>
            <a:ext cx="142693" cy="131460"/>
          </a:xfrm>
          <a:prstGeom prst="flowChartConnector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Flowchart: Connector 43">
            <a:extLst>
              <a:ext uri="{FF2B5EF4-FFF2-40B4-BE49-F238E27FC236}">
                <a16:creationId xmlns:a16="http://schemas.microsoft.com/office/drawing/2014/main" id="{75766252-C5FC-4726-82CA-19DFEFF5BB23}"/>
              </a:ext>
            </a:extLst>
          </p:cNvPr>
          <p:cNvSpPr/>
          <p:nvPr/>
        </p:nvSpPr>
        <p:spPr>
          <a:xfrm>
            <a:off x="3300510" y="3049531"/>
            <a:ext cx="142693" cy="131460"/>
          </a:xfrm>
          <a:prstGeom prst="flowChartConnector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Flowchart: Connector 44">
            <a:extLst>
              <a:ext uri="{FF2B5EF4-FFF2-40B4-BE49-F238E27FC236}">
                <a16:creationId xmlns:a16="http://schemas.microsoft.com/office/drawing/2014/main" id="{E62624F0-4D76-4B60-826B-D55FB45427F3}"/>
              </a:ext>
            </a:extLst>
          </p:cNvPr>
          <p:cNvSpPr/>
          <p:nvPr/>
        </p:nvSpPr>
        <p:spPr>
          <a:xfrm>
            <a:off x="3300510" y="3617145"/>
            <a:ext cx="142693" cy="131460"/>
          </a:xfrm>
          <a:prstGeom prst="flowChartConnector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Flowchart: Connector 45">
            <a:extLst>
              <a:ext uri="{FF2B5EF4-FFF2-40B4-BE49-F238E27FC236}">
                <a16:creationId xmlns:a16="http://schemas.microsoft.com/office/drawing/2014/main" id="{6B972558-0495-4257-95C7-12747C51F073}"/>
              </a:ext>
            </a:extLst>
          </p:cNvPr>
          <p:cNvSpPr/>
          <p:nvPr/>
        </p:nvSpPr>
        <p:spPr>
          <a:xfrm>
            <a:off x="3300510" y="4154318"/>
            <a:ext cx="142693" cy="131460"/>
          </a:xfrm>
          <a:prstGeom prst="flowChartConnector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" name="Flowchart: Connector 46">
            <a:extLst>
              <a:ext uri="{FF2B5EF4-FFF2-40B4-BE49-F238E27FC236}">
                <a16:creationId xmlns:a16="http://schemas.microsoft.com/office/drawing/2014/main" id="{96D9EC0C-E152-40DB-A1BE-4F50C49E8F36}"/>
              </a:ext>
            </a:extLst>
          </p:cNvPr>
          <p:cNvSpPr/>
          <p:nvPr/>
        </p:nvSpPr>
        <p:spPr>
          <a:xfrm>
            <a:off x="4367667" y="2442829"/>
            <a:ext cx="142693" cy="131460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Flowchart: Connector 47">
            <a:extLst>
              <a:ext uri="{FF2B5EF4-FFF2-40B4-BE49-F238E27FC236}">
                <a16:creationId xmlns:a16="http://schemas.microsoft.com/office/drawing/2014/main" id="{D8FB9B40-8CD5-4055-8C96-7B60DF8D641C}"/>
              </a:ext>
            </a:extLst>
          </p:cNvPr>
          <p:cNvSpPr/>
          <p:nvPr/>
        </p:nvSpPr>
        <p:spPr>
          <a:xfrm>
            <a:off x="4367667" y="3049531"/>
            <a:ext cx="142693" cy="131460"/>
          </a:xfrm>
          <a:prstGeom prst="flowChartConnector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Flowchart: Connector 48">
            <a:extLst>
              <a:ext uri="{FF2B5EF4-FFF2-40B4-BE49-F238E27FC236}">
                <a16:creationId xmlns:a16="http://schemas.microsoft.com/office/drawing/2014/main" id="{75104545-D762-44F8-8BBE-034684AC6566}"/>
              </a:ext>
            </a:extLst>
          </p:cNvPr>
          <p:cNvSpPr/>
          <p:nvPr/>
        </p:nvSpPr>
        <p:spPr>
          <a:xfrm>
            <a:off x="4367667" y="4154318"/>
            <a:ext cx="142693" cy="131460"/>
          </a:xfrm>
          <a:prstGeom prst="flowChartConnector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Flowchart: Connector 49">
            <a:extLst>
              <a:ext uri="{FF2B5EF4-FFF2-40B4-BE49-F238E27FC236}">
                <a16:creationId xmlns:a16="http://schemas.microsoft.com/office/drawing/2014/main" id="{CD98678C-BD18-4EA2-9D7C-D03C02FA1409}"/>
              </a:ext>
            </a:extLst>
          </p:cNvPr>
          <p:cNvSpPr/>
          <p:nvPr/>
        </p:nvSpPr>
        <p:spPr>
          <a:xfrm>
            <a:off x="4367667" y="3617145"/>
            <a:ext cx="142693" cy="131460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Flowchart: Connector 50">
            <a:extLst>
              <a:ext uri="{FF2B5EF4-FFF2-40B4-BE49-F238E27FC236}">
                <a16:creationId xmlns:a16="http://schemas.microsoft.com/office/drawing/2014/main" id="{00CD5647-67BD-4B24-AA6E-C33C4CAFEE4D}"/>
              </a:ext>
            </a:extLst>
          </p:cNvPr>
          <p:cNvSpPr/>
          <p:nvPr/>
        </p:nvSpPr>
        <p:spPr>
          <a:xfrm>
            <a:off x="5480290" y="2442829"/>
            <a:ext cx="142693" cy="131460"/>
          </a:xfrm>
          <a:prstGeom prst="flowChartConnector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Flowchart: Connector 51">
            <a:extLst>
              <a:ext uri="{FF2B5EF4-FFF2-40B4-BE49-F238E27FC236}">
                <a16:creationId xmlns:a16="http://schemas.microsoft.com/office/drawing/2014/main" id="{6B06819F-E641-4143-B116-B73764DD39C7}"/>
              </a:ext>
            </a:extLst>
          </p:cNvPr>
          <p:cNvSpPr/>
          <p:nvPr/>
        </p:nvSpPr>
        <p:spPr>
          <a:xfrm>
            <a:off x="5480290" y="3049531"/>
            <a:ext cx="142693" cy="131460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Flowchart: Connector 52">
            <a:extLst>
              <a:ext uri="{FF2B5EF4-FFF2-40B4-BE49-F238E27FC236}">
                <a16:creationId xmlns:a16="http://schemas.microsoft.com/office/drawing/2014/main" id="{B62E9EE9-F22D-45AC-A13E-E41F98A1B423}"/>
              </a:ext>
            </a:extLst>
          </p:cNvPr>
          <p:cNvSpPr/>
          <p:nvPr/>
        </p:nvSpPr>
        <p:spPr>
          <a:xfrm>
            <a:off x="5480290" y="3617145"/>
            <a:ext cx="142693" cy="131460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Flowchart: Connector 53">
            <a:extLst>
              <a:ext uri="{FF2B5EF4-FFF2-40B4-BE49-F238E27FC236}">
                <a16:creationId xmlns:a16="http://schemas.microsoft.com/office/drawing/2014/main" id="{F3B2A2E3-2A43-453B-9DB7-E490FB0B16E7}"/>
              </a:ext>
            </a:extLst>
          </p:cNvPr>
          <p:cNvSpPr/>
          <p:nvPr/>
        </p:nvSpPr>
        <p:spPr>
          <a:xfrm>
            <a:off x="5480290" y="4154318"/>
            <a:ext cx="142693" cy="131460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6731BBC-540F-490C-8E94-9F21568A4292}"/>
              </a:ext>
            </a:extLst>
          </p:cNvPr>
          <p:cNvSpPr txBox="1"/>
          <p:nvPr/>
        </p:nvSpPr>
        <p:spPr>
          <a:xfrm>
            <a:off x="1883458" y="7094688"/>
            <a:ext cx="1058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locally identified</a:t>
            </a:r>
          </a:p>
        </p:txBody>
      </p:sp>
      <p:graphicFrame>
        <p:nvGraphicFramePr>
          <p:cNvPr id="56" name="Table 55">
            <a:extLst>
              <a:ext uri="{FF2B5EF4-FFF2-40B4-BE49-F238E27FC236}">
                <a16:creationId xmlns:a16="http://schemas.microsoft.com/office/drawing/2014/main" id="{22EAABCD-9CB5-403F-A485-90D8C8E36B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595691"/>
              </p:ext>
            </p:extLst>
          </p:nvPr>
        </p:nvGraphicFramePr>
        <p:xfrm>
          <a:off x="627017" y="1566797"/>
          <a:ext cx="8977001" cy="4730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6733">
                  <a:extLst>
                    <a:ext uri="{9D8B030D-6E8A-4147-A177-3AD203B41FA5}">
                      <a16:colId xmlns:a16="http://schemas.microsoft.com/office/drawing/2014/main" val="362009338"/>
                    </a:ext>
                  </a:extLst>
                </a:gridCol>
                <a:gridCol w="1119106">
                  <a:extLst>
                    <a:ext uri="{9D8B030D-6E8A-4147-A177-3AD203B41FA5}">
                      <a16:colId xmlns:a16="http://schemas.microsoft.com/office/drawing/2014/main" val="433012104"/>
                    </a:ext>
                  </a:extLst>
                </a:gridCol>
                <a:gridCol w="1085192">
                  <a:extLst>
                    <a:ext uri="{9D8B030D-6E8A-4147-A177-3AD203B41FA5}">
                      <a16:colId xmlns:a16="http://schemas.microsoft.com/office/drawing/2014/main" val="3157205172"/>
                    </a:ext>
                  </a:extLst>
                </a:gridCol>
                <a:gridCol w="1096497">
                  <a:extLst>
                    <a:ext uri="{9D8B030D-6E8A-4147-A177-3AD203B41FA5}">
                      <a16:colId xmlns:a16="http://schemas.microsoft.com/office/drawing/2014/main" val="2117927535"/>
                    </a:ext>
                  </a:extLst>
                </a:gridCol>
                <a:gridCol w="1073889">
                  <a:extLst>
                    <a:ext uri="{9D8B030D-6E8A-4147-A177-3AD203B41FA5}">
                      <a16:colId xmlns:a16="http://schemas.microsoft.com/office/drawing/2014/main" val="3292099002"/>
                    </a:ext>
                  </a:extLst>
                </a:gridCol>
                <a:gridCol w="1299972">
                  <a:extLst>
                    <a:ext uri="{9D8B030D-6E8A-4147-A177-3AD203B41FA5}">
                      <a16:colId xmlns:a16="http://schemas.microsoft.com/office/drawing/2014/main" val="1722400847"/>
                    </a:ext>
                  </a:extLst>
                </a:gridCol>
                <a:gridCol w="1125612">
                  <a:extLst>
                    <a:ext uri="{9D8B030D-6E8A-4147-A177-3AD203B41FA5}">
                      <a16:colId xmlns:a16="http://schemas.microsoft.com/office/drawing/2014/main" val="4211430046"/>
                    </a:ext>
                  </a:extLst>
                </a:gridCol>
              </a:tblGrid>
              <a:tr h="560891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A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Ealing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A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Harrow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A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Hillingdon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A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Hounslow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A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K&amp;C, WCC, H&amp;F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A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963100"/>
                  </a:ext>
                </a:extLst>
              </a:tr>
              <a:tr h="595658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isolation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AA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ASCU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4737555"/>
                  </a:ext>
                </a:extLst>
              </a:tr>
              <a:tr h="595658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Carers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A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YP, </a:t>
                      </a:r>
                      <a:r>
                        <a:rPr lang="en-GB" sz="11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EoL</a:t>
                      </a:r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1778520"/>
                  </a:ext>
                </a:extLst>
              </a:tr>
              <a:tr h="595658">
                <a:tc>
                  <a:txBody>
                    <a:bodyPr/>
                    <a:lstStyle/>
                    <a:p>
                      <a:pPr marL="0" algn="ctr" defTabSz="1007943" rtl="0" eaLnBrk="1" latinLnBrk="0" hangingPunct="1"/>
                      <a:r>
                        <a:rPr lang="en-GB" sz="14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Safeguarding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AA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Asylum seekers, SEND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221485"/>
                  </a:ext>
                </a:extLst>
              </a:tr>
              <a:tr h="595658">
                <a:tc>
                  <a:txBody>
                    <a:bodyPr/>
                    <a:lstStyle/>
                    <a:p>
                      <a:pPr marL="0" algn="ctr" defTabSz="1007943" rtl="0" eaLnBrk="1" latinLnBrk="0" hangingPunct="1"/>
                      <a:r>
                        <a:rPr lang="en-GB" sz="14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Sensory impaired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AA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3982495"/>
                  </a:ext>
                </a:extLst>
              </a:tr>
              <a:tr h="595658">
                <a:tc>
                  <a:txBody>
                    <a:bodyPr/>
                    <a:lstStyle/>
                    <a:p>
                      <a:pPr marL="0" algn="ctr" defTabSz="1007943" rtl="0" eaLnBrk="1" latinLnBrk="0" hangingPunct="1"/>
                      <a:r>
                        <a:rPr lang="en-GB" sz="14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Autism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AA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0792581"/>
                  </a:ext>
                </a:extLst>
              </a:tr>
              <a:tr h="595658">
                <a:tc>
                  <a:txBody>
                    <a:bodyPr/>
                    <a:lstStyle/>
                    <a:p>
                      <a:pPr marL="0" algn="ctr" defTabSz="1007943" rtl="0" eaLnBrk="1" latinLnBrk="0" hangingPunct="1"/>
                      <a:r>
                        <a:rPr lang="en-GB" sz="14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Learning disability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AA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 checks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2935727"/>
                  </a:ext>
                </a:extLst>
              </a:tr>
              <a:tr h="595658">
                <a:tc>
                  <a:txBody>
                    <a:bodyPr/>
                    <a:lstStyle/>
                    <a:p>
                      <a:pPr marL="0" algn="ctr" defTabSz="1007943" rtl="0" eaLnBrk="1" latinLnBrk="0" hangingPunct="1"/>
                      <a:r>
                        <a:rPr lang="en-GB" sz="14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Supported living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AA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Autism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LD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1243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0018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C08D0B56-948A-4607-9B9D-19353B3BB196}"/>
              </a:ext>
            </a:extLst>
          </p:cNvPr>
          <p:cNvSpPr/>
          <p:nvPr/>
        </p:nvSpPr>
        <p:spPr>
          <a:xfrm>
            <a:off x="2716106" y="2065866"/>
            <a:ext cx="6882720" cy="4197740"/>
          </a:xfrm>
          <a:prstGeom prst="rect">
            <a:avLst/>
          </a:prstGeom>
          <a:solidFill>
            <a:srgbClr val="008AAB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379A69-4997-4CDD-BE54-BF5073EF4761}"/>
              </a:ext>
            </a:extLst>
          </p:cNvPr>
          <p:cNvSpPr txBox="1"/>
          <p:nvPr/>
        </p:nvSpPr>
        <p:spPr>
          <a:xfrm>
            <a:off x="0" y="7197108"/>
            <a:ext cx="1424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Key: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0F14D8C9-603F-42A5-82ED-D491741A4FFF}"/>
              </a:ext>
            </a:extLst>
          </p:cNvPr>
          <p:cNvSpPr txBox="1">
            <a:spLocks/>
          </p:cNvSpPr>
          <p:nvPr/>
        </p:nvSpPr>
        <p:spPr>
          <a:xfrm>
            <a:off x="526974" y="362567"/>
            <a:ext cx="7148357" cy="1460500"/>
          </a:xfrm>
          <a:prstGeom prst="rect">
            <a:avLst/>
          </a:prstGeom>
        </p:spPr>
        <p:txBody>
          <a:bodyPr/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Wider determinants</a:t>
            </a:r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health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DB6A3D-A9F2-46B2-974F-E09099F5950C}"/>
              </a:ext>
            </a:extLst>
          </p:cNvPr>
          <p:cNvSpPr txBox="1"/>
          <p:nvPr/>
        </p:nvSpPr>
        <p:spPr>
          <a:xfrm>
            <a:off x="704366" y="7169638"/>
            <a:ext cx="1059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priority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33683D-6F0C-4E1D-8C40-AB4AE09B7ECB}"/>
              </a:ext>
            </a:extLst>
          </p:cNvPr>
          <p:cNvSpPr txBox="1"/>
          <p:nvPr/>
        </p:nvSpPr>
        <p:spPr>
          <a:xfrm>
            <a:off x="3124222" y="7159478"/>
            <a:ext cx="1752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en-GB" sz="1200" dirty="0">
                <a:solidFill>
                  <a:schemeClr val="bg1"/>
                </a:solidFill>
              </a:rPr>
              <a:t> reported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DDF6DE22-BD48-4D72-BFD6-2914CDF49D79}"/>
              </a:ext>
            </a:extLst>
          </p:cNvPr>
          <p:cNvSpPr/>
          <p:nvPr/>
        </p:nvSpPr>
        <p:spPr>
          <a:xfrm>
            <a:off x="2998330" y="7234349"/>
            <a:ext cx="142693" cy="131460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9F5674D8-DD4A-41CB-88F6-1AE7B9373C29}"/>
              </a:ext>
            </a:extLst>
          </p:cNvPr>
          <p:cNvSpPr/>
          <p:nvPr/>
        </p:nvSpPr>
        <p:spPr>
          <a:xfrm>
            <a:off x="486334" y="7191525"/>
            <a:ext cx="226221" cy="214472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01D1AE4C-3270-480D-A841-AADB14469F83}"/>
              </a:ext>
            </a:extLst>
          </p:cNvPr>
          <p:cNvSpPr/>
          <p:nvPr/>
        </p:nvSpPr>
        <p:spPr>
          <a:xfrm>
            <a:off x="4319130" y="7224189"/>
            <a:ext cx="142693" cy="131460"/>
          </a:xfrm>
          <a:prstGeom prst="flowChartConnector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0363B5-6681-45E0-B714-841226E192B4}"/>
              </a:ext>
            </a:extLst>
          </p:cNvPr>
          <p:cNvSpPr txBox="1"/>
          <p:nvPr/>
        </p:nvSpPr>
        <p:spPr>
          <a:xfrm>
            <a:off x="4581443" y="7159478"/>
            <a:ext cx="1752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not reported</a:t>
            </a: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7A415322-A087-4196-81AD-9F1151AE4470}"/>
              </a:ext>
            </a:extLst>
          </p:cNvPr>
          <p:cNvSpPr/>
          <p:nvPr/>
        </p:nvSpPr>
        <p:spPr>
          <a:xfrm>
            <a:off x="1738490" y="7244509"/>
            <a:ext cx="142693" cy="131460"/>
          </a:xfrm>
          <a:prstGeom prst="flowChartConnector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69DA05-AA3D-437F-BC87-9A17ECFAD08C}"/>
              </a:ext>
            </a:extLst>
          </p:cNvPr>
          <p:cNvSpPr txBox="1"/>
          <p:nvPr/>
        </p:nvSpPr>
        <p:spPr>
          <a:xfrm>
            <a:off x="6216646" y="7071058"/>
            <a:ext cx="4055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Dom, domestic violence; FM, forced marriage; FGM, female genital mutilation; PTSD, post-traumatic stress disorder</a:t>
            </a:r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518A53FA-3387-4894-A583-C49CC17A6CB2}"/>
              </a:ext>
            </a:extLst>
          </p:cNvPr>
          <p:cNvSpPr/>
          <p:nvPr/>
        </p:nvSpPr>
        <p:spPr>
          <a:xfrm>
            <a:off x="7668620" y="2382985"/>
            <a:ext cx="226221" cy="214472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F98093F1-4862-4590-993D-44DB1E63E200}"/>
              </a:ext>
            </a:extLst>
          </p:cNvPr>
          <p:cNvSpPr/>
          <p:nvPr/>
        </p:nvSpPr>
        <p:spPr>
          <a:xfrm>
            <a:off x="3196650" y="2382985"/>
            <a:ext cx="226221" cy="214472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6F83D223-5D3D-4D14-A1B1-71D714058183}"/>
              </a:ext>
            </a:extLst>
          </p:cNvPr>
          <p:cNvSpPr/>
          <p:nvPr/>
        </p:nvSpPr>
        <p:spPr>
          <a:xfrm>
            <a:off x="6539472" y="2382985"/>
            <a:ext cx="226221" cy="214472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FB8607D5-FFC1-45BC-B541-11256C53F7DE}"/>
              </a:ext>
            </a:extLst>
          </p:cNvPr>
          <p:cNvSpPr/>
          <p:nvPr/>
        </p:nvSpPr>
        <p:spPr>
          <a:xfrm>
            <a:off x="5453692" y="2424491"/>
            <a:ext cx="142693" cy="131460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25AC4EC0-2512-4E7A-9890-A22556B40B0B}"/>
              </a:ext>
            </a:extLst>
          </p:cNvPr>
          <p:cNvSpPr/>
          <p:nvPr/>
        </p:nvSpPr>
        <p:spPr>
          <a:xfrm>
            <a:off x="8995140" y="2424491"/>
            <a:ext cx="142693" cy="131460"/>
          </a:xfrm>
          <a:prstGeom prst="flowChartConnector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112DC606-DE14-47A0-8DC4-D83189620D01}"/>
              </a:ext>
            </a:extLst>
          </p:cNvPr>
          <p:cNvSpPr/>
          <p:nvPr/>
        </p:nvSpPr>
        <p:spPr>
          <a:xfrm>
            <a:off x="4371276" y="2424491"/>
            <a:ext cx="142693" cy="131460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8B5CA7E3-EB0D-4AE9-BB3B-E2B09E793004}"/>
              </a:ext>
            </a:extLst>
          </p:cNvPr>
          <p:cNvSpPr/>
          <p:nvPr/>
        </p:nvSpPr>
        <p:spPr>
          <a:xfrm>
            <a:off x="7668620" y="2943133"/>
            <a:ext cx="226221" cy="214472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6A6B8731-34FC-4501-A042-0E6E60046D20}"/>
              </a:ext>
            </a:extLst>
          </p:cNvPr>
          <p:cNvSpPr/>
          <p:nvPr/>
        </p:nvSpPr>
        <p:spPr>
          <a:xfrm>
            <a:off x="7710384" y="3553072"/>
            <a:ext cx="142693" cy="131460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1C65F6DC-D2E8-4F2E-A889-BE430B9FAD2A}"/>
              </a:ext>
            </a:extLst>
          </p:cNvPr>
          <p:cNvSpPr/>
          <p:nvPr/>
        </p:nvSpPr>
        <p:spPr>
          <a:xfrm>
            <a:off x="7710384" y="4195369"/>
            <a:ext cx="142693" cy="131460"/>
          </a:xfrm>
          <a:prstGeom prst="flowChartConnector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83852A8B-D92A-439C-B34E-4354FD694D61}"/>
              </a:ext>
            </a:extLst>
          </p:cNvPr>
          <p:cNvSpPr/>
          <p:nvPr/>
        </p:nvSpPr>
        <p:spPr>
          <a:xfrm>
            <a:off x="7710384" y="4783616"/>
            <a:ext cx="142693" cy="131460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0C1377EC-318D-401C-B3DB-EA9180C98044}"/>
              </a:ext>
            </a:extLst>
          </p:cNvPr>
          <p:cNvSpPr/>
          <p:nvPr/>
        </p:nvSpPr>
        <p:spPr>
          <a:xfrm>
            <a:off x="7668620" y="5296368"/>
            <a:ext cx="226221" cy="214472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5C88715B-63CF-4672-9D25-C538B2C52AC9}"/>
              </a:ext>
            </a:extLst>
          </p:cNvPr>
          <p:cNvSpPr/>
          <p:nvPr/>
        </p:nvSpPr>
        <p:spPr>
          <a:xfrm>
            <a:off x="7668620" y="5924682"/>
            <a:ext cx="226221" cy="214472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49E82366-FE85-44AC-964F-E8EC0AD87425}"/>
              </a:ext>
            </a:extLst>
          </p:cNvPr>
          <p:cNvSpPr/>
          <p:nvPr/>
        </p:nvSpPr>
        <p:spPr>
          <a:xfrm>
            <a:off x="6581236" y="5966188"/>
            <a:ext cx="142693" cy="131460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D25087FE-ED38-46FB-A263-FA92E47752BC}"/>
              </a:ext>
            </a:extLst>
          </p:cNvPr>
          <p:cNvSpPr/>
          <p:nvPr/>
        </p:nvSpPr>
        <p:spPr>
          <a:xfrm>
            <a:off x="6581236" y="5337874"/>
            <a:ext cx="142693" cy="131460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C233ADAD-E205-4D73-BF33-08716798559F}"/>
              </a:ext>
            </a:extLst>
          </p:cNvPr>
          <p:cNvSpPr/>
          <p:nvPr/>
        </p:nvSpPr>
        <p:spPr>
          <a:xfrm>
            <a:off x="6581236" y="3553072"/>
            <a:ext cx="142693" cy="131460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FBE03B75-09A6-449D-93DA-2A8FA3D399CE}"/>
              </a:ext>
            </a:extLst>
          </p:cNvPr>
          <p:cNvSpPr/>
          <p:nvPr/>
        </p:nvSpPr>
        <p:spPr>
          <a:xfrm>
            <a:off x="6581236" y="4195369"/>
            <a:ext cx="142693" cy="131460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Star: 5 Points 28">
            <a:extLst>
              <a:ext uri="{FF2B5EF4-FFF2-40B4-BE49-F238E27FC236}">
                <a16:creationId xmlns:a16="http://schemas.microsoft.com/office/drawing/2014/main" id="{193C7872-0CEF-4FAC-A0AD-37C405198F8B}"/>
              </a:ext>
            </a:extLst>
          </p:cNvPr>
          <p:cNvSpPr/>
          <p:nvPr/>
        </p:nvSpPr>
        <p:spPr>
          <a:xfrm>
            <a:off x="6539472" y="4742110"/>
            <a:ext cx="226221" cy="214472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E9BBAD3E-9958-4AD8-BBDE-74838423781F}"/>
              </a:ext>
            </a:extLst>
          </p:cNvPr>
          <p:cNvSpPr/>
          <p:nvPr/>
        </p:nvSpPr>
        <p:spPr>
          <a:xfrm>
            <a:off x="6581236" y="2984639"/>
            <a:ext cx="142693" cy="131460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C4708950-3373-4952-BD65-0448EAB2ACDB}"/>
              </a:ext>
            </a:extLst>
          </p:cNvPr>
          <p:cNvSpPr/>
          <p:nvPr/>
        </p:nvSpPr>
        <p:spPr>
          <a:xfrm>
            <a:off x="5453692" y="2984639"/>
            <a:ext cx="142693" cy="131460"/>
          </a:xfrm>
          <a:prstGeom prst="flowChartConnector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Flowchart: Connector 31">
            <a:extLst>
              <a:ext uri="{FF2B5EF4-FFF2-40B4-BE49-F238E27FC236}">
                <a16:creationId xmlns:a16="http://schemas.microsoft.com/office/drawing/2014/main" id="{BBDB17C4-481E-45A0-9229-B8AFC2FB560E}"/>
              </a:ext>
            </a:extLst>
          </p:cNvPr>
          <p:cNvSpPr/>
          <p:nvPr/>
        </p:nvSpPr>
        <p:spPr>
          <a:xfrm>
            <a:off x="5453692" y="3553072"/>
            <a:ext cx="142693" cy="131460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Flowchart: Connector 32">
            <a:extLst>
              <a:ext uri="{FF2B5EF4-FFF2-40B4-BE49-F238E27FC236}">
                <a16:creationId xmlns:a16="http://schemas.microsoft.com/office/drawing/2014/main" id="{39CB076F-DCAF-4806-B842-E0E462683614}"/>
              </a:ext>
            </a:extLst>
          </p:cNvPr>
          <p:cNvSpPr/>
          <p:nvPr/>
        </p:nvSpPr>
        <p:spPr>
          <a:xfrm>
            <a:off x="5453692" y="4195369"/>
            <a:ext cx="142693" cy="131460"/>
          </a:xfrm>
          <a:prstGeom prst="flowChartConnector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Flowchart: Connector 33">
            <a:extLst>
              <a:ext uri="{FF2B5EF4-FFF2-40B4-BE49-F238E27FC236}">
                <a16:creationId xmlns:a16="http://schemas.microsoft.com/office/drawing/2014/main" id="{74BA1B72-A594-44C6-93BD-1636AA8699E2}"/>
              </a:ext>
            </a:extLst>
          </p:cNvPr>
          <p:cNvSpPr/>
          <p:nvPr/>
        </p:nvSpPr>
        <p:spPr>
          <a:xfrm>
            <a:off x="5453692" y="4783616"/>
            <a:ext cx="142693" cy="131460"/>
          </a:xfrm>
          <a:prstGeom prst="flowChartConnector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D398048D-182E-4099-9A31-D99DFCA9FB6C}"/>
              </a:ext>
            </a:extLst>
          </p:cNvPr>
          <p:cNvSpPr/>
          <p:nvPr/>
        </p:nvSpPr>
        <p:spPr>
          <a:xfrm>
            <a:off x="5453692" y="5966188"/>
            <a:ext cx="142693" cy="131460"/>
          </a:xfrm>
          <a:prstGeom prst="flowChartConnector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id="{CBFA4C15-D17B-4D90-ACAA-E827A3E28030}"/>
              </a:ext>
            </a:extLst>
          </p:cNvPr>
          <p:cNvSpPr/>
          <p:nvPr/>
        </p:nvSpPr>
        <p:spPr>
          <a:xfrm>
            <a:off x="4371276" y="2984639"/>
            <a:ext cx="142693" cy="131460"/>
          </a:xfrm>
          <a:prstGeom prst="flowChartConnector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B333D14B-F1F4-429A-8D4B-67268BFDF1A6}"/>
              </a:ext>
            </a:extLst>
          </p:cNvPr>
          <p:cNvSpPr/>
          <p:nvPr/>
        </p:nvSpPr>
        <p:spPr>
          <a:xfrm>
            <a:off x="4371276" y="4195369"/>
            <a:ext cx="142693" cy="131460"/>
          </a:xfrm>
          <a:prstGeom prst="flowChartConnector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Flowchart: Connector 37">
            <a:extLst>
              <a:ext uri="{FF2B5EF4-FFF2-40B4-BE49-F238E27FC236}">
                <a16:creationId xmlns:a16="http://schemas.microsoft.com/office/drawing/2014/main" id="{851D37B4-738B-49F6-973C-CECDEB86CFDC}"/>
              </a:ext>
            </a:extLst>
          </p:cNvPr>
          <p:cNvSpPr/>
          <p:nvPr/>
        </p:nvSpPr>
        <p:spPr>
          <a:xfrm>
            <a:off x="4371276" y="3553072"/>
            <a:ext cx="142693" cy="131460"/>
          </a:xfrm>
          <a:prstGeom prst="flowChartConnector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Star: 5 Points 38">
            <a:extLst>
              <a:ext uri="{FF2B5EF4-FFF2-40B4-BE49-F238E27FC236}">
                <a16:creationId xmlns:a16="http://schemas.microsoft.com/office/drawing/2014/main" id="{1EB8C17C-E059-43B5-B5C4-A7C9F8A0B358}"/>
              </a:ext>
            </a:extLst>
          </p:cNvPr>
          <p:cNvSpPr/>
          <p:nvPr/>
        </p:nvSpPr>
        <p:spPr>
          <a:xfrm>
            <a:off x="4329512" y="4742110"/>
            <a:ext cx="226221" cy="214472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Flowchart: Connector 39">
            <a:extLst>
              <a:ext uri="{FF2B5EF4-FFF2-40B4-BE49-F238E27FC236}">
                <a16:creationId xmlns:a16="http://schemas.microsoft.com/office/drawing/2014/main" id="{8EC2AEEE-9964-4D10-92E8-C2244132DBBD}"/>
              </a:ext>
            </a:extLst>
          </p:cNvPr>
          <p:cNvSpPr/>
          <p:nvPr/>
        </p:nvSpPr>
        <p:spPr>
          <a:xfrm>
            <a:off x="4371276" y="5966188"/>
            <a:ext cx="142693" cy="131460"/>
          </a:xfrm>
          <a:prstGeom prst="flowChartConnector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Flowchart: Connector 40">
            <a:extLst>
              <a:ext uri="{FF2B5EF4-FFF2-40B4-BE49-F238E27FC236}">
                <a16:creationId xmlns:a16="http://schemas.microsoft.com/office/drawing/2014/main" id="{A2D627F6-03D0-4CE1-A722-5A2F43855D8A}"/>
              </a:ext>
            </a:extLst>
          </p:cNvPr>
          <p:cNvSpPr/>
          <p:nvPr/>
        </p:nvSpPr>
        <p:spPr>
          <a:xfrm>
            <a:off x="4371276" y="5337874"/>
            <a:ext cx="142693" cy="131460"/>
          </a:xfrm>
          <a:prstGeom prst="flowChartConnector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Star: 5 Points 41">
            <a:extLst>
              <a:ext uri="{FF2B5EF4-FFF2-40B4-BE49-F238E27FC236}">
                <a16:creationId xmlns:a16="http://schemas.microsoft.com/office/drawing/2014/main" id="{8841CDAD-1408-4F4A-BB9B-DA4309CD5E91}"/>
              </a:ext>
            </a:extLst>
          </p:cNvPr>
          <p:cNvSpPr/>
          <p:nvPr/>
        </p:nvSpPr>
        <p:spPr>
          <a:xfrm>
            <a:off x="8953376" y="4742110"/>
            <a:ext cx="226221" cy="214472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Flowchart: Connector 42">
            <a:extLst>
              <a:ext uri="{FF2B5EF4-FFF2-40B4-BE49-F238E27FC236}">
                <a16:creationId xmlns:a16="http://schemas.microsoft.com/office/drawing/2014/main" id="{F798119D-A59F-47CE-B4DD-09EB20B8D49E}"/>
              </a:ext>
            </a:extLst>
          </p:cNvPr>
          <p:cNvSpPr/>
          <p:nvPr/>
        </p:nvSpPr>
        <p:spPr>
          <a:xfrm>
            <a:off x="3238414" y="4783616"/>
            <a:ext cx="142693" cy="131460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Flowchart: Connector 43">
            <a:extLst>
              <a:ext uri="{FF2B5EF4-FFF2-40B4-BE49-F238E27FC236}">
                <a16:creationId xmlns:a16="http://schemas.microsoft.com/office/drawing/2014/main" id="{EAFA7EBB-6103-4B92-9943-6CDD5C725D26}"/>
              </a:ext>
            </a:extLst>
          </p:cNvPr>
          <p:cNvSpPr/>
          <p:nvPr/>
        </p:nvSpPr>
        <p:spPr>
          <a:xfrm>
            <a:off x="3238414" y="4195369"/>
            <a:ext cx="142693" cy="131460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Flowchart: Connector 44">
            <a:extLst>
              <a:ext uri="{FF2B5EF4-FFF2-40B4-BE49-F238E27FC236}">
                <a16:creationId xmlns:a16="http://schemas.microsoft.com/office/drawing/2014/main" id="{22A664A5-AA2E-44AF-A2A0-04D48FC3B046}"/>
              </a:ext>
            </a:extLst>
          </p:cNvPr>
          <p:cNvSpPr/>
          <p:nvPr/>
        </p:nvSpPr>
        <p:spPr>
          <a:xfrm>
            <a:off x="3238414" y="3553072"/>
            <a:ext cx="142693" cy="131460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Star: 5 Points 45">
            <a:extLst>
              <a:ext uri="{FF2B5EF4-FFF2-40B4-BE49-F238E27FC236}">
                <a16:creationId xmlns:a16="http://schemas.microsoft.com/office/drawing/2014/main" id="{1E99C0A7-25EA-42E2-BB4F-4EFD91650AD5}"/>
              </a:ext>
            </a:extLst>
          </p:cNvPr>
          <p:cNvSpPr/>
          <p:nvPr/>
        </p:nvSpPr>
        <p:spPr>
          <a:xfrm>
            <a:off x="3196650" y="2943133"/>
            <a:ext cx="226221" cy="214472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Flowchart: Connector 46">
            <a:extLst>
              <a:ext uri="{FF2B5EF4-FFF2-40B4-BE49-F238E27FC236}">
                <a16:creationId xmlns:a16="http://schemas.microsoft.com/office/drawing/2014/main" id="{8030B919-1F3F-4CA7-8687-735A656289A9}"/>
              </a:ext>
            </a:extLst>
          </p:cNvPr>
          <p:cNvSpPr/>
          <p:nvPr/>
        </p:nvSpPr>
        <p:spPr>
          <a:xfrm>
            <a:off x="3238414" y="5966188"/>
            <a:ext cx="142693" cy="131460"/>
          </a:xfrm>
          <a:prstGeom prst="flowChartConnector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Flowchart: Connector 47">
            <a:extLst>
              <a:ext uri="{FF2B5EF4-FFF2-40B4-BE49-F238E27FC236}">
                <a16:creationId xmlns:a16="http://schemas.microsoft.com/office/drawing/2014/main" id="{C35C66E5-7EC4-4877-BD9D-057477AC785C}"/>
              </a:ext>
            </a:extLst>
          </p:cNvPr>
          <p:cNvSpPr/>
          <p:nvPr/>
        </p:nvSpPr>
        <p:spPr>
          <a:xfrm>
            <a:off x="3238414" y="5337874"/>
            <a:ext cx="142693" cy="131460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Flowchart: Connector 48">
            <a:extLst>
              <a:ext uri="{FF2B5EF4-FFF2-40B4-BE49-F238E27FC236}">
                <a16:creationId xmlns:a16="http://schemas.microsoft.com/office/drawing/2014/main" id="{E54C7212-E2DE-493A-B543-415325416F47}"/>
              </a:ext>
            </a:extLst>
          </p:cNvPr>
          <p:cNvSpPr/>
          <p:nvPr/>
        </p:nvSpPr>
        <p:spPr>
          <a:xfrm>
            <a:off x="8995140" y="5966188"/>
            <a:ext cx="142693" cy="131460"/>
          </a:xfrm>
          <a:prstGeom prst="flowChartConnector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Flowchart: Connector 49">
            <a:extLst>
              <a:ext uri="{FF2B5EF4-FFF2-40B4-BE49-F238E27FC236}">
                <a16:creationId xmlns:a16="http://schemas.microsoft.com/office/drawing/2014/main" id="{1EF3CBD4-0B0A-4F52-A909-9261B17D3BCB}"/>
              </a:ext>
            </a:extLst>
          </p:cNvPr>
          <p:cNvSpPr/>
          <p:nvPr/>
        </p:nvSpPr>
        <p:spPr>
          <a:xfrm>
            <a:off x="8995140" y="5337874"/>
            <a:ext cx="142693" cy="131460"/>
          </a:xfrm>
          <a:prstGeom prst="flowChartConnector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Flowchart: Connector 50">
            <a:extLst>
              <a:ext uri="{FF2B5EF4-FFF2-40B4-BE49-F238E27FC236}">
                <a16:creationId xmlns:a16="http://schemas.microsoft.com/office/drawing/2014/main" id="{F37BD4A9-9C3E-4C34-9F21-C8CB536DC8DB}"/>
              </a:ext>
            </a:extLst>
          </p:cNvPr>
          <p:cNvSpPr/>
          <p:nvPr/>
        </p:nvSpPr>
        <p:spPr>
          <a:xfrm>
            <a:off x="8995140" y="3553072"/>
            <a:ext cx="142693" cy="131460"/>
          </a:xfrm>
          <a:prstGeom prst="flowChartConnector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Flowchart: Connector 51">
            <a:extLst>
              <a:ext uri="{FF2B5EF4-FFF2-40B4-BE49-F238E27FC236}">
                <a16:creationId xmlns:a16="http://schemas.microsoft.com/office/drawing/2014/main" id="{FEC84533-6C90-4E8C-A19A-A0A8CA41952F}"/>
              </a:ext>
            </a:extLst>
          </p:cNvPr>
          <p:cNvSpPr/>
          <p:nvPr/>
        </p:nvSpPr>
        <p:spPr>
          <a:xfrm>
            <a:off x="8995140" y="4195369"/>
            <a:ext cx="142693" cy="131460"/>
          </a:xfrm>
          <a:prstGeom prst="flowChartConnector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Flowchart: Connector 52">
            <a:extLst>
              <a:ext uri="{FF2B5EF4-FFF2-40B4-BE49-F238E27FC236}">
                <a16:creationId xmlns:a16="http://schemas.microsoft.com/office/drawing/2014/main" id="{750B70CA-FED4-4A74-8FB2-94F6057E5A3F}"/>
              </a:ext>
            </a:extLst>
          </p:cNvPr>
          <p:cNvSpPr/>
          <p:nvPr/>
        </p:nvSpPr>
        <p:spPr>
          <a:xfrm>
            <a:off x="8995140" y="2984639"/>
            <a:ext cx="142693" cy="131460"/>
          </a:xfrm>
          <a:prstGeom prst="flowChartConnector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Flowchart: Connector 53">
            <a:extLst>
              <a:ext uri="{FF2B5EF4-FFF2-40B4-BE49-F238E27FC236}">
                <a16:creationId xmlns:a16="http://schemas.microsoft.com/office/drawing/2014/main" id="{314DCC87-0DCD-4CE5-A40F-5D1EFA7D01B9}"/>
              </a:ext>
            </a:extLst>
          </p:cNvPr>
          <p:cNvSpPr/>
          <p:nvPr/>
        </p:nvSpPr>
        <p:spPr>
          <a:xfrm>
            <a:off x="5453692" y="5337874"/>
            <a:ext cx="142693" cy="131460"/>
          </a:xfrm>
          <a:prstGeom prst="flowChartConnector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0E969D8-9614-40DC-AC73-FD6F8D415ED4}"/>
              </a:ext>
            </a:extLst>
          </p:cNvPr>
          <p:cNvSpPr txBox="1"/>
          <p:nvPr/>
        </p:nvSpPr>
        <p:spPr>
          <a:xfrm>
            <a:off x="1883458" y="7094688"/>
            <a:ext cx="1058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locally identified</a:t>
            </a:r>
          </a:p>
        </p:txBody>
      </p:sp>
      <p:graphicFrame>
        <p:nvGraphicFramePr>
          <p:cNvPr id="56" name="Table 55">
            <a:extLst>
              <a:ext uri="{FF2B5EF4-FFF2-40B4-BE49-F238E27FC236}">
                <a16:creationId xmlns:a16="http://schemas.microsoft.com/office/drawing/2014/main" id="{951BCCEA-3704-47DC-93DA-C65A4274A2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603164"/>
              </p:ext>
            </p:extLst>
          </p:nvPr>
        </p:nvGraphicFramePr>
        <p:xfrm>
          <a:off x="688800" y="1521819"/>
          <a:ext cx="8914172" cy="4730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9697">
                  <a:extLst>
                    <a:ext uri="{9D8B030D-6E8A-4147-A177-3AD203B41FA5}">
                      <a16:colId xmlns:a16="http://schemas.microsoft.com/office/drawing/2014/main" val="362009338"/>
                    </a:ext>
                  </a:extLst>
                </a:gridCol>
                <a:gridCol w="1124735">
                  <a:extLst>
                    <a:ext uri="{9D8B030D-6E8A-4147-A177-3AD203B41FA5}">
                      <a16:colId xmlns:a16="http://schemas.microsoft.com/office/drawing/2014/main" val="433012104"/>
                    </a:ext>
                  </a:extLst>
                </a:gridCol>
                <a:gridCol w="1090651">
                  <a:extLst>
                    <a:ext uri="{9D8B030D-6E8A-4147-A177-3AD203B41FA5}">
                      <a16:colId xmlns:a16="http://schemas.microsoft.com/office/drawing/2014/main" val="3157205172"/>
                    </a:ext>
                  </a:extLst>
                </a:gridCol>
                <a:gridCol w="1102013">
                  <a:extLst>
                    <a:ext uri="{9D8B030D-6E8A-4147-A177-3AD203B41FA5}">
                      <a16:colId xmlns:a16="http://schemas.microsoft.com/office/drawing/2014/main" val="2117927535"/>
                    </a:ext>
                  </a:extLst>
                </a:gridCol>
                <a:gridCol w="1079291">
                  <a:extLst>
                    <a:ext uri="{9D8B030D-6E8A-4147-A177-3AD203B41FA5}">
                      <a16:colId xmlns:a16="http://schemas.microsoft.com/office/drawing/2014/main" val="3292099002"/>
                    </a:ext>
                  </a:extLst>
                </a:gridCol>
                <a:gridCol w="1306511">
                  <a:extLst>
                    <a:ext uri="{9D8B030D-6E8A-4147-A177-3AD203B41FA5}">
                      <a16:colId xmlns:a16="http://schemas.microsoft.com/office/drawing/2014/main" val="1722400847"/>
                    </a:ext>
                  </a:extLst>
                </a:gridCol>
                <a:gridCol w="1131274">
                  <a:extLst>
                    <a:ext uri="{9D8B030D-6E8A-4147-A177-3AD203B41FA5}">
                      <a16:colId xmlns:a16="http://schemas.microsoft.com/office/drawing/2014/main" val="4211430046"/>
                    </a:ext>
                  </a:extLst>
                </a:gridCol>
              </a:tblGrid>
              <a:tr h="560891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A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Ealing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A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Harrow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A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Hillingdon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A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Hounslow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A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K&amp;C, WCC, H&amp;F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A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963100"/>
                  </a:ext>
                </a:extLst>
              </a:tr>
              <a:tr h="595658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Crime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AA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Dom, FM, FGM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Repeat, youth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Hate, FGM, </a:t>
                      </a:r>
                      <a:r>
                        <a:rPr lang="en-GB" sz="11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dom</a:t>
                      </a:r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Dom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4737555"/>
                  </a:ext>
                </a:extLst>
              </a:tr>
              <a:tr h="595658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Migration/asylum seekers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AA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PTSD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1778520"/>
                  </a:ext>
                </a:extLst>
              </a:tr>
              <a:tr h="595658">
                <a:tc>
                  <a:txBody>
                    <a:bodyPr/>
                    <a:lstStyle/>
                    <a:p>
                      <a:pPr marL="0" algn="ctr" defTabSz="1007943" rtl="0" eaLnBrk="1" latinLnBrk="0" hangingPunct="1"/>
                      <a:r>
                        <a:rPr lang="en-GB" sz="14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Employment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AA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Parental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221485"/>
                  </a:ext>
                </a:extLst>
              </a:tr>
              <a:tr h="595658">
                <a:tc>
                  <a:txBody>
                    <a:bodyPr/>
                    <a:lstStyle/>
                    <a:p>
                      <a:pPr marL="0" algn="ctr" defTabSz="1007943" rtl="0" eaLnBrk="1" latinLnBrk="0" hangingPunct="1"/>
                      <a:r>
                        <a:rPr lang="en-GB" sz="14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Poverty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AA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Fuel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Fuel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Fuel, child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Child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3982495"/>
                  </a:ext>
                </a:extLst>
              </a:tr>
              <a:tr h="595658">
                <a:tc>
                  <a:txBody>
                    <a:bodyPr/>
                    <a:lstStyle/>
                    <a:p>
                      <a:pPr marL="0" algn="ctr" defTabSz="1007943" rtl="0" eaLnBrk="1" latinLnBrk="0" hangingPunct="1"/>
                      <a:r>
                        <a:rPr lang="en-GB" sz="14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Housing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AA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Homelessness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0792581"/>
                  </a:ext>
                </a:extLst>
              </a:tr>
              <a:tr h="595658">
                <a:tc>
                  <a:txBody>
                    <a:bodyPr/>
                    <a:lstStyle/>
                    <a:p>
                      <a:pPr marL="0" algn="ctr" defTabSz="1007943" rtl="0" eaLnBrk="1" latinLnBrk="0" hangingPunct="1"/>
                      <a:r>
                        <a:rPr lang="en-GB" sz="14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Air quality/noise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AA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2935727"/>
                  </a:ext>
                </a:extLst>
              </a:tr>
              <a:tr h="595658">
                <a:tc>
                  <a:txBody>
                    <a:bodyPr/>
                    <a:lstStyle/>
                    <a:p>
                      <a:pPr marL="0" algn="ctr" defTabSz="1007943" rtl="0" eaLnBrk="1" latinLnBrk="0" hangingPunct="1"/>
                      <a:r>
                        <a:rPr lang="en-GB" sz="14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Road traffic accidents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AA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1243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8520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64534663-BFD8-4379-A27D-D8E4C6FFE8D3}"/>
              </a:ext>
            </a:extLst>
          </p:cNvPr>
          <p:cNvSpPr/>
          <p:nvPr/>
        </p:nvSpPr>
        <p:spPr>
          <a:xfrm>
            <a:off x="2630309" y="2009421"/>
            <a:ext cx="7364761" cy="4210922"/>
          </a:xfrm>
          <a:prstGeom prst="rect">
            <a:avLst/>
          </a:prstGeom>
          <a:solidFill>
            <a:srgbClr val="008AAB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4D1AE6-10FB-4685-966F-40BCE997FF9F}"/>
              </a:ext>
            </a:extLst>
          </p:cNvPr>
          <p:cNvSpPr txBox="1"/>
          <p:nvPr/>
        </p:nvSpPr>
        <p:spPr>
          <a:xfrm>
            <a:off x="0" y="7197108"/>
            <a:ext cx="1424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  <a:r>
              <a:rPr lang="en-GB" sz="1200" b="1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1E8D27-F2F7-452E-9115-6EA670CB51E2}"/>
              </a:ext>
            </a:extLst>
          </p:cNvPr>
          <p:cNvSpPr txBox="1">
            <a:spLocks/>
          </p:cNvSpPr>
          <p:nvPr/>
        </p:nvSpPr>
        <p:spPr>
          <a:xfrm>
            <a:off x="526974" y="362567"/>
            <a:ext cx="7148357" cy="799413"/>
          </a:xfrm>
          <a:prstGeom prst="rect">
            <a:avLst/>
          </a:prstGeom>
        </p:spPr>
        <p:txBody>
          <a:bodyPr/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</a:t>
            </a:r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young people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2631CD-1589-4E9E-BDE6-B0871F9E742F}"/>
              </a:ext>
            </a:extLst>
          </p:cNvPr>
          <p:cNvSpPr txBox="1"/>
          <p:nvPr/>
        </p:nvSpPr>
        <p:spPr>
          <a:xfrm>
            <a:off x="704366" y="7169638"/>
            <a:ext cx="1059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priority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EC4F02-5D09-4046-8F67-7CA850709580}"/>
              </a:ext>
            </a:extLst>
          </p:cNvPr>
          <p:cNvSpPr txBox="1"/>
          <p:nvPr/>
        </p:nvSpPr>
        <p:spPr>
          <a:xfrm>
            <a:off x="3124222" y="7159478"/>
            <a:ext cx="1752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Data 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reported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D81CB0A3-CC0E-4F22-8CEF-98C2D849A632}"/>
              </a:ext>
            </a:extLst>
          </p:cNvPr>
          <p:cNvSpPr/>
          <p:nvPr/>
        </p:nvSpPr>
        <p:spPr>
          <a:xfrm>
            <a:off x="2998330" y="7234349"/>
            <a:ext cx="142693" cy="131460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B8D5D761-6E91-4278-A08C-508269CAEE3D}"/>
              </a:ext>
            </a:extLst>
          </p:cNvPr>
          <p:cNvSpPr/>
          <p:nvPr/>
        </p:nvSpPr>
        <p:spPr>
          <a:xfrm>
            <a:off x="486334" y="7191525"/>
            <a:ext cx="226221" cy="214472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79CEE5AD-F749-4DF1-8DF8-78E7CEA98F13}"/>
              </a:ext>
            </a:extLst>
          </p:cNvPr>
          <p:cNvSpPr/>
          <p:nvPr/>
        </p:nvSpPr>
        <p:spPr>
          <a:xfrm>
            <a:off x="4319130" y="7224189"/>
            <a:ext cx="142693" cy="131460"/>
          </a:xfrm>
          <a:prstGeom prst="flowChartConnector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5E7356-7E89-49A0-A9C4-CDBFE451896D}"/>
              </a:ext>
            </a:extLst>
          </p:cNvPr>
          <p:cNvSpPr txBox="1"/>
          <p:nvPr/>
        </p:nvSpPr>
        <p:spPr>
          <a:xfrm>
            <a:off x="4581443" y="7159478"/>
            <a:ext cx="1752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Data not 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reported</a:t>
            </a: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8BDF53BB-CDEE-4266-BF4A-640191C4EB5D}"/>
              </a:ext>
            </a:extLst>
          </p:cNvPr>
          <p:cNvSpPr/>
          <p:nvPr/>
        </p:nvSpPr>
        <p:spPr>
          <a:xfrm>
            <a:off x="1738490" y="7244509"/>
            <a:ext cx="142693" cy="131460"/>
          </a:xfrm>
          <a:prstGeom prst="flowChartConnector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63FF90A6-416C-4976-BC44-D500C4385C2A}"/>
              </a:ext>
            </a:extLst>
          </p:cNvPr>
          <p:cNvSpPr/>
          <p:nvPr/>
        </p:nvSpPr>
        <p:spPr>
          <a:xfrm>
            <a:off x="8119132" y="1802222"/>
            <a:ext cx="142693" cy="131460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10D05E3B-2C55-4BCF-B00F-F1472AF43B4D}"/>
              </a:ext>
            </a:extLst>
          </p:cNvPr>
          <p:cNvSpPr/>
          <p:nvPr/>
        </p:nvSpPr>
        <p:spPr>
          <a:xfrm>
            <a:off x="7989822" y="2402979"/>
            <a:ext cx="142693" cy="131460"/>
          </a:xfrm>
          <a:prstGeom prst="flowChartConnector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655D8658-ADB6-4822-8A32-5EA986DFE291}"/>
              </a:ext>
            </a:extLst>
          </p:cNvPr>
          <p:cNvSpPr/>
          <p:nvPr/>
        </p:nvSpPr>
        <p:spPr>
          <a:xfrm>
            <a:off x="7989822" y="2945792"/>
            <a:ext cx="142693" cy="131460"/>
          </a:xfrm>
          <a:prstGeom prst="flowChartConnector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A53C2AA2-8555-4B69-80CF-D40EE7B04D35}"/>
              </a:ext>
            </a:extLst>
          </p:cNvPr>
          <p:cNvSpPr/>
          <p:nvPr/>
        </p:nvSpPr>
        <p:spPr>
          <a:xfrm>
            <a:off x="6854021" y="1802222"/>
            <a:ext cx="142693" cy="131460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27330E3D-EE8C-4719-AE35-CFEB287C988B}"/>
              </a:ext>
            </a:extLst>
          </p:cNvPr>
          <p:cNvSpPr/>
          <p:nvPr/>
        </p:nvSpPr>
        <p:spPr>
          <a:xfrm>
            <a:off x="6724713" y="2402979"/>
            <a:ext cx="142693" cy="131460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55A23E22-FC0A-4F8A-B2C1-CD5A43443F84}"/>
              </a:ext>
            </a:extLst>
          </p:cNvPr>
          <p:cNvSpPr/>
          <p:nvPr/>
        </p:nvSpPr>
        <p:spPr>
          <a:xfrm>
            <a:off x="6724713" y="2945792"/>
            <a:ext cx="142693" cy="131460"/>
          </a:xfrm>
          <a:prstGeom prst="flowChartConnector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6799B0BA-50CE-4B55-958E-07ADA919F323}"/>
              </a:ext>
            </a:extLst>
          </p:cNvPr>
          <p:cNvSpPr/>
          <p:nvPr/>
        </p:nvSpPr>
        <p:spPr>
          <a:xfrm>
            <a:off x="5549423" y="1802222"/>
            <a:ext cx="142693" cy="131460"/>
          </a:xfrm>
          <a:prstGeom prst="flowChartConnector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152464F6-FA6B-4ABF-BEDB-4D6C0750259E}"/>
              </a:ext>
            </a:extLst>
          </p:cNvPr>
          <p:cNvSpPr/>
          <p:nvPr/>
        </p:nvSpPr>
        <p:spPr>
          <a:xfrm>
            <a:off x="5549423" y="2402979"/>
            <a:ext cx="142693" cy="131460"/>
          </a:xfrm>
          <a:prstGeom prst="flowChartConnector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AABA8399-D966-4591-9201-55730E24120E}"/>
              </a:ext>
            </a:extLst>
          </p:cNvPr>
          <p:cNvSpPr/>
          <p:nvPr/>
        </p:nvSpPr>
        <p:spPr>
          <a:xfrm>
            <a:off x="5549423" y="2945792"/>
            <a:ext cx="142693" cy="131460"/>
          </a:xfrm>
          <a:prstGeom prst="flowChartConnector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Star: 5 Points 20">
            <a:extLst>
              <a:ext uri="{FF2B5EF4-FFF2-40B4-BE49-F238E27FC236}">
                <a16:creationId xmlns:a16="http://schemas.microsoft.com/office/drawing/2014/main" id="{64DF9461-6475-4C88-98DA-F1DAB77952C1}"/>
              </a:ext>
            </a:extLst>
          </p:cNvPr>
          <p:cNvSpPr/>
          <p:nvPr/>
        </p:nvSpPr>
        <p:spPr>
          <a:xfrm>
            <a:off x="4333401" y="1760716"/>
            <a:ext cx="226221" cy="214472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61903E21-8964-4A15-8D9C-5475F1118FF7}"/>
              </a:ext>
            </a:extLst>
          </p:cNvPr>
          <p:cNvSpPr/>
          <p:nvPr/>
        </p:nvSpPr>
        <p:spPr>
          <a:xfrm>
            <a:off x="4333401" y="2361473"/>
            <a:ext cx="226221" cy="214472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15F793D7-EB41-486F-8049-987C552CA102}"/>
              </a:ext>
            </a:extLst>
          </p:cNvPr>
          <p:cNvSpPr/>
          <p:nvPr/>
        </p:nvSpPr>
        <p:spPr>
          <a:xfrm>
            <a:off x="4375165" y="2945792"/>
            <a:ext cx="142693" cy="131460"/>
          </a:xfrm>
          <a:prstGeom prst="flowChartConnector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4F7798CA-928A-44A2-ACDE-1ABB279FC553}"/>
              </a:ext>
            </a:extLst>
          </p:cNvPr>
          <p:cNvSpPr/>
          <p:nvPr/>
        </p:nvSpPr>
        <p:spPr>
          <a:xfrm>
            <a:off x="3192728" y="1802222"/>
            <a:ext cx="142693" cy="131460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989FDAB2-0CD3-49D9-A05E-F1DD31D12541}"/>
              </a:ext>
            </a:extLst>
          </p:cNvPr>
          <p:cNvSpPr/>
          <p:nvPr/>
        </p:nvSpPr>
        <p:spPr>
          <a:xfrm>
            <a:off x="3192728" y="2402979"/>
            <a:ext cx="142693" cy="131460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Star: 5 Points 25">
            <a:extLst>
              <a:ext uri="{FF2B5EF4-FFF2-40B4-BE49-F238E27FC236}">
                <a16:creationId xmlns:a16="http://schemas.microsoft.com/office/drawing/2014/main" id="{AB36F181-D6A0-4FF8-9BF2-0BC3F43F7C4A}"/>
              </a:ext>
            </a:extLst>
          </p:cNvPr>
          <p:cNvSpPr/>
          <p:nvPr/>
        </p:nvSpPr>
        <p:spPr>
          <a:xfrm>
            <a:off x="9278858" y="2904286"/>
            <a:ext cx="226221" cy="214472"/>
          </a:xfrm>
          <a:prstGeom prst="star5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75873D99-98DE-4649-9736-F197668A2FB6}"/>
              </a:ext>
            </a:extLst>
          </p:cNvPr>
          <p:cNvSpPr/>
          <p:nvPr/>
        </p:nvSpPr>
        <p:spPr>
          <a:xfrm>
            <a:off x="3192728" y="2945792"/>
            <a:ext cx="142693" cy="131460"/>
          </a:xfrm>
          <a:prstGeom prst="flowChartConnector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D4B4EE0F-8ABC-4474-9385-43CF341C9F25}"/>
              </a:ext>
            </a:extLst>
          </p:cNvPr>
          <p:cNvSpPr/>
          <p:nvPr/>
        </p:nvSpPr>
        <p:spPr>
          <a:xfrm>
            <a:off x="9320622" y="1802222"/>
            <a:ext cx="142693" cy="131460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76063860-966D-4395-8061-85861D9918D2}"/>
              </a:ext>
            </a:extLst>
          </p:cNvPr>
          <p:cNvSpPr/>
          <p:nvPr/>
        </p:nvSpPr>
        <p:spPr>
          <a:xfrm>
            <a:off x="9320622" y="2402979"/>
            <a:ext cx="142693" cy="131460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Star: 5 Points 29">
            <a:extLst>
              <a:ext uri="{FF2B5EF4-FFF2-40B4-BE49-F238E27FC236}">
                <a16:creationId xmlns:a16="http://schemas.microsoft.com/office/drawing/2014/main" id="{FFCAFDDD-9BD5-4CAA-BE80-011F2DAD1F37}"/>
              </a:ext>
            </a:extLst>
          </p:cNvPr>
          <p:cNvSpPr/>
          <p:nvPr/>
        </p:nvSpPr>
        <p:spPr>
          <a:xfrm>
            <a:off x="7948058" y="3497545"/>
            <a:ext cx="226221" cy="214472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58794538-3792-4119-AB1A-9C4F19CD8EDD}"/>
              </a:ext>
            </a:extLst>
          </p:cNvPr>
          <p:cNvSpPr/>
          <p:nvPr/>
        </p:nvSpPr>
        <p:spPr>
          <a:xfrm>
            <a:off x="6724713" y="3539051"/>
            <a:ext cx="142693" cy="131460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Flowchart: Connector 31">
            <a:extLst>
              <a:ext uri="{FF2B5EF4-FFF2-40B4-BE49-F238E27FC236}">
                <a16:creationId xmlns:a16="http://schemas.microsoft.com/office/drawing/2014/main" id="{05503D2D-B271-491E-8E76-494F9B5D94F0}"/>
              </a:ext>
            </a:extLst>
          </p:cNvPr>
          <p:cNvSpPr/>
          <p:nvPr/>
        </p:nvSpPr>
        <p:spPr>
          <a:xfrm>
            <a:off x="5549423" y="3539051"/>
            <a:ext cx="142693" cy="131460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Star: 5 Points 32">
            <a:extLst>
              <a:ext uri="{FF2B5EF4-FFF2-40B4-BE49-F238E27FC236}">
                <a16:creationId xmlns:a16="http://schemas.microsoft.com/office/drawing/2014/main" id="{57C5584E-BFF2-43D5-BB89-F735CD844EC3}"/>
              </a:ext>
            </a:extLst>
          </p:cNvPr>
          <p:cNvSpPr/>
          <p:nvPr/>
        </p:nvSpPr>
        <p:spPr>
          <a:xfrm>
            <a:off x="4333401" y="3497545"/>
            <a:ext cx="226221" cy="214472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Star: 5 Points 33">
            <a:extLst>
              <a:ext uri="{FF2B5EF4-FFF2-40B4-BE49-F238E27FC236}">
                <a16:creationId xmlns:a16="http://schemas.microsoft.com/office/drawing/2014/main" id="{3467D9E1-EA0A-4E55-928F-F64610E7A5C3}"/>
              </a:ext>
            </a:extLst>
          </p:cNvPr>
          <p:cNvSpPr/>
          <p:nvPr/>
        </p:nvSpPr>
        <p:spPr>
          <a:xfrm>
            <a:off x="3150964" y="3497545"/>
            <a:ext cx="226221" cy="214472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D8B9891F-FCE6-4F13-B5BB-2E5A6AC903AA}"/>
              </a:ext>
            </a:extLst>
          </p:cNvPr>
          <p:cNvSpPr/>
          <p:nvPr/>
        </p:nvSpPr>
        <p:spPr>
          <a:xfrm>
            <a:off x="9320622" y="3539051"/>
            <a:ext cx="142693" cy="131460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id="{50D31417-0BC6-40E6-A854-F74C3FFFFFF0}"/>
              </a:ext>
            </a:extLst>
          </p:cNvPr>
          <p:cNvSpPr/>
          <p:nvPr/>
        </p:nvSpPr>
        <p:spPr>
          <a:xfrm>
            <a:off x="7989822" y="4130094"/>
            <a:ext cx="142693" cy="131460"/>
          </a:xfrm>
          <a:prstGeom prst="flowChartConnector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FE5C64A8-1EC7-4FF4-9A3A-1928E57582F6}"/>
              </a:ext>
            </a:extLst>
          </p:cNvPr>
          <p:cNvSpPr/>
          <p:nvPr/>
        </p:nvSpPr>
        <p:spPr>
          <a:xfrm>
            <a:off x="6724713" y="4130094"/>
            <a:ext cx="142693" cy="131460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Flowchart: Connector 37">
            <a:extLst>
              <a:ext uri="{FF2B5EF4-FFF2-40B4-BE49-F238E27FC236}">
                <a16:creationId xmlns:a16="http://schemas.microsoft.com/office/drawing/2014/main" id="{C356D3CE-FE17-45EC-8E10-87576116556C}"/>
              </a:ext>
            </a:extLst>
          </p:cNvPr>
          <p:cNvSpPr/>
          <p:nvPr/>
        </p:nvSpPr>
        <p:spPr>
          <a:xfrm>
            <a:off x="5549423" y="4130094"/>
            <a:ext cx="142693" cy="131460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Flowchart: Connector 38">
            <a:extLst>
              <a:ext uri="{FF2B5EF4-FFF2-40B4-BE49-F238E27FC236}">
                <a16:creationId xmlns:a16="http://schemas.microsoft.com/office/drawing/2014/main" id="{695C08BA-AD36-4BBC-9441-BCA997F6C536}"/>
              </a:ext>
            </a:extLst>
          </p:cNvPr>
          <p:cNvSpPr/>
          <p:nvPr/>
        </p:nvSpPr>
        <p:spPr>
          <a:xfrm>
            <a:off x="4375165" y="4130094"/>
            <a:ext cx="142693" cy="131460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Flowchart: Connector 39">
            <a:extLst>
              <a:ext uri="{FF2B5EF4-FFF2-40B4-BE49-F238E27FC236}">
                <a16:creationId xmlns:a16="http://schemas.microsoft.com/office/drawing/2014/main" id="{0255BE5C-9091-4164-B2FA-762F1E7D14E6}"/>
              </a:ext>
            </a:extLst>
          </p:cNvPr>
          <p:cNvSpPr/>
          <p:nvPr/>
        </p:nvSpPr>
        <p:spPr>
          <a:xfrm>
            <a:off x="3192728" y="4130094"/>
            <a:ext cx="142693" cy="131460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Flowchart: Connector 40">
            <a:extLst>
              <a:ext uri="{FF2B5EF4-FFF2-40B4-BE49-F238E27FC236}">
                <a16:creationId xmlns:a16="http://schemas.microsoft.com/office/drawing/2014/main" id="{BD6210B7-0044-4412-89C2-B813ABC629C9}"/>
              </a:ext>
            </a:extLst>
          </p:cNvPr>
          <p:cNvSpPr/>
          <p:nvPr/>
        </p:nvSpPr>
        <p:spPr>
          <a:xfrm>
            <a:off x="9320622" y="4130094"/>
            <a:ext cx="142693" cy="131460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Star: 5 Points 41">
            <a:extLst>
              <a:ext uri="{FF2B5EF4-FFF2-40B4-BE49-F238E27FC236}">
                <a16:creationId xmlns:a16="http://schemas.microsoft.com/office/drawing/2014/main" id="{F7872CE4-BE4F-40DD-98E1-D97C022723EA}"/>
              </a:ext>
            </a:extLst>
          </p:cNvPr>
          <p:cNvSpPr/>
          <p:nvPr/>
        </p:nvSpPr>
        <p:spPr>
          <a:xfrm>
            <a:off x="7948058" y="4701676"/>
            <a:ext cx="226221" cy="214472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Flowchart: Connector 42">
            <a:extLst>
              <a:ext uri="{FF2B5EF4-FFF2-40B4-BE49-F238E27FC236}">
                <a16:creationId xmlns:a16="http://schemas.microsoft.com/office/drawing/2014/main" id="{8D9143F2-F5A7-43BE-A039-6818008A5B2F}"/>
              </a:ext>
            </a:extLst>
          </p:cNvPr>
          <p:cNvSpPr/>
          <p:nvPr/>
        </p:nvSpPr>
        <p:spPr>
          <a:xfrm>
            <a:off x="7989822" y="5363283"/>
            <a:ext cx="142693" cy="131460"/>
          </a:xfrm>
          <a:prstGeom prst="flowChartConnector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Star: 5 Points 43">
            <a:extLst>
              <a:ext uri="{FF2B5EF4-FFF2-40B4-BE49-F238E27FC236}">
                <a16:creationId xmlns:a16="http://schemas.microsoft.com/office/drawing/2014/main" id="{CAA706CE-AD8E-43D4-ABED-292C80278C08}"/>
              </a:ext>
            </a:extLst>
          </p:cNvPr>
          <p:cNvSpPr/>
          <p:nvPr/>
        </p:nvSpPr>
        <p:spPr>
          <a:xfrm>
            <a:off x="6682949" y="5321777"/>
            <a:ext cx="226221" cy="214472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Flowchart: Connector 44">
            <a:extLst>
              <a:ext uri="{FF2B5EF4-FFF2-40B4-BE49-F238E27FC236}">
                <a16:creationId xmlns:a16="http://schemas.microsoft.com/office/drawing/2014/main" id="{74A5731B-6D26-473A-9FB8-F72D09BA0956}"/>
              </a:ext>
            </a:extLst>
          </p:cNvPr>
          <p:cNvSpPr/>
          <p:nvPr/>
        </p:nvSpPr>
        <p:spPr>
          <a:xfrm>
            <a:off x="6724713" y="4743182"/>
            <a:ext cx="142693" cy="131460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Flowchart: Connector 45">
            <a:extLst>
              <a:ext uri="{FF2B5EF4-FFF2-40B4-BE49-F238E27FC236}">
                <a16:creationId xmlns:a16="http://schemas.microsoft.com/office/drawing/2014/main" id="{95C6D1C0-71A8-469F-9CD8-52E7AE98B95C}"/>
              </a:ext>
            </a:extLst>
          </p:cNvPr>
          <p:cNvSpPr/>
          <p:nvPr/>
        </p:nvSpPr>
        <p:spPr>
          <a:xfrm>
            <a:off x="5549423" y="4743182"/>
            <a:ext cx="142693" cy="131460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" name="Flowchart: Connector 46">
            <a:extLst>
              <a:ext uri="{FF2B5EF4-FFF2-40B4-BE49-F238E27FC236}">
                <a16:creationId xmlns:a16="http://schemas.microsoft.com/office/drawing/2014/main" id="{E3171F07-01D0-42A4-93F9-0338AAA46ED7}"/>
              </a:ext>
            </a:extLst>
          </p:cNvPr>
          <p:cNvSpPr/>
          <p:nvPr/>
        </p:nvSpPr>
        <p:spPr>
          <a:xfrm>
            <a:off x="5549423" y="5363283"/>
            <a:ext cx="142693" cy="131460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Flowchart: Connector 47">
            <a:extLst>
              <a:ext uri="{FF2B5EF4-FFF2-40B4-BE49-F238E27FC236}">
                <a16:creationId xmlns:a16="http://schemas.microsoft.com/office/drawing/2014/main" id="{D4F00C7F-38AF-4DF8-9E23-60E87AB3C2F2}"/>
              </a:ext>
            </a:extLst>
          </p:cNvPr>
          <p:cNvSpPr/>
          <p:nvPr/>
        </p:nvSpPr>
        <p:spPr>
          <a:xfrm>
            <a:off x="4375165" y="4743182"/>
            <a:ext cx="142693" cy="131460"/>
          </a:xfrm>
          <a:prstGeom prst="flowChartConnector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Flowchart: Connector 48">
            <a:extLst>
              <a:ext uri="{FF2B5EF4-FFF2-40B4-BE49-F238E27FC236}">
                <a16:creationId xmlns:a16="http://schemas.microsoft.com/office/drawing/2014/main" id="{9729E245-77FE-4164-9988-5A936E666639}"/>
              </a:ext>
            </a:extLst>
          </p:cNvPr>
          <p:cNvSpPr/>
          <p:nvPr/>
        </p:nvSpPr>
        <p:spPr>
          <a:xfrm>
            <a:off x="4375165" y="5363283"/>
            <a:ext cx="142693" cy="131460"/>
          </a:xfrm>
          <a:prstGeom prst="flowChartConnector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Flowchart: Connector 49">
            <a:extLst>
              <a:ext uri="{FF2B5EF4-FFF2-40B4-BE49-F238E27FC236}">
                <a16:creationId xmlns:a16="http://schemas.microsoft.com/office/drawing/2014/main" id="{0D8954D0-4022-4E26-8F94-BC9790C552A5}"/>
              </a:ext>
            </a:extLst>
          </p:cNvPr>
          <p:cNvSpPr/>
          <p:nvPr/>
        </p:nvSpPr>
        <p:spPr>
          <a:xfrm>
            <a:off x="3192728" y="4743182"/>
            <a:ext cx="142693" cy="131460"/>
          </a:xfrm>
          <a:prstGeom prst="flowChartConnector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Flowchart: Connector 50">
            <a:extLst>
              <a:ext uri="{FF2B5EF4-FFF2-40B4-BE49-F238E27FC236}">
                <a16:creationId xmlns:a16="http://schemas.microsoft.com/office/drawing/2014/main" id="{FC6D0FB0-AF04-4490-AF93-B66A9DBA3FA3}"/>
              </a:ext>
            </a:extLst>
          </p:cNvPr>
          <p:cNvSpPr/>
          <p:nvPr/>
        </p:nvSpPr>
        <p:spPr>
          <a:xfrm>
            <a:off x="3192728" y="5363283"/>
            <a:ext cx="142693" cy="131460"/>
          </a:xfrm>
          <a:prstGeom prst="flowChartConnector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Star: 5 Points 51">
            <a:extLst>
              <a:ext uri="{FF2B5EF4-FFF2-40B4-BE49-F238E27FC236}">
                <a16:creationId xmlns:a16="http://schemas.microsoft.com/office/drawing/2014/main" id="{97E13C36-311B-4051-B8D5-CD9D095C7A1A}"/>
              </a:ext>
            </a:extLst>
          </p:cNvPr>
          <p:cNvSpPr/>
          <p:nvPr/>
        </p:nvSpPr>
        <p:spPr>
          <a:xfrm>
            <a:off x="9278858" y="4701676"/>
            <a:ext cx="226221" cy="214472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Star: 5 Points 52">
            <a:extLst>
              <a:ext uri="{FF2B5EF4-FFF2-40B4-BE49-F238E27FC236}">
                <a16:creationId xmlns:a16="http://schemas.microsoft.com/office/drawing/2014/main" id="{4DE1D4D9-C4BD-4A48-8DC7-51EC400397CD}"/>
              </a:ext>
            </a:extLst>
          </p:cNvPr>
          <p:cNvSpPr/>
          <p:nvPr/>
        </p:nvSpPr>
        <p:spPr>
          <a:xfrm>
            <a:off x="9278858" y="5321777"/>
            <a:ext cx="226221" cy="214472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Star: 5 Points 53">
            <a:extLst>
              <a:ext uri="{FF2B5EF4-FFF2-40B4-BE49-F238E27FC236}">
                <a16:creationId xmlns:a16="http://schemas.microsoft.com/office/drawing/2014/main" id="{2BD74782-9841-421C-A096-DFA6792717CE}"/>
              </a:ext>
            </a:extLst>
          </p:cNvPr>
          <p:cNvSpPr/>
          <p:nvPr/>
        </p:nvSpPr>
        <p:spPr>
          <a:xfrm>
            <a:off x="7948058" y="5876418"/>
            <a:ext cx="226221" cy="214472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55" name="Flowchart: Connector 54">
            <a:extLst>
              <a:ext uri="{FF2B5EF4-FFF2-40B4-BE49-F238E27FC236}">
                <a16:creationId xmlns:a16="http://schemas.microsoft.com/office/drawing/2014/main" id="{FB513231-C903-4BE1-A709-6E1D6AE569A0}"/>
              </a:ext>
            </a:extLst>
          </p:cNvPr>
          <p:cNvSpPr/>
          <p:nvPr/>
        </p:nvSpPr>
        <p:spPr>
          <a:xfrm>
            <a:off x="6724713" y="5917924"/>
            <a:ext cx="142693" cy="131460"/>
          </a:xfrm>
          <a:prstGeom prst="flowChartConnector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6" name="Flowchart: Connector 55">
            <a:extLst>
              <a:ext uri="{FF2B5EF4-FFF2-40B4-BE49-F238E27FC236}">
                <a16:creationId xmlns:a16="http://schemas.microsoft.com/office/drawing/2014/main" id="{46C2638A-0595-45C3-817E-16654C1C7B45}"/>
              </a:ext>
            </a:extLst>
          </p:cNvPr>
          <p:cNvSpPr/>
          <p:nvPr/>
        </p:nvSpPr>
        <p:spPr>
          <a:xfrm>
            <a:off x="5549423" y="5917924"/>
            <a:ext cx="142693" cy="131460"/>
          </a:xfrm>
          <a:prstGeom prst="flowChartConnector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7" name="Flowchart: Connector 56">
            <a:extLst>
              <a:ext uri="{FF2B5EF4-FFF2-40B4-BE49-F238E27FC236}">
                <a16:creationId xmlns:a16="http://schemas.microsoft.com/office/drawing/2014/main" id="{D0316198-292A-4118-B551-9E27E1A0C928}"/>
              </a:ext>
            </a:extLst>
          </p:cNvPr>
          <p:cNvSpPr/>
          <p:nvPr/>
        </p:nvSpPr>
        <p:spPr>
          <a:xfrm>
            <a:off x="4375165" y="5917924"/>
            <a:ext cx="142693" cy="131460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8" name="Flowchart: Connector 57">
            <a:extLst>
              <a:ext uri="{FF2B5EF4-FFF2-40B4-BE49-F238E27FC236}">
                <a16:creationId xmlns:a16="http://schemas.microsoft.com/office/drawing/2014/main" id="{DD5E6C7C-91BA-402B-97E5-E639A0904C11}"/>
              </a:ext>
            </a:extLst>
          </p:cNvPr>
          <p:cNvSpPr/>
          <p:nvPr/>
        </p:nvSpPr>
        <p:spPr>
          <a:xfrm>
            <a:off x="3192728" y="5917924"/>
            <a:ext cx="142693" cy="131460"/>
          </a:xfrm>
          <a:prstGeom prst="flowChartConnector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9" name="Flowchart: Connector 58">
            <a:extLst>
              <a:ext uri="{FF2B5EF4-FFF2-40B4-BE49-F238E27FC236}">
                <a16:creationId xmlns:a16="http://schemas.microsoft.com/office/drawing/2014/main" id="{7544B084-FD71-4EF0-8DFF-CF110CA4E18B}"/>
              </a:ext>
            </a:extLst>
          </p:cNvPr>
          <p:cNvSpPr/>
          <p:nvPr/>
        </p:nvSpPr>
        <p:spPr>
          <a:xfrm>
            <a:off x="9320622" y="5917924"/>
            <a:ext cx="142693" cy="131460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62A3F68-C358-4E20-AC15-79C066EB8410}"/>
              </a:ext>
            </a:extLst>
          </p:cNvPr>
          <p:cNvSpPr txBox="1"/>
          <p:nvPr/>
        </p:nvSpPr>
        <p:spPr>
          <a:xfrm>
            <a:off x="1883458" y="7094688"/>
            <a:ext cx="1058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Need locally 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identified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2D37649-D31E-45DD-989F-7A929829E5AE}"/>
              </a:ext>
            </a:extLst>
          </p:cNvPr>
          <p:cNvSpPr txBox="1"/>
          <p:nvPr/>
        </p:nvSpPr>
        <p:spPr>
          <a:xfrm>
            <a:off x="6226877" y="7128998"/>
            <a:ext cx="4269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* 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Hillingdon</a:t>
            </a:r>
            <a:r>
              <a:rPr lang="en-GB" sz="1200" dirty="0">
                <a:solidFill>
                  <a:schemeClr val="bg1"/>
                </a:solidFill>
              </a:rPr>
              <a:t> prioritises child health and wellbeing more generally; LBW, low birth weight; </a:t>
            </a:r>
            <a:r>
              <a:rPr lang="en-GB" sz="1200" dirty="0" err="1">
                <a:solidFill>
                  <a:schemeClr val="bg1"/>
                </a:solidFill>
              </a:rPr>
              <a:t>ToC</a:t>
            </a:r>
            <a:r>
              <a:rPr lang="en-GB" sz="1200" dirty="0">
                <a:solidFill>
                  <a:schemeClr val="bg1"/>
                </a:solidFill>
              </a:rPr>
              <a:t>, transfers of care.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id="{BDC147FE-FBF9-4162-B147-6BCC28254F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355448"/>
              </p:ext>
            </p:extLst>
          </p:nvPr>
        </p:nvGraphicFramePr>
        <p:xfrm>
          <a:off x="407531" y="1459366"/>
          <a:ext cx="9587539" cy="4730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6795">
                  <a:extLst>
                    <a:ext uri="{9D8B030D-6E8A-4147-A177-3AD203B41FA5}">
                      <a16:colId xmlns:a16="http://schemas.microsoft.com/office/drawing/2014/main" val="362009338"/>
                    </a:ext>
                  </a:extLst>
                </a:gridCol>
                <a:gridCol w="1209696">
                  <a:extLst>
                    <a:ext uri="{9D8B030D-6E8A-4147-A177-3AD203B41FA5}">
                      <a16:colId xmlns:a16="http://schemas.microsoft.com/office/drawing/2014/main" val="433012104"/>
                    </a:ext>
                  </a:extLst>
                </a:gridCol>
                <a:gridCol w="1173038">
                  <a:extLst>
                    <a:ext uri="{9D8B030D-6E8A-4147-A177-3AD203B41FA5}">
                      <a16:colId xmlns:a16="http://schemas.microsoft.com/office/drawing/2014/main" val="3157205172"/>
                    </a:ext>
                  </a:extLst>
                </a:gridCol>
                <a:gridCol w="1185258">
                  <a:extLst>
                    <a:ext uri="{9D8B030D-6E8A-4147-A177-3AD203B41FA5}">
                      <a16:colId xmlns:a16="http://schemas.microsoft.com/office/drawing/2014/main" val="2117927535"/>
                    </a:ext>
                  </a:extLst>
                </a:gridCol>
                <a:gridCol w="1160819">
                  <a:extLst>
                    <a:ext uri="{9D8B030D-6E8A-4147-A177-3AD203B41FA5}">
                      <a16:colId xmlns:a16="http://schemas.microsoft.com/office/drawing/2014/main" val="3292099002"/>
                    </a:ext>
                  </a:extLst>
                </a:gridCol>
                <a:gridCol w="1405204">
                  <a:extLst>
                    <a:ext uri="{9D8B030D-6E8A-4147-A177-3AD203B41FA5}">
                      <a16:colId xmlns:a16="http://schemas.microsoft.com/office/drawing/2014/main" val="1722400847"/>
                    </a:ext>
                  </a:extLst>
                </a:gridCol>
                <a:gridCol w="1216729">
                  <a:extLst>
                    <a:ext uri="{9D8B030D-6E8A-4147-A177-3AD203B41FA5}">
                      <a16:colId xmlns:a16="http://schemas.microsoft.com/office/drawing/2014/main" val="4211430046"/>
                    </a:ext>
                  </a:extLst>
                </a:gridCol>
              </a:tblGrid>
              <a:tr h="560891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A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Ealing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A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Harrow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A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Hillingdon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A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Hounslow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A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K&amp;C, WCC, H&amp;F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A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963100"/>
                  </a:ext>
                </a:extLst>
              </a:tr>
              <a:tr h="595658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Neonatal and infant health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AA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LBW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LBW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4737555"/>
                  </a:ext>
                </a:extLst>
              </a:tr>
              <a:tr h="595658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Child oral health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A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Tooth decay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1778520"/>
                  </a:ext>
                </a:extLst>
              </a:tr>
              <a:tr h="595658">
                <a:tc>
                  <a:txBody>
                    <a:bodyPr/>
                    <a:lstStyle/>
                    <a:p>
                      <a:pPr marL="0" algn="ctr" defTabSz="1007943" rtl="0" eaLnBrk="1" latinLnBrk="0" hangingPunct="1"/>
                      <a:r>
                        <a:rPr lang="en-GB" sz="14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Childhood eating disorder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AA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Waiting times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221485"/>
                  </a:ext>
                </a:extLst>
              </a:tr>
              <a:tr h="595658">
                <a:tc>
                  <a:txBody>
                    <a:bodyPr/>
                    <a:lstStyle/>
                    <a:p>
                      <a:pPr marL="0" algn="ctr" defTabSz="1007943" rtl="0" eaLnBrk="1" latinLnBrk="0" hangingPunct="1"/>
                      <a:r>
                        <a:rPr lang="en-GB" sz="14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A&amp;E visits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A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Under 5s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3982495"/>
                  </a:ext>
                </a:extLst>
              </a:tr>
              <a:tr h="595658">
                <a:tc>
                  <a:txBody>
                    <a:bodyPr/>
                    <a:lstStyle/>
                    <a:p>
                      <a:pPr marL="0" algn="ctr" defTabSz="1007943" rtl="0" eaLnBrk="1" latinLnBrk="0" hangingPunct="1"/>
                      <a:r>
                        <a:rPr lang="en-GB" sz="14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Teenage pregnancy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A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0792581"/>
                  </a:ext>
                </a:extLst>
              </a:tr>
              <a:tr h="595658">
                <a:tc>
                  <a:txBody>
                    <a:bodyPr/>
                    <a:lstStyle/>
                    <a:p>
                      <a:pPr marL="0" algn="ctr" defTabSz="1007943" rtl="0" eaLnBrk="1" latinLnBrk="0" hangingPunct="1"/>
                      <a:r>
                        <a:rPr lang="en-GB" sz="14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Children with SEN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A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ToC</a:t>
                      </a:r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2935727"/>
                  </a:ext>
                </a:extLst>
              </a:tr>
              <a:tr h="595658">
                <a:tc>
                  <a:txBody>
                    <a:bodyPr/>
                    <a:lstStyle/>
                    <a:p>
                      <a:pPr marL="0" algn="ctr" defTabSz="1007943" rtl="0" eaLnBrk="1" latinLnBrk="0" hangingPunct="1"/>
                      <a:r>
                        <a:rPr lang="en-GB" sz="14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Looked after children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A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Mental health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1243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1792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56D2EBC71A484CAF23F18FFD8DD249" ma:contentTypeVersion="7" ma:contentTypeDescription="Create a new document." ma:contentTypeScope="" ma:versionID="ea13e6ec499f6f90558444d79f37e28d">
  <xsd:schema xmlns:xsd="http://www.w3.org/2001/XMLSchema" xmlns:xs="http://www.w3.org/2001/XMLSchema" xmlns:p="http://schemas.microsoft.com/office/2006/metadata/properties" xmlns:ns2="e7fb9bad-05aa-461c-addc-7d8f2572d5d3" xmlns:ns3="50549b99-cf9d-4e02-97c3-3b8e21747bea" targetNamespace="http://schemas.microsoft.com/office/2006/metadata/properties" ma:root="true" ma:fieldsID="4f7064f1ca9d0edd70a35bfc1dccd2ca" ns2:_="" ns3:_="">
    <xsd:import namespace="e7fb9bad-05aa-461c-addc-7d8f2572d5d3"/>
    <xsd:import namespace="50549b99-cf9d-4e02-97c3-3b8e21747be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fb9bad-05aa-461c-addc-7d8f2572d5d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549b99-cf9d-4e02-97c3-3b8e21747b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0F284FF-5B3A-4E09-8869-51230A77C1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fb9bad-05aa-461c-addc-7d8f2572d5d3"/>
    <ds:schemaRef ds:uri="50549b99-cf9d-4e02-97c3-3b8e21747b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005586A-0EE2-497A-86CC-C1759E86DA0F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dcmitype/"/>
    <ds:schemaRef ds:uri="e7fb9bad-05aa-461c-addc-7d8f2572d5d3"/>
    <ds:schemaRef ds:uri="50549b99-cf9d-4e02-97c3-3b8e21747bea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CE3CA30-73D2-4143-A1B0-3F726EE4C98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4480</TotalTime>
  <Words>1453</Words>
  <Application>Microsoft Office PowerPoint</Application>
  <PresentationFormat>Custom</PresentationFormat>
  <Paragraphs>363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Common clinical conditions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Hilton</dc:creator>
  <cp:lastModifiedBy>Natalie Hudson</cp:lastModifiedBy>
  <cp:revision>134</cp:revision>
  <cp:lastPrinted>2017-08-02T07:56:59Z</cp:lastPrinted>
  <dcterms:created xsi:type="dcterms:W3CDTF">2017-07-14T09:22:22Z</dcterms:created>
  <dcterms:modified xsi:type="dcterms:W3CDTF">2018-11-21T15:28:25Z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0x0101002556D2EBC71A484CAF23F18FFD8DD249</vt:lpwstr>
  </property>
</Properties>
</file>