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41" r:id="rId5"/>
  </p:sldMasterIdLst>
  <p:notesMasterIdLst>
    <p:notesMasterId r:id="rId25"/>
  </p:notesMasterIdLst>
  <p:handoutMasterIdLst>
    <p:handoutMasterId r:id="rId26"/>
  </p:handoutMasterIdLst>
  <p:sldIdLst>
    <p:sldId id="257" r:id="rId6"/>
    <p:sldId id="304" r:id="rId7"/>
    <p:sldId id="306" r:id="rId8"/>
    <p:sldId id="302" r:id="rId9"/>
    <p:sldId id="308" r:id="rId10"/>
    <p:sldId id="362" r:id="rId11"/>
    <p:sldId id="364" r:id="rId12"/>
    <p:sldId id="363" r:id="rId13"/>
    <p:sldId id="366" r:id="rId14"/>
    <p:sldId id="289" r:id="rId15"/>
    <p:sldId id="358" r:id="rId16"/>
    <p:sldId id="355" r:id="rId17"/>
    <p:sldId id="356" r:id="rId18"/>
    <p:sldId id="357" r:id="rId19"/>
    <p:sldId id="359" r:id="rId20"/>
    <p:sldId id="365" r:id="rId21"/>
    <p:sldId id="371" r:id="rId22"/>
    <p:sldId id="300" r:id="rId23"/>
    <p:sldId id="372" r:id="rId24"/>
  </p:sldIdLst>
  <p:sldSz cx="10691813" cy="7559675"/>
  <p:notesSz cx="6858000" cy="9144000"/>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Marsland" initials="AM" lastIdx="2" clrIdx="0">
    <p:extLst>
      <p:ext uri="{19B8F6BF-5375-455C-9EA6-DF929625EA0E}">
        <p15:presenceInfo xmlns:p15="http://schemas.microsoft.com/office/powerpoint/2012/main" userId="81cd46af300cce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567C"/>
    <a:srgbClr val="2E75B6"/>
    <a:srgbClr val="B6C200"/>
    <a:srgbClr val="00996D"/>
    <a:srgbClr val="B00060"/>
    <a:srgbClr val="339966"/>
    <a:srgbClr val="008AAB"/>
    <a:srgbClr val="6F6F6E"/>
    <a:srgbClr val="0F365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9523" autoAdjust="0"/>
  </p:normalViewPr>
  <p:slideViewPr>
    <p:cSldViewPr snapToGrid="0">
      <p:cViewPr varScale="1">
        <p:scale>
          <a:sx n="76" d="100"/>
          <a:sy n="76" d="100"/>
        </p:scale>
        <p:origin x="83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ra%20Sekelj\Downloads\ICHP%20Frailty%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ra%20Sekelj\Downloads\ICHP%20Frailty%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ra%20Sekelj\Downloads\ICHP%20Frailty%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ra%20Sekelj\Downloads\ICHP%20Frailty%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ara%20Sekelj\Downloads\ICHP%20Frailty%20Analysi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2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rich>
      </c:tx>
      <c:layout>
        <c:manualLayout>
          <c:xMode val="edge"/>
          <c:yMode val="edge"/>
          <c:x val="8.2560555555555568E-2"/>
          <c:y val="2.1090740740740753E-3"/>
        </c:manualLayout>
      </c:layout>
      <c:overlay val="0"/>
      <c:spPr>
        <a:noFill/>
        <a:ln>
          <a:noFill/>
        </a:ln>
        <a:effectLst/>
      </c:spPr>
      <c:txPr>
        <a:bodyPr rot="0" spcFirstLastPara="1" vertOverflow="ellipsis" vert="horz" wrap="square" anchor="ctr" anchorCtr="1"/>
        <a:lstStyle/>
        <a:p>
          <a:pPr>
            <a:defRPr sz="132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6033777777777774E-2"/>
          <c:y val="4.800092592592594E-2"/>
          <c:w val="0.96584811111111113"/>
          <c:h val="0.81190888868616984"/>
        </c:manualLayout>
      </c:layout>
      <c:barChart>
        <c:barDir val="col"/>
        <c:grouping val="clustered"/>
        <c:varyColors val="0"/>
        <c:ser>
          <c:idx val="0"/>
          <c:order val="0"/>
          <c:tx>
            <c:strRef>
              <c:f>'[ICHP Frailty Analysis.xlsx]Analysis 1'!$B$2</c:f>
              <c:strCache>
                <c:ptCount val="1"/>
                <c:pt idx="0">
                  <c:v>Patient Group</c:v>
                </c:pt>
              </c:strCache>
            </c:strRef>
          </c:tx>
          <c:spPr>
            <a:solidFill>
              <a:srgbClr val="00996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'[ICHP Frailty Analysis.xlsx]Analysis 1'!$B$4:$B$13</c:f>
              <c:strCache>
                <c:ptCount val="10"/>
                <c:pt idx="0">
                  <c:v>Frailty Aggregate</c:v>
                </c:pt>
                <c:pt idx="1">
                  <c:v>Falls and Fractures</c:v>
                </c:pt>
                <c:pt idx="2">
                  <c:v>Dementia and Delirium</c:v>
                </c:pt>
                <c:pt idx="3">
                  <c:v>Anxiety and Depression</c:v>
                </c:pt>
                <c:pt idx="4">
                  <c:v>Mobility Problems</c:v>
                </c:pt>
                <c:pt idx="5">
                  <c:v>Pressure Ulcers and Weight Loss</c:v>
                </c:pt>
                <c:pt idx="6">
                  <c:v>Incontinence</c:v>
                </c:pt>
                <c:pt idx="7">
                  <c:v>Dependence and Care</c:v>
                </c:pt>
                <c:pt idx="8">
                  <c:v>Weakening</c:v>
                </c:pt>
                <c:pt idx="9">
                  <c:v>Muscle Weakness</c:v>
                </c:pt>
              </c:strCache>
            </c:strRef>
          </c:cat>
          <c:val>
            <c:numRef>
              <c:f>'[ICHP Frailty Analysis.xlsx]Analysis 1'!$D$4:$D$13</c:f>
              <c:numCache>
                <c:formatCode>0.0%</c:formatCode>
                <c:ptCount val="10"/>
                <c:pt idx="0">
                  <c:v>0.50023378114999995</c:v>
                </c:pt>
                <c:pt idx="1">
                  <c:v>0.32794372715199999</c:v>
                </c:pt>
                <c:pt idx="2">
                  <c:v>0.20288967454699999</c:v>
                </c:pt>
                <c:pt idx="3">
                  <c:v>0.103267251453</c:v>
                </c:pt>
                <c:pt idx="4">
                  <c:v>0.103224099806</c:v>
                </c:pt>
                <c:pt idx="5">
                  <c:v>7.1436581614000003E-2</c:v>
                </c:pt>
                <c:pt idx="6">
                  <c:v>3.8598824699000001E-2</c:v>
                </c:pt>
                <c:pt idx="7">
                  <c:v>3.5073438546000001E-2</c:v>
                </c:pt>
                <c:pt idx="8">
                  <c:v>2.7735526917999999E-2</c:v>
                </c:pt>
                <c:pt idx="9">
                  <c:v>5.5716010400000003E-4</c:v>
                </c:pt>
              </c:numCache>
            </c:numRef>
          </c:val>
          <c:extLst>
            <c:ext xmlns:c16="http://schemas.microsoft.com/office/drawing/2014/chart" uri="{C3380CC4-5D6E-409C-BE32-E72D297353CC}">
              <c16:uniqueId val="{00000000-CCE9-421E-A6DC-8CA1640C2DE5}"/>
            </c:ext>
          </c:extLst>
        </c:ser>
        <c:dLbls>
          <c:showLegendKey val="0"/>
          <c:showVal val="0"/>
          <c:showCatName val="0"/>
          <c:showSerName val="0"/>
          <c:showPercent val="0"/>
          <c:showBubbleSize val="0"/>
        </c:dLbls>
        <c:gapWidth val="100"/>
        <c:overlap val="-24"/>
        <c:axId val="980207263"/>
        <c:axId val="980210175"/>
      </c:barChart>
      <c:catAx>
        <c:axId val="98020726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80210175"/>
        <c:crosses val="autoZero"/>
        <c:auto val="1"/>
        <c:lblAlgn val="ctr"/>
        <c:lblOffset val="100"/>
        <c:noMultiLvlLbl val="0"/>
      </c:catAx>
      <c:valAx>
        <c:axId val="980210175"/>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80207263"/>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79899034344001E-2"/>
          <c:y val="8.7365812519694927E-2"/>
          <c:w val="0.90921656916839533"/>
          <c:h val="0.62695858266592874"/>
        </c:manualLayout>
      </c:layout>
      <c:barChart>
        <c:barDir val="col"/>
        <c:grouping val="clustered"/>
        <c:varyColors val="0"/>
        <c:ser>
          <c:idx val="0"/>
          <c:order val="0"/>
          <c:tx>
            <c:strRef>
              <c:f>'[ICHP Frailty Analysis.xlsx]Sheet1'!$B$6</c:f>
              <c:strCache>
                <c:ptCount val="1"/>
                <c:pt idx="0">
                  <c:v>all &gt;65 years</c:v>
                </c:pt>
              </c:strCache>
            </c:strRef>
          </c:tx>
          <c:spPr>
            <a:solidFill>
              <a:schemeClr val="accent6"/>
            </a:solidFill>
            <a:ln>
              <a:noFill/>
            </a:ln>
            <a:effectLst/>
          </c:spPr>
          <c:invertIfNegative val="0"/>
          <c:dLbls>
            <c:dLbl>
              <c:idx val="0"/>
              <c:layout>
                <c:manualLayout>
                  <c:x val="-4.0145163224333067E-3"/>
                  <c:y val="3.00152250456491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D3-4A67-B394-027016CB63C2}"/>
                </c:ext>
              </c:extLst>
            </c:dLbl>
            <c:dLbl>
              <c:idx val="1"/>
              <c:delete val="1"/>
              <c:extLst>
                <c:ext xmlns:c15="http://schemas.microsoft.com/office/drawing/2012/chart" uri="{CE6537A1-D6FC-4f65-9D91-7224C49458BB}"/>
                <c:ext xmlns:c16="http://schemas.microsoft.com/office/drawing/2014/chart" uri="{C3380CC4-5D6E-409C-BE32-E72D297353CC}">
                  <c16:uniqueId val="{00000002-7ED3-4A67-B394-027016CB63C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'[ICHP Frailty Analysis.xlsx]Sheet1'!$C$5:$E$5</c:f>
              <c:strCache>
                <c:ptCount val="3"/>
                <c:pt idx="0">
                  <c:v>In-Hospital Mortality</c:v>
                </c:pt>
                <c:pt idx="1">
                  <c:v>30-Day Readmission</c:v>
                </c:pt>
                <c:pt idx="2">
                  <c:v>Long LOS</c:v>
                </c:pt>
              </c:strCache>
            </c:strRef>
          </c:cat>
          <c:val>
            <c:numRef>
              <c:f>'[ICHP Frailty Analysis.xlsx]Sheet1'!$C$6:$E$6</c:f>
              <c:numCache>
                <c:formatCode>0.0%</c:formatCode>
                <c:ptCount val="3"/>
                <c:pt idx="0">
                  <c:v>5.7009526307E-2</c:v>
                </c:pt>
                <c:pt idx="1">
                  <c:v>0.17200905151000001</c:v>
                </c:pt>
                <c:pt idx="2">
                  <c:v>0.236390274342</c:v>
                </c:pt>
              </c:numCache>
            </c:numRef>
          </c:val>
          <c:extLst>
            <c:ext xmlns:c16="http://schemas.microsoft.com/office/drawing/2014/chart" uri="{C3380CC4-5D6E-409C-BE32-E72D297353CC}">
              <c16:uniqueId val="{00000000-4ABE-450F-8C70-3087DEBF6396}"/>
            </c:ext>
          </c:extLst>
        </c:ser>
        <c:ser>
          <c:idx val="1"/>
          <c:order val="1"/>
          <c:tx>
            <c:strRef>
              <c:f>'[ICHP Frailty Analysis.xlsx]Sheet1'!$B$7</c:f>
              <c:strCache>
                <c:ptCount val="1"/>
                <c:pt idx="0">
                  <c:v>Frailty Aggregate</c:v>
                </c:pt>
              </c:strCache>
            </c:strRef>
          </c:tx>
          <c:spPr>
            <a:solidFill>
              <a:schemeClr val="accent5"/>
            </a:solidFill>
            <a:ln>
              <a:noFill/>
            </a:ln>
            <a:effectLst/>
          </c:spPr>
          <c:invertIfNegative val="0"/>
          <c:dLbls>
            <c:dLbl>
              <c:idx val="0"/>
              <c:layout>
                <c:manualLayout>
                  <c:x val="0"/>
                  <c:y val="-2.1010657531954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D3-4A67-B394-027016CB63C2}"/>
                </c:ext>
              </c:extLst>
            </c:dLbl>
            <c:dLbl>
              <c:idx val="1"/>
              <c:delete val="1"/>
              <c:extLst>
                <c:ext xmlns:c15="http://schemas.microsoft.com/office/drawing/2012/chart" uri="{CE6537A1-D6FC-4f65-9D91-7224C49458BB}"/>
                <c:ext xmlns:c16="http://schemas.microsoft.com/office/drawing/2014/chart" uri="{C3380CC4-5D6E-409C-BE32-E72D297353CC}">
                  <c16:uniqueId val="{00000001-7ED3-4A67-B394-027016CB63C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'[ICHP Frailty Analysis.xlsx]Sheet1'!$C$5:$E$5</c:f>
              <c:strCache>
                <c:ptCount val="3"/>
                <c:pt idx="0">
                  <c:v>In-Hospital Mortality</c:v>
                </c:pt>
                <c:pt idx="1">
                  <c:v>30-Day Readmission</c:v>
                </c:pt>
                <c:pt idx="2">
                  <c:v>Long LOS</c:v>
                </c:pt>
              </c:strCache>
            </c:strRef>
          </c:cat>
          <c:val>
            <c:numRef>
              <c:f>'[ICHP Frailty Analysis.xlsx]Sheet1'!$C$7:$E$7</c:f>
              <c:numCache>
                <c:formatCode>0.0%</c:formatCode>
                <c:ptCount val="3"/>
                <c:pt idx="0">
                  <c:v>7.9437209088000005E-2</c:v>
                </c:pt>
                <c:pt idx="1">
                  <c:v>0.20288518606700001</c:v>
                </c:pt>
                <c:pt idx="2">
                  <c:v>0.34248409429799997</c:v>
                </c:pt>
              </c:numCache>
            </c:numRef>
          </c:val>
          <c:extLst>
            <c:ext xmlns:c16="http://schemas.microsoft.com/office/drawing/2014/chart" uri="{C3380CC4-5D6E-409C-BE32-E72D297353CC}">
              <c16:uniqueId val="{00000001-4ABE-450F-8C70-3087DEBF6396}"/>
            </c:ext>
          </c:extLst>
        </c:ser>
        <c:ser>
          <c:idx val="2"/>
          <c:order val="2"/>
          <c:tx>
            <c:strRef>
              <c:f>'[ICHP Frailty Analysis.xlsx]Sheet1'!$B$8</c:f>
              <c:strCache>
                <c:ptCount val="1"/>
                <c:pt idx="0">
                  <c:v>Muscle Weakness</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7ED3-4A67-B394-027016CB63C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'[ICHP Frailty Analysis.xlsx]Sheet1'!$C$5:$E$5</c:f>
              <c:strCache>
                <c:ptCount val="3"/>
                <c:pt idx="0">
                  <c:v>In-Hospital Mortality</c:v>
                </c:pt>
                <c:pt idx="1">
                  <c:v>30-Day Readmission</c:v>
                </c:pt>
                <c:pt idx="2">
                  <c:v>Long LOS</c:v>
                </c:pt>
              </c:strCache>
            </c:strRef>
          </c:cat>
          <c:val>
            <c:numRef>
              <c:f>'[ICHP Frailty Analysis.xlsx]Sheet1'!$C$8:$E$8</c:f>
              <c:numCache>
                <c:formatCode>0.0%</c:formatCode>
                <c:ptCount val="3"/>
                <c:pt idx="0">
                  <c:v>0.103884057971</c:v>
                </c:pt>
                <c:pt idx="1">
                  <c:v>0.23281159420200001</c:v>
                </c:pt>
                <c:pt idx="2">
                  <c:v>0.42852173913000002</c:v>
                </c:pt>
              </c:numCache>
            </c:numRef>
          </c:val>
          <c:extLst>
            <c:ext xmlns:c16="http://schemas.microsoft.com/office/drawing/2014/chart" uri="{C3380CC4-5D6E-409C-BE32-E72D297353CC}">
              <c16:uniqueId val="{00000002-4ABE-450F-8C70-3087DEBF6396}"/>
            </c:ext>
          </c:extLst>
        </c:ser>
        <c:dLbls>
          <c:showLegendKey val="0"/>
          <c:showVal val="0"/>
          <c:showCatName val="0"/>
          <c:showSerName val="0"/>
          <c:showPercent val="0"/>
          <c:showBubbleSize val="0"/>
        </c:dLbls>
        <c:gapWidth val="219"/>
        <c:overlap val="-27"/>
        <c:axId val="543900920"/>
        <c:axId val="543901248"/>
      </c:barChart>
      <c:catAx>
        <c:axId val="54390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43901248"/>
        <c:crosses val="autoZero"/>
        <c:auto val="1"/>
        <c:lblAlgn val="ctr"/>
        <c:lblOffset val="100"/>
        <c:noMultiLvlLbl val="0"/>
      </c:catAx>
      <c:valAx>
        <c:axId val="543901248"/>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43900920"/>
        <c:crosses val="autoZero"/>
        <c:crossBetween val="between"/>
        <c:majorUnit val="0.1"/>
      </c:valAx>
      <c:spPr>
        <a:noFill/>
        <a:ln>
          <a:noFill/>
        </a:ln>
        <a:effectLst/>
      </c:spPr>
    </c:plotArea>
    <c:legend>
      <c:legendPos val="b"/>
      <c:layout>
        <c:manualLayout>
          <c:xMode val="edge"/>
          <c:yMode val="edge"/>
          <c:x val="1.7382816409208766E-2"/>
          <c:y val="0.90371830936804298"/>
          <c:w val="0.97031603647767706"/>
          <c:h val="6.09490622201094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129013287207106"/>
          <c:y val="7.4555875913790676E-2"/>
          <c:w val="0.99477314146373186"/>
          <c:h val="0.63039693562975219"/>
        </c:manualLayout>
      </c:layout>
      <c:barChart>
        <c:barDir val="col"/>
        <c:grouping val="clustered"/>
        <c:varyColors val="0"/>
        <c:ser>
          <c:idx val="0"/>
          <c:order val="0"/>
          <c:tx>
            <c:strRef>
              <c:f>'Analysis 1'!$B$2</c:f>
              <c:strCache>
                <c:ptCount val="1"/>
                <c:pt idx="0">
                  <c:v>Patient Group</c:v>
                </c:pt>
              </c:strCache>
            </c:strRef>
          </c:tx>
          <c:spPr>
            <a:solidFill>
              <a:srgbClr val="00996D"/>
            </a:solidFill>
            <a:ln>
              <a:noFill/>
            </a:ln>
            <a:effectLst>
              <a:outerShdw blurRad="57150" dist="19050" dir="5400000" algn="ctr" rotWithShape="0">
                <a:srgbClr val="000000">
                  <a:alpha val="63000"/>
                </a:srgbClr>
              </a:outerShdw>
            </a:effectLst>
          </c:spPr>
          <c:invertIfNegative val="0"/>
          <c:dPt>
            <c:idx val="3"/>
            <c:invertIfNegative val="0"/>
            <c:bubble3D val="0"/>
            <c:spPr>
              <a:solidFill>
                <a:srgbClr val="B6C2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D35-4636-9712-7A10D22C18D7}"/>
              </c:ext>
            </c:extLst>
          </c:dPt>
          <c:cat>
            <c:strRef>
              <c:f>'Analysis 1'!$B$3:$B$13</c:f>
              <c:strCache>
                <c:ptCount val="10"/>
                <c:pt idx="0">
                  <c:v>Pressure Ulcers and Weight Loss</c:v>
                </c:pt>
                <c:pt idx="1">
                  <c:v>Weakening</c:v>
                </c:pt>
                <c:pt idx="2">
                  <c:v>Incontinence</c:v>
                </c:pt>
                <c:pt idx="3">
                  <c:v>Muscle Weakness</c:v>
                </c:pt>
                <c:pt idx="4">
                  <c:v>Dementia and Delirium</c:v>
                </c:pt>
                <c:pt idx="5">
                  <c:v>Mobility Problems</c:v>
                </c:pt>
                <c:pt idx="6">
                  <c:v>Frailty Aggregate</c:v>
                </c:pt>
                <c:pt idx="7">
                  <c:v>Falls and Fractures</c:v>
                </c:pt>
                <c:pt idx="8">
                  <c:v>Dependence and Care</c:v>
                </c:pt>
                <c:pt idx="9">
                  <c:v>Anxiety and Depression</c:v>
                </c:pt>
              </c:strCache>
              <c:extLst/>
            </c:strRef>
          </c:cat>
          <c:val>
            <c:numRef>
              <c:f>'Analysis 1'!$E$3:$E$13</c:f>
              <c:numCache>
                <c:formatCode>0.0%</c:formatCode>
                <c:ptCount val="10"/>
                <c:pt idx="0">
                  <c:v>0.15586887659199999</c:v>
                </c:pt>
                <c:pt idx="1">
                  <c:v>0.111173996282</c:v>
                </c:pt>
                <c:pt idx="2">
                  <c:v>0.10507915202900001</c:v>
                </c:pt>
                <c:pt idx="3">
                  <c:v>0.103884057971</c:v>
                </c:pt>
                <c:pt idx="4">
                  <c:v>9.9521744681000002E-2</c:v>
                </c:pt>
                <c:pt idx="5">
                  <c:v>9.4039259319999999E-2</c:v>
                </c:pt>
                <c:pt idx="6">
                  <c:v>7.9437209088000005E-2</c:v>
                </c:pt>
                <c:pt idx="7">
                  <c:v>7.3165960953E-2</c:v>
                </c:pt>
                <c:pt idx="8">
                  <c:v>7.2156214142000005E-2</c:v>
                </c:pt>
                <c:pt idx="9">
                  <c:v>5.8126231149E-2</c:v>
                </c:pt>
              </c:numCache>
              <c:extLst/>
            </c:numRef>
          </c:val>
          <c:extLst>
            <c:ext xmlns:c16="http://schemas.microsoft.com/office/drawing/2014/chart" uri="{C3380CC4-5D6E-409C-BE32-E72D297353CC}">
              <c16:uniqueId val="{00000002-AD35-4636-9712-7A10D22C18D7}"/>
            </c:ext>
          </c:extLst>
        </c:ser>
        <c:dLbls>
          <c:showLegendKey val="0"/>
          <c:showVal val="0"/>
          <c:showCatName val="0"/>
          <c:showSerName val="0"/>
          <c:showPercent val="0"/>
          <c:showBubbleSize val="0"/>
        </c:dLbls>
        <c:gapWidth val="100"/>
        <c:overlap val="-24"/>
        <c:axId val="980207263"/>
        <c:axId val="980210175"/>
      </c:barChart>
      <c:catAx>
        <c:axId val="980207263"/>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80210175"/>
        <c:crosses val="autoZero"/>
        <c:auto val="1"/>
        <c:lblAlgn val="ctr"/>
        <c:lblOffset val="100"/>
        <c:noMultiLvlLbl val="0"/>
      </c:catAx>
      <c:valAx>
        <c:axId val="980210175"/>
        <c:scaling>
          <c:orientation val="minMax"/>
          <c:max val="0.15600000000000003"/>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80207263"/>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sz="11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9890334563333515E-2"/>
          <c:y val="8.0078703703703721E-2"/>
          <c:w val="0.87754223301688339"/>
          <c:h val="0.68644259259259255"/>
        </c:manualLayout>
      </c:layout>
      <c:barChart>
        <c:barDir val="col"/>
        <c:grouping val="clustered"/>
        <c:varyColors val="0"/>
        <c:ser>
          <c:idx val="0"/>
          <c:order val="0"/>
          <c:spPr>
            <a:solidFill>
              <a:srgbClr val="00996D"/>
            </a:solidFill>
            <a:ln>
              <a:noFill/>
            </a:ln>
            <a:effectLst>
              <a:outerShdw blurRad="57150" dist="19050" dir="5400000" algn="ctr" rotWithShape="0">
                <a:srgbClr val="000000">
                  <a:alpha val="63000"/>
                </a:srgbClr>
              </a:outerShdw>
            </a:effectLst>
          </c:spPr>
          <c:invertIfNegative val="0"/>
          <c:dPt>
            <c:idx val="2"/>
            <c:invertIfNegative val="0"/>
            <c:bubble3D val="0"/>
            <c:spPr>
              <a:solidFill>
                <a:srgbClr val="B6C2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1AE4-487C-999D-5AD1BB8DA6FC}"/>
              </c:ext>
            </c:extLst>
          </c:dPt>
          <c:cat>
            <c:strRef>
              <c:f>'[ICHP Frailty Analysis.xlsx]Analysis 1'!$B$3:$B$13</c:f>
              <c:strCache>
                <c:ptCount val="10"/>
                <c:pt idx="0">
                  <c:v>Weakening</c:v>
                </c:pt>
                <c:pt idx="1">
                  <c:v>Mobility Problems</c:v>
                </c:pt>
                <c:pt idx="2">
                  <c:v>Muscle Weakness</c:v>
                </c:pt>
                <c:pt idx="3">
                  <c:v>Pressure Ulcers and Weight Loss</c:v>
                </c:pt>
                <c:pt idx="4">
                  <c:v>Anxiety and Depression</c:v>
                </c:pt>
                <c:pt idx="5">
                  <c:v>Dependence and Care</c:v>
                </c:pt>
                <c:pt idx="6">
                  <c:v>Incontinence</c:v>
                </c:pt>
                <c:pt idx="7">
                  <c:v>Dementia and Delirium</c:v>
                </c:pt>
                <c:pt idx="8">
                  <c:v>Falls and Fractures</c:v>
                </c:pt>
                <c:pt idx="9">
                  <c:v>Frailty Aggregate</c:v>
                </c:pt>
              </c:strCache>
              <c:extLst/>
            </c:strRef>
          </c:cat>
          <c:val>
            <c:numRef>
              <c:f>'[ICHP Frailty Analysis.xlsx]Analysis 1'!$F$3:$F$13</c:f>
              <c:numCache>
                <c:formatCode>0.0%</c:formatCode>
                <c:ptCount val="10"/>
                <c:pt idx="0">
                  <c:v>0.246174485389</c:v>
                </c:pt>
                <c:pt idx="1">
                  <c:v>0.238137375707</c:v>
                </c:pt>
                <c:pt idx="2">
                  <c:v>0.23281159420200001</c:v>
                </c:pt>
                <c:pt idx="3">
                  <c:v>0.23111716773999999</c:v>
                </c:pt>
                <c:pt idx="4">
                  <c:v>0.22821806735399999</c:v>
                </c:pt>
                <c:pt idx="5">
                  <c:v>0.22753049560999999</c:v>
                </c:pt>
                <c:pt idx="6">
                  <c:v>0.22407078579600001</c:v>
                </c:pt>
                <c:pt idx="7">
                  <c:v>0.21364331469299999</c:v>
                </c:pt>
                <c:pt idx="8">
                  <c:v>0.20556826293800001</c:v>
                </c:pt>
                <c:pt idx="9">
                  <c:v>0.20288518606700001</c:v>
                </c:pt>
              </c:numCache>
              <c:extLst/>
            </c:numRef>
          </c:val>
          <c:extLst>
            <c:ext xmlns:c15="http://schemas.microsoft.com/office/drawing/2012/chart" uri="{02D57815-91ED-43cb-92C2-25804820EDAC}">
              <c15:filteredSeriesTitle>
                <c15:tx>
                  <c:strRef>
                    <c:extLst>
                      <c:ext uri="{02D57815-91ED-43cb-92C2-25804820EDAC}">
                        <c15:formulaRef>
                          <c15:sqref> </c15:sqref>
                        </c15:formulaRef>
                      </c:ext>
                    </c:extLst>
                  </c:strRef>
                </c15:tx>
              </c15:filteredSeriesTitle>
            </c:ext>
            <c:ext xmlns:c16="http://schemas.microsoft.com/office/drawing/2014/chart" uri="{C3380CC4-5D6E-409C-BE32-E72D297353CC}">
              <c16:uniqueId val="{00000000-1AE4-487C-999D-5AD1BB8DA6FC}"/>
            </c:ext>
          </c:extLst>
        </c:ser>
        <c:dLbls>
          <c:showLegendKey val="0"/>
          <c:showVal val="0"/>
          <c:showCatName val="0"/>
          <c:showSerName val="0"/>
          <c:showPercent val="0"/>
          <c:showBubbleSize val="0"/>
        </c:dLbls>
        <c:gapWidth val="100"/>
        <c:overlap val="-24"/>
        <c:axId val="980207263"/>
        <c:axId val="980210175"/>
      </c:barChart>
      <c:catAx>
        <c:axId val="98020726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80210175"/>
        <c:crosses val="autoZero"/>
        <c:auto val="1"/>
        <c:lblAlgn val="ctr"/>
        <c:lblOffset val="100"/>
        <c:noMultiLvlLbl val="0"/>
      </c:catAx>
      <c:valAx>
        <c:axId val="980210175"/>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80207263"/>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0504195215504407E-2"/>
          <c:y val="7.7746492407429965E-2"/>
          <c:w val="0.91949580478449555"/>
          <c:h val="0.60087659785265835"/>
        </c:manualLayout>
      </c:layout>
      <c:barChart>
        <c:barDir val="col"/>
        <c:grouping val="clustered"/>
        <c:varyColors val="0"/>
        <c:ser>
          <c:idx val="0"/>
          <c:order val="0"/>
          <c:spPr>
            <a:solidFill>
              <a:srgbClr val="00996D"/>
            </a:solidFill>
            <a:ln>
              <a:noFill/>
            </a:ln>
            <a:effectLst>
              <a:outerShdw blurRad="57150" dist="19050" dir="5400000" algn="ctr" rotWithShape="0">
                <a:srgbClr val="000000">
                  <a:alpha val="63000"/>
                </a:srgbClr>
              </a:outerShdw>
            </a:effectLst>
          </c:spPr>
          <c:invertIfNegative val="0"/>
          <c:dPt>
            <c:idx val="3"/>
            <c:invertIfNegative val="0"/>
            <c:bubble3D val="0"/>
            <c:spPr>
              <a:solidFill>
                <a:srgbClr val="B6C2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D61A-44D2-B100-8E8E05E360E0}"/>
              </c:ext>
            </c:extLst>
          </c:dPt>
          <c:cat>
            <c:strRef>
              <c:f>'[ICHP Frailty Analysis.xlsx]Analysis 1'!$B$3:$B$13</c:f>
              <c:strCache>
                <c:ptCount val="10"/>
                <c:pt idx="0">
                  <c:v>Dependence and Care</c:v>
                </c:pt>
                <c:pt idx="1">
                  <c:v>Pressure Ulcers and Weight Loss</c:v>
                </c:pt>
                <c:pt idx="2">
                  <c:v>Incontinence</c:v>
                </c:pt>
                <c:pt idx="3">
                  <c:v>Muscle Weakness</c:v>
                </c:pt>
                <c:pt idx="4">
                  <c:v>Mobility Problems</c:v>
                </c:pt>
                <c:pt idx="5">
                  <c:v>Dementia and Delirium</c:v>
                </c:pt>
                <c:pt idx="6">
                  <c:v>Falls and Fractures</c:v>
                </c:pt>
                <c:pt idx="7">
                  <c:v>Weakening</c:v>
                </c:pt>
                <c:pt idx="8">
                  <c:v>Frailty Aggregate</c:v>
                </c:pt>
                <c:pt idx="9">
                  <c:v>Anxiety and Depression</c:v>
                </c:pt>
              </c:strCache>
              <c:extLst/>
            </c:strRef>
          </c:cat>
          <c:val>
            <c:numRef>
              <c:f>'[ICHP Frailty Analysis.xlsx]Analysis 1'!$G$3:$G$13</c:f>
              <c:numCache>
                <c:formatCode>0.0%</c:formatCode>
                <c:ptCount val="10"/>
                <c:pt idx="0">
                  <c:v>0.56774602309199995</c:v>
                </c:pt>
                <c:pt idx="1">
                  <c:v>0.45995285113200002</c:v>
                </c:pt>
                <c:pt idx="2">
                  <c:v>0.43987742690199999</c:v>
                </c:pt>
                <c:pt idx="3">
                  <c:v>0.42852173913000002</c:v>
                </c:pt>
                <c:pt idx="4">
                  <c:v>0.399120992728</c:v>
                </c:pt>
                <c:pt idx="5">
                  <c:v>0.39885907721899999</c:v>
                </c:pt>
                <c:pt idx="6">
                  <c:v>0.35611496053300001</c:v>
                </c:pt>
                <c:pt idx="7">
                  <c:v>0.34949249337299998</c:v>
                </c:pt>
                <c:pt idx="8">
                  <c:v>0.34248409429799997</c:v>
                </c:pt>
                <c:pt idx="9">
                  <c:v>0.304475083619</c:v>
                </c:pt>
              </c:numCache>
              <c:extLst/>
            </c:numRef>
          </c:val>
          <c:extLst>
            <c:ext xmlns:c15="http://schemas.microsoft.com/office/drawing/2012/chart" uri="{02D57815-91ED-43cb-92C2-25804820EDAC}">
              <c15:filteredSeriesTitle>
                <c15:tx>
                  <c:strRef>
                    <c:extLst>
                      <c:ext uri="{02D57815-91ED-43cb-92C2-25804820EDAC}">
                        <c15:formulaRef>
                          <c15:sqref> </c15:sqref>
                        </c15:formulaRef>
                      </c:ext>
                    </c:extLst>
                  </c:strRef>
                </c15:tx>
              </c15:filteredSeriesTitle>
            </c:ext>
            <c:ext xmlns:c16="http://schemas.microsoft.com/office/drawing/2014/chart" uri="{C3380CC4-5D6E-409C-BE32-E72D297353CC}">
              <c16:uniqueId val="{00000000-D61A-44D2-B100-8E8E05E360E0}"/>
            </c:ext>
          </c:extLst>
        </c:ser>
        <c:dLbls>
          <c:showLegendKey val="0"/>
          <c:showVal val="0"/>
          <c:showCatName val="0"/>
          <c:showSerName val="0"/>
          <c:showPercent val="0"/>
          <c:showBubbleSize val="0"/>
        </c:dLbls>
        <c:gapWidth val="100"/>
        <c:overlap val="-24"/>
        <c:axId val="980207263"/>
        <c:axId val="980210175"/>
      </c:barChart>
      <c:catAx>
        <c:axId val="98020726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80210175"/>
        <c:crosses val="autoZero"/>
        <c:auto val="1"/>
        <c:lblAlgn val="ctr"/>
        <c:lblOffset val="100"/>
        <c:noMultiLvlLbl val="0"/>
      </c:catAx>
      <c:valAx>
        <c:axId val="980210175"/>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802072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76250066289871"/>
          <c:y val="0.11084198484950768"/>
          <c:w val="0.77695116634591166"/>
          <c:h val="0.683672353455818"/>
        </c:manualLayout>
      </c:layout>
      <c:lineChart>
        <c:grouping val="standard"/>
        <c:varyColors val="0"/>
        <c:ser>
          <c:idx val="0"/>
          <c:order val="0"/>
          <c:tx>
            <c:strRef>
              <c:f>Sheet2!$T$41</c:f>
              <c:strCache>
                <c:ptCount val="1"/>
                <c:pt idx="0">
                  <c:v>Frail</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dLbl>
              <c:idx val="0"/>
              <c:layout>
                <c:manualLayout>
                  <c:x val="-9.877777777777803E-3"/>
                  <c:y val="-5.1740740740740782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F0-40B1-9CE1-2C257EE2CFBF}"/>
                </c:ext>
              </c:extLst>
            </c:dLbl>
            <c:dLbl>
              <c:idx val="1"/>
              <c:delete val="1"/>
              <c:extLst>
                <c:ext xmlns:c15="http://schemas.microsoft.com/office/drawing/2012/chart" uri="{CE6537A1-D6FC-4f65-9D91-7224C49458BB}"/>
                <c:ext xmlns:c16="http://schemas.microsoft.com/office/drawing/2014/chart" uri="{C3380CC4-5D6E-409C-BE32-E72D297353CC}">
                  <c16:uniqueId val="{00000004-90F0-40B1-9CE1-2C257EE2CFBF}"/>
                </c:ext>
              </c:extLst>
            </c:dLbl>
            <c:dLbl>
              <c:idx val="2"/>
              <c:delete val="1"/>
              <c:extLst>
                <c:ext xmlns:c15="http://schemas.microsoft.com/office/drawing/2012/chart" uri="{CE6537A1-D6FC-4f65-9D91-7224C49458BB}"/>
                <c:ext xmlns:c16="http://schemas.microsoft.com/office/drawing/2014/chart" uri="{C3380CC4-5D6E-409C-BE32-E72D297353CC}">
                  <c16:uniqueId val="{00000003-90F0-40B1-9CE1-2C257EE2CFBF}"/>
                </c:ext>
              </c:extLst>
            </c:dLbl>
            <c:dLbl>
              <c:idx val="3"/>
              <c:delete val="1"/>
              <c:extLst>
                <c:ext xmlns:c15="http://schemas.microsoft.com/office/drawing/2012/chart" uri="{CE6537A1-D6FC-4f65-9D91-7224C49458BB}"/>
                <c:ext xmlns:c16="http://schemas.microsoft.com/office/drawing/2014/chart" uri="{C3380CC4-5D6E-409C-BE32-E72D297353CC}">
                  <c16:uniqueId val="{00000002-90F0-40B1-9CE1-2C257EE2CFBF}"/>
                </c:ext>
              </c:extLst>
            </c:dLbl>
            <c:dLbl>
              <c:idx val="4"/>
              <c:delete val="1"/>
              <c:extLst>
                <c:ext xmlns:c15="http://schemas.microsoft.com/office/drawing/2012/chart" uri="{CE6537A1-D6FC-4f65-9D91-7224C49458BB}"/>
                <c:ext xmlns:c16="http://schemas.microsoft.com/office/drawing/2014/chart" uri="{C3380CC4-5D6E-409C-BE32-E72D297353CC}">
                  <c16:uniqueId val="{00000001-90F0-40B1-9CE1-2C257EE2CFBF}"/>
                </c:ext>
              </c:extLst>
            </c:dLbl>
            <c:dLbl>
              <c:idx val="5"/>
              <c:layout>
                <c:manualLayout>
                  <c:x val="-4.7977777777777883E-2"/>
                  <c:y val="-4.7037037037037037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F0-40B1-9CE1-2C257EE2CF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Sheet2!$S$42:$S$47</c:f>
              <c:strCache>
                <c:ptCount val="6"/>
                <c:pt idx="0">
                  <c:v>0-5 days</c:v>
                </c:pt>
                <c:pt idx="1">
                  <c:v>6-10 days</c:v>
                </c:pt>
                <c:pt idx="2">
                  <c:v>11-20 days</c:v>
                </c:pt>
                <c:pt idx="3">
                  <c:v>21-30 days</c:v>
                </c:pt>
                <c:pt idx="4">
                  <c:v>31-40 days</c:v>
                </c:pt>
                <c:pt idx="5">
                  <c:v>&gt;40 days</c:v>
                </c:pt>
              </c:strCache>
            </c:strRef>
          </c:cat>
          <c:val>
            <c:numRef>
              <c:f>Sheet2!$T$42:$T$47</c:f>
              <c:numCache>
                <c:formatCode>0%</c:formatCode>
                <c:ptCount val="6"/>
                <c:pt idx="0">
                  <c:v>0.49</c:v>
                </c:pt>
                <c:pt idx="1">
                  <c:v>0.61919999999999997</c:v>
                </c:pt>
                <c:pt idx="2">
                  <c:v>0.73280000000000001</c:v>
                </c:pt>
                <c:pt idx="3">
                  <c:v>0.80189999999999995</c:v>
                </c:pt>
                <c:pt idx="4">
                  <c:v>0.83650000000000002</c:v>
                </c:pt>
                <c:pt idx="5">
                  <c:v>0.85899999999999999</c:v>
                </c:pt>
              </c:numCache>
            </c:numRef>
          </c:val>
          <c:smooth val="0"/>
          <c:extLst>
            <c:ext xmlns:c16="http://schemas.microsoft.com/office/drawing/2014/chart" uri="{C3380CC4-5D6E-409C-BE32-E72D297353CC}">
              <c16:uniqueId val="{00000000-9370-4FD2-9D8B-DF72BBDB7F5C}"/>
            </c:ext>
          </c:extLst>
        </c:ser>
        <c:ser>
          <c:idx val="1"/>
          <c:order val="1"/>
          <c:tx>
            <c:strRef>
              <c:f>Sheet2!$U$41</c:f>
              <c:strCache>
                <c:ptCount val="1"/>
                <c:pt idx="0">
                  <c:v>Non-frail</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Lbl>
              <c:idx val="0"/>
              <c:layout>
                <c:manualLayout>
                  <c:x val="-1.2699999999999999E-2"/>
                  <c:y val="0.101129629629629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F0-40B1-9CE1-2C257EE2CFBF}"/>
                </c:ext>
              </c:extLst>
            </c:dLbl>
            <c:dLbl>
              <c:idx val="1"/>
              <c:delete val="1"/>
              <c:extLst>
                <c:ext xmlns:c15="http://schemas.microsoft.com/office/drawing/2012/chart" uri="{CE6537A1-D6FC-4f65-9D91-7224C49458BB}"/>
                <c:ext xmlns:c16="http://schemas.microsoft.com/office/drawing/2014/chart" uri="{C3380CC4-5D6E-409C-BE32-E72D297353CC}">
                  <c16:uniqueId val="{00000007-90F0-40B1-9CE1-2C257EE2CFBF}"/>
                </c:ext>
              </c:extLst>
            </c:dLbl>
            <c:dLbl>
              <c:idx val="2"/>
              <c:delete val="1"/>
              <c:extLst>
                <c:ext xmlns:c15="http://schemas.microsoft.com/office/drawing/2012/chart" uri="{CE6537A1-D6FC-4f65-9D91-7224C49458BB}"/>
                <c:ext xmlns:c16="http://schemas.microsoft.com/office/drawing/2014/chart" uri="{C3380CC4-5D6E-409C-BE32-E72D297353CC}">
                  <c16:uniqueId val="{00000008-90F0-40B1-9CE1-2C257EE2CFBF}"/>
                </c:ext>
              </c:extLst>
            </c:dLbl>
            <c:dLbl>
              <c:idx val="3"/>
              <c:delete val="1"/>
              <c:extLst>
                <c:ext xmlns:c15="http://schemas.microsoft.com/office/drawing/2012/chart" uri="{CE6537A1-D6FC-4f65-9D91-7224C49458BB}"/>
                <c:ext xmlns:c16="http://schemas.microsoft.com/office/drawing/2014/chart" uri="{C3380CC4-5D6E-409C-BE32-E72D297353CC}">
                  <c16:uniqueId val="{00000009-90F0-40B1-9CE1-2C257EE2CFBF}"/>
                </c:ext>
              </c:extLst>
            </c:dLbl>
            <c:dLbl>
              <c:idx val="4"/>
              <c:delete val="1"/>
              <c:extLst>
                <c:ext xmlns:c15="http://schemas.microsoft.com/office/drawing/2012/chart" uri="{CE6537A1-D6FC-4f65-9D91-7224C49458BB}"/>
                <c:ext xmlns:c16="http://schemas.microsoft.com/office/drawing/2014/chart" uri="{C3380CC4-5D6E-409C-BE32-E72D297353CC}">
                  <c16:uniqueId val="{0000000A-90F0-40B1-9CE1-2C257EE2CFB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Sheet2!$S$42:$S$47</c:f>
              <c:strCache>
                <c:ptCount val="6"/>
                <c:pt idx="0">
                  <c:v>0-5 days</c:v>
                </c:pt>
                <c:pt idx="1">
                  <c:v>6-10 days</c:v>
                </c:pt>
                <c:pt idx="2">
                  <c:v>11-20 days</c:v>
                </c:pt>
                <c:pt idx="3">
                  <c:v>21-30 days</c:v>
                </c:pt>
                <c:pt idx="4">
                  <c:v>31-40 days</c:v>
                </c:pt>
                <c:pt idx="5">
                  <c:v>&gt;40 days</c:v>
                </c:pt>
              </c:strCache>
            </c:strRef>
          </c:cat>
          <c:val>
            <c:numRef>
              <c:f>Sheet2!$U$42:$U$47</c:f>
              <c:numCache>
                <c:formatCode>0%</c:formatCode>
                <c:ptCount val="6"/>
                <c:pt idx="0">
                  <c:v>0.51</c:v>
                </c:pt>
                <c:pt idx="1">
                  <c:v>0.38080000000000003</c:v>
                </c:pt>
                <c:pt idx="2">
                  <c:v>0.26719999999999999</c:v>
                </c:pt>
                <c:pt idx="3">
                  <c:v>0.1981</c:v>
                </c:pt>
                <c:pt idx="4">
                  <c:v>0.16350000000000001</c:v>
                </c:pt>
                <c:pt idx="5">
                  <c:v>0.14099999999999999</c:v>
                </c:pt>
              </c:numCache>
            </c:numRef>
          </c:val>
          <c:smooth val="0"/>
          <c:extLst>
            <c:ext xmlns:c16="http://schemas.microsoft.com/office/drawing/2014/chart" uri="{C3380CC4-5D6E-409C-BE32-E72D297353CC}">
              <c16:uniqueId val="{00000001-9370-4FD2-9D8B-DF72BBDB7F5C}"/>
            </c:ext>
          </c:extLst>
        </c:ser>
        <c:dLbls>
          <c:showLegendKey val="0"/>
          <c:showVal val="0"/>
          <c:showCatName val="0"/>
          <c:showSerName val="0"/>
          <c:showPercent val="0"/>
          <c:showBubbleSize val="0"/>
        </c:dLbls>
        <c:smooth val="0"/>
        <c:axId val="565698640"/>
        <c:axId val="565698968"/>
      </c:lineChart>
      <c:catAx>
        <c:axId val="565698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65698968"/>
        <c:crosses val="autoZero"/>
        <c:auto val="1"/>
        <c:lblAlgn val="ctr"/>
        <c:lblOffset val="100"/>
        <c:noMultiLvlLbl val="0"/>
      </c:catAx>
      <c:valAx>
        <c:axId val="5656989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6569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DF60E-F5C9-4EC3-8552-CEC1EFA25FEC}" type="doc">
      <dgm:prSet loTypeId="urn:microsoft.com/office/officeart/2005/8/layout/target3" loCatId="list" qsTypeId="urn:microsoft.com/office/officeart/2005/8/quickstyle/3d4" qsCatId="3D" csTypeId="urn:microsoft.com/office/officeart/2005/8/colors/colorful5" csCatId="colorful" phldr="1"/>
      <dgm:spPr/>
      <dgm:t>
        <a:bodyPr/>
        <a:lstStyle/>
        <a:p>
          <a:endParaRPr lang="en-GB"/>
        </a:p>
      </dgm:t>
    </dgm:pt>
    <dgm:pt modelId="{5D310B0D-4162-46E6-AFF3-AE9F50DBEC5A}">
      <dgm:prSet phldrT="[Text]" custT="1"/>
      <dgm:spPr/>
      <dgm:t>
        <a:bodyPr/>
        <a:lstStyle/>
        <a:p>
          <a:r>
            <a:rPr lang="en-GB" sz="2400" dirty="0">
              <a:latin typeface="Arial" panose="020B0604020202020204" pitchFamily="34" charset="0"/>
              <a:cs typeface="Arial" panose="020B0604020202020204" pitchFamily="34" charset="0"/>
            </a:rPr>
            <a:t>All patients &gt;65</a:t>
          </a:r>
        </a:p>
      </dgm:t>
    </dgm:pt>
    <dgm:pt modelId="{7436F298-F285-4B85-A7CA-50FAE67797BD}" type="parTrans" cxnId="{99DAAA9A-33BF-4C5E-8E6D-7F1A407F39D7}">
      <dgm:prSet/>
      <dgm:spPr/>
      <dgm:t>
        <a:bodyPr/>
        <a:lstStyle/>
        <a:p>
          <a:endParaRPr lang="en-GB" sz="2800">
            <a:latin typeface="Arial" panose="020B0604020202020204" pitchFamily="34" charset="0"/>
            <a:cs typeface="Arial" panose="020B0604020202020204" pitchFamily="34" charset="0"/>
          </a:endParaRPr>
        </a:p>
      </dgm:t>
    </dgm:pt>
    <dgm:pt modelId="{9E904544-0994-47D4-9AF3-0A1C3A1C3564}" type="sibTrans" cxnId="{99DAAA9A-33BF-4C5E-8E6D-7F1A407F39D7}">
      <dgm:prSet/>
      <dgm:spPr/>
      <dgm:t>
        <a:bodyPr/>
        <a:lstStyle/>
        <a:p>
          <a:endParaRPr lang="en-GB" sz="2800">
            <a:latin typeface="Arial" panose="020B0604020202020204" pitchFamily="34" charset="0"/>
            <a:cs typeface="Arial" panose="020B0604020202020204" pitchFamily="34" charset="0"/>
          </a:endParaRPr>
        </a:p>
      </dgm:t>
    </dgm:pt>
    <dgm:pt modelId="{2AED652A-0447-48D7-8A48-01A21A153575}">
      <dgm:prSet phldrT="[Text]" custT="1"/>
      <dgm:spPr/>
      <dgm:t>
        <a:bodyPr/>
        <a:lstStyle/>
        <a:p>
          <a:r>
            <a:rPr lang="en-GB" sz="2000" dirty="0">
              <a:latin typeface="Arial" panose="020B0604020202020204" pitchFamily="34" charset="0"/>
              <a:cs typeface="Arial" panose="020B0604020202020204" pitchFamily="34" charset="0"/>
            </a:rPr>
            <a:t>Admissions</a:t>
          </a:r>
        </a:p>
      </dgm:t>
    </dgm:pt>
    <dgm:pt modelId="{3C91FB89-BB9C-4964-80D5-9339FDFED911}" type="parTrans" cxnId="{F11A0E6D-755F-4C6D-85A9-BC9F014F9A51}">
      <dgm:prSet/>
      <dgm:spPr/>
      <dgm:t>
        <a:bodyPr/>
        <a:lstStyle/>
        <a:p>
          <a:endParaRPr lang="en-GB" sz="2800">
            <a:latin typeface="Arial" panose="020B0604020202020204" pitchFamily="34" charset="0"/>
            <a:cs typeface="Arial" panose="020B0604020202020204" pitchFamily="34" charset="0"/>
          </a:endParaRPr>
        </a:p>
      </dgm:t>
    </dgm:pt>
    <dgm:pt modelId="{DC7057D4-F013-48D5-B5B2-1007B0D0390C}" type="sibTrans" cxnId="{F11A0E6D-755F-4C6D-85A9-BC9F014F9A51}">
      <dgm:prSet/>
      <dgm:spPr/>
      <dgm:t>
        <a:bodyPr/>
        <a:lstStyle/>
        <a:p>
          <a:endParaRPr lang="en-GB" sz="2800">
            <a:latin typeface="Arial" panose="020B0604020202020204" pitchFamily="34" charset="0"/>
            <a:cs typeface="Arial" panose="020B0604020202020204" pitchFamily="34" charset="0"/>
          </a:endParaRPr>
        </a:p>
      </dgm:t>
    </dgm:pt>
    <dgm:pt modelId="{ADE90617-8BB0-44D7-8E08-597A1199F840}">
      <dgm:prSet phldrT="[Text]" custT="1"/>
      <dgm:spPr/>
      <dgm:t>
        <a:bodyPr/>
        <a:lstStyle/>
        <a:p>
          <a:r>
            <a:rPr lang="en-GB" sz="2000" dirty="0">
              <a:latin typeface="Arial" panose="020B0604020202020204" pitchFamily="34" charset="0"/>
              <a:cs typeface="Arial" panose="020B0604020202020204" pitchFamily="34" charset="0"/>
            </a:rPr>
            <a:t>In-hospital mortality rate</a:t>
          </a:r>
        </a:p>
      </dgm:t>
    </dgm:pt>
    <dgm:pt modelId="{49E48072-F975-4C06-AC5E-505A9E097389}" type="parTrans" cxnId="{C6AD48E3-345C-4C61-A42D-27051EBF0884}">
      <dgm:prSet/>
      <dgm:spPr/>
      <dgm:t>
        <a:bodyPr/>
        <a:lstStyle/>
        <a:p>
          <a:endParaRPr lang="en-GB" sz="2800">
            <a:latin typeface="Arial" panose="020B0604020202020204" pitchFamily="34" charset="0"/>
            <a:cs typeface="Arial" panose="020B0604020202020204" pitchFamily="34" charset="0"/>
          </a:endParaRPr>
        </a:p>
      </dgm:t>
    </dgm:pt>
    <dgm:pt modelId="{3EA1B459-E90C-448D-AFBB-0A35D424188C}" type="sibTrans" cxnId="{C6AD48E3-345C-4C61-A42D-27051EBF0884}">
      <dgm:prSet/>
      <dgm:spPr/>
      <dgm:t>
        <a:bodyPr/>
        <a:lstStyle/>
        <a:p>
          <a:endParaRPr lang="en-GB" sz="2800">
            <a:latin typeface="Arial" panose="020B0604020202020204" pitchFamily="34" charset="0"/>
            <a:cs typeface="Arial" panose="020B0604020202020204" pitchFamily="34" charset="0"/>
          </a:endParaRPr>
        </a:p>
      </dgm:t>
    </dgm:pt>
    <dgm:pt modelId="{B36EDD3E-66B2-4C99-B2E9-31E5E99230E1}">
      <dgm:prSet phldrT="[Text]" custT="1"/>
      <dgm:spPr/>
      <dgm:t>
        <a:bodyPr/>
        <a:lstStyle/>
        <a:p>
          <a:r>
            <a:rPr lang="en-GB" sz="2400" dirty="0">
              <a:latin typeface="Arial" panose="020B0604020202020204" pitchFamily="34" charset="0"/>
              <a:cs typeface="Arial" panose="020B0604020202020204" pitchFamily="34" charset="0"/>
            </a:rPr>
            <a:t>Frail patients &gt;65</a:t>
          </a:r>
        </a:p>
      </dgm:t>
    </dgm:pt>
    <dgm:pt modelId="{F88FBF26-9690-448C-BAFA-5091D17C37EC}" type="parTrans" cxnId="{45E8DC5B-B025-4B81-8C51-25A5AFFFEDC8}">
      <dgm:prSet/>
      <dgm:spPr/>
      <dgm:t>
        <a:bodyPr/>
        <a:lstStyle/>
        <a:p>
          <a:endParaRPr lang="en-GB" sz="2800">
            <a:latin typeface="Arial" panose="020B0604020202020204" pitchFamily="34" charset="0"/>
            <a:cs typeface="Arial" panose="020B0604020202020204" pitchFamily="34" charset="0"/>
          </a:endParaRPr>
        </a:p>
      </dgm:t>
    </dgm:pt>
    <dgm:pt modelId="{E79FE52A-1CA6-4460-9AAC-1E5D0B55EB4A}" type="sibTrans" cxnId="{45E8DC5B-B025-4B81-8C51-25A5AFFFEDC8}">
      <dgm:prSet/>
      <dgm:spPr/>
      <dgm:t>
        <a:bodyPr/>
        <a:lstStyle/>
        <a:p>
          <a:endParaRPr lang="en-GB" sz="2800">
            <a:latin typeface="Arial" panose="020B0604020202020204" pitchFamily="34" charset="0"/>
            <a:cs typeface="Arial" panose="020B0604020202020204" pitchFamily="34" charset="0"/>
          </a:endParaRPr>
        </a:p>
      </dgm:t>
    </dgm:pt>
    <dgm:pt modelId="{2342C632-ED69-46B9-B701-23C9D28CCE68}">
      <dgm:prSet phldrT="[Text]" custT="1"/>
      <dgm:spPr/>
      <dgm:t>
        <a:bodyPr/>
        <a:lstStyle/>
        <a:p>
          <a:r>
            <a:rPr lang="en-GB" sz="2000" dirty="0">
              <a:latin typeface="Arial" panose="020B0604020202020204" pitchFamily="34" charset="0"/>
              <a:cs typeface="Arial" panose="020B0604020202020204" pitchFamily="34" charset="0"/>
            </a:rPr>
            <a:t>Admissions</a:t>
          </a:r>
        </a:p>
      </dgm:t>
    </dgm:pt>
    <dgm:pt modelId="{FE5E818F-B21F-483D-81BB-4114537D9CD5}" type="parTrans" cxnId="{42A5DB77-7271-4447-B54C-08714A8A5195}">
      <dgm:prSet/>
      <dgm:spPr/>
      <dgm:t>
        <a:bodyPr/>
        <a:lstStyle/>
        <a:p>
          <a:endParaRPr lang="en-GB" sz="2800">
            <a:latin typeface="Arial" panose="020B0604020202020204" pitchFamily="34" charset="0"/>
            <a:cs typeface="Arial" panose="020B0604020202020204" pitchFamily="34" charset="0"/>
          </a:endParaRPr>
        </a:p>
      </dgm:t>
    </dgm:pt>
    <dgm:pt modelId="{2D77013A-06BA-4A9F-9598-1E3B4BADC231}" type="sibTrans" cxnId="{42A5DB77-7271-4447-B54C-08714A8A5195}">
      <dgm:prSet/>
      <dgm:spPr/>
      <dgm:t>
        <a:bodyPr/>
        <a:lstStyle/>
        <a:p>
          <a:endParaRPr lang="en-GB" sz="2800">
            <a:latin typeface="Arial" panose="020B0604020202020204" pitchFamily="34" charset="0"/>
            <a:cs typeface="Arial" panose="020B0604020202020204" pitchFamily="34" charset="0"/>
          </a:endParaRPr>
        </a:p>
      </dgm:t>
    </dgm:pt>
    <dgm:pt modelId="{1266573F-B305-4471-BB8B-898421A606E7}">
      <dgm:prSet phldrT="[Text]" custT="1"/>
      <dgm:spPr/>
      <dgm:t>
        <a:bodyPr/>
        <a:lstStyle/>
        <a:p>
          <a:r>
            <a:rPr lang="en-GB" sz="2000" dirty="0">
              <a:latin typeface="Arial" panose="020B0604020202020204" pitchFamily="34" charset="0"/>
              <a:cs typeface="Arial" panose="020B0604020202020204" pitchFamily="34" charset="0"/>
            </a:rPr>
            <a:t>30-day readmission</a:t>
          </a:r>
        </a:p>
      </dgm:t>
    </dgm:pt>
    <dgm:pt modelId="{7799C1DE-E876-4B03-BCFC-73B866B01487}" type="parTrans" cxnId="{AD727A26-40A8-4B75-9781-F232C8CB1E5E}">
      <dgm:prSet/>
      <dgm:spPr/>
      <dgm:t>
        <a:bodyPr/>
        <a:lstStyle/>
        <a:p>
          <a:endParaRPr lang="en-GB" sz="2800">
            <a:latin typeface="Arial" panose="020B0604020202020204" pitchFamily="34" charset="0"/>
            <a:cs typeface="Arial" panose="020B0604020202020204" pitchFamily="34" charset="0"/>
          </a:endParaRPr>
        </a:p>
      </dgm:t>
    </dgm:pt>
    <dgm:pt modelId="{7A25F413-84E6-4BC7-99CF-6974575AF5D7}" type="sibTrans" cxnId="{AD727A26-40A8-4B75-9781-F232C8CB1E5E}">
      <dgm:prSet/>
      <dgm:spPr/>
      <dgm:t>
        <a:bodyPr/>
        <a:lstStyle/>
        <a:p>
          <a:endParaRPr lang="en-GB" sz="2800">
            <a:latin typeface="Arial" panose="020B0604020202020204" pitchFamily="34" charset="0"/>
            <a:cs typeface="Arial" panose="020B0604020202020204" pitchFamily="34" charset="0"/>
          </a:endParaRPr>
        </a:p>
      </dgm:t>
    </dgm:pt>
    <dgm:pt modelId="{5E35FD30-4ECD-456F-B84A-5B68547E15F4}">
      <dgm:prSet phldrT="[Text]" custT="1"/>
      <dgm:spPr/>
      <dgm:t>
        <a:bodyPr/>
        <a:lstStyle/>
        <a:p>
          <a:r>
            <a:rPr lang="en-GB" sz="2000" dirty="0">
              <a:latin typeface="Arial" panose="020B0604020202020204" pitchFamily="34" charset="0"/>
              <a:cs typeface="Arial" panose="020B0604020202020204" pitchFamily="34" charset="0"/>
            </a:rPr>
            <a:t>Long LOS &gt;10 days</a:t>
          </a:r>
        </a:p>
      </dgm:t>
    </dgm:pt>
    <dgm:pt modelId="{F9DB1A94-C1FE-497B-80B4-E59084A8C55D}" type="parTrans" cxnId="{CE9598F4-0DDE-4F58-875F-D7F65A96BC5B}">
      <dgm:prSet/>
      <dgm:spPr/>
      <dgm:t>
        <a:bodyPr/>
        <a:lstStyle/>
        <a:p>
          <a:endParaRPr lang="en-GB" sz="2800">
            <a:latin typeface="Arial" panose="020B0604020202020204" pitchFamily="34" charset="0"/>
            <a:cs typeface="Arial" panose="020B0604020202020204" pitchFamily="34" charset="0"/>
          </a:endParaRPr>
        </a:p>
      </dgm:t>
    </dgm:pt>
    <dgm:pt modelId="{7A416FCC-96B9-4937-85E0-2DDBFB53DD18}" type="sibTrans" cxnId="{CE9598F4-0DDE-4F58-875F-D7F65A96BC5B}">
      <dgm:prSet/>
      <dgm:spPr/>
      <dgm:t>
        <a:bodyPr/>
        <a:lstStyle/>
        <a:p>
          <a:endParaRPr lang="en-GB" sz="2800">
            <a:latin typeface="Arial" panose="020B0604020202020204" pitchFamily="34" charset="0"/>
            <a:cs typeface="Arial" panose="020B0604020202020204" pitchFamily="34" charset="0"/>
          </a:endParaRPr>
        </a:p>
      </dgm:t>
    </dgm:pt>
    <dgm:pt modelId="{630FF1D8-3C45-41DE-9B91-D8A5E9F39F72}">
      <dgm:prSet custT="1"/>
      <dgm:spPr/>
      <dgm:t>
        <a:bodyPr/>
        <a:lstStyle/>
        <a:p>
          <a:r>
            <a:rPr lang="en-GB" sz="2000" dirty="0">
              <a:latin typeface="Arial" panose="020B0604020202020204" pitchFamily="34" charset="0"/>
              <a:cs typeface="Arial" panose="020B0604020202020204" pitchFamily="34" charset="0"/>
            </a:rPr>
            <a:t>In-hospital mortality rate</a:t>
          </a:r>
        </a:p>
      </dgm:t>
    </dgm:pt>
    <dgm:pt modelId="{B5EAD5E5-A70A-4673-9F0F-FDA49770BA3A}" type="parTrans" cxnId="{0B757395-40F6-4E90-9681-7F3D5632DBFA}">
      <dgm:prSet/>
      <dgm:spPr/>
      <dgm:t>
        <a:bodyPr/>
        <a:lstStyle/>
        <a:p>
          <a:endParaRPr lang="en-GB" sz="2800">
            <a:latin typeface="Arial" panose="020B0604020202020204" pitchFamily="34" charset="0"/>
            <a:cs typeface="Arial" panose="020B0604020202020204" pitchFamily="34" charset="0"/>
          </a:endParaRPr>
        </a:p>
      </dgm:t>
    </dgm:pt>
    <dgm:pt modelId="{95B59FDC-3973-4607-89CA-58E726B0B913}" type="sibTrans" cxnId="{0B757395-40F6-4E90-9681-7F3D5632DBFA}">
      <dgm:prSet/>
      <dgm:spPr/>
      <dgm:t>
        <a:bodyPr/>
        <a:lstStyle/>
        <a:p>
          <a:endParaRPr lang="en-GB" sz="2800">
            <a:latin typeface="Arial" panose="020B0604020202020204" pitchFamily="34" charset="0"/>
            <a:cs typeface="Arial" panose="020B0604020202020204" pitchFamily="34" charset="0"/>
          </a:endParaRPr>
        </a:p>
      </dgm:t>
    </dgm:pt>
    <dgm:pt modelId="{8311053F-E5AA-400E-A640-790A87A3D980}">
      <dgm:prSet custT="1"/>
      <dgm:spPr/>
      <dgm:t>
        <a:bodyPr/>
        <a:lstStyle/>
        <a:p>
          <a:r>
            <a:rPr lang="en-GB" sz="2000" dirty="0">
              <a:latin typeface="Arial" panose="020B0604020202020204" pitchFamily="34" charset="0"/>
              <a:cs typeface="Arial" panose="020B0604020202020204" pitchFamily="34" charset="0"/>
            </a:rPr>
            <a:t>30-day readmission</a:t>
          </a:r>
        </a:p>
      </dgm:t>
    </dgm:pt>
    <dgm:pt modelId="{3C6E8DCA-BBDE-4C1D-8A15-438556D8F18F}" type="parTrans" cxnId="{72C6265E-03EA-401B-BF78-235700060043}">
      <dgm:prSet/>
      <dgm:spPr/>
      <dgm:t>
        <a:bodyPr/>
        <a:lstStyle/>
        <a:p>
          <a:endParaRPr lang="en-GB" sz="2800">
            <a:latin typeface="Arial" panose="020B0604020202020204" pitchFamily="34" charset="0"/>
            <a:cs typeface="Arial" panose="020B0604020202020204" pitchFamily="34" charset="0"/>
          </a:endParaRPr>
        </a:p>
      </dgm:t>
    </dgm:pt>
    <dgm:pt modelId="{8019F04E-1183-420C-BA5C-2275F6565650}" type="sibTrans" cxnId="{72C6265E-03EA-401B-BF78-235700060043}">
      <dgm:prSet/>
      <dgm:spPr/>
      <dgm:t>
        <a:bodyPr/>
        <a:lstStyle/>
        <a:p>
          <a:endParaRPr lang="en-GB" sz="2800">
            <a:latin typeface="Arial" panose="020B0604020202020204" pitchFamily="34" charset="0"/>
            <a:cs typeface="Arial" panose="020B0604020202020204" pitchFamily="34" charset="0"/>
          </a:endParaRPr>
        </a:p>
      </dgm:t>
    </dgm:pt>
    <dgm:pt modelId="{7619E02B-3550-4F72-B405-318D36680E65}">
      <dgm:prSet custT="1"/>
      <dgm:spPr/>
      <dgm:t>
        <a:bodyPr/>
        <a:lstStyle/>
        <a:p>
          <a:r>
            <a:rPr lang="en-GB" sz="2000" dirty="0">
              <a:latin typeface="Arial" panose="020B0604020202020204" pitchFamily="34" charset="0"/>
              <a:cs typeface="Arial" panose="020B0604020202020204" pitchFamily="34" charset="0"/>
            </a:rPr>
            <a:t>Long LOS</a:t>
          </a:r>
        </a:p>
      </dgm:t>
    </dgm:pt>
    <dgm:pt modelId="{C17CA1C2-FEAC-4D47-BE2E-D09AA32EFB42}" type="parTrans" cxnId="{2C3F2CB0-0056-406E-A836-224D91300BEB}">
      <dgm:prSet/>
      <dgm:spPr/>
      <dgm:t>
        <a:bodyPr/>
        <a:lstStyle/>
        <a:p>
          <a:endParaRPr lang="en-GB" sz="2800">
            <a:latin typeface="Arial" panose="020B0604020202020204" pitchFamily="34" charset="0"/>
            <a:cs typeface="Arial" panose="020B0604020202020204" pitchFamily="34" charset="0"/>
          </a:endParaRPr>
        </a:p>
      </dgm:t>
    </dgm:pt>
    <dgm:pt modelId="{91980AB8-7EDE-4AC9-823B-D980628AB4C0}" type="sibTrans" cxnId="{2C3F2CB0-0056-406E-A836-224D91300BEB}">
      <dgm:prSet/>
      <dgm:spPr/>
      <dgm:t>
        <a:bodyPr/>
        <a:lstStyle/>
        <a:p>
          <a:endParaRPr lang="en-GB" sz="2800">
            <a:latin typeface="Arial" panose="020B0604020202020204" pitchFamily="34" charset="0"/>
            <a:cs typeface="Arial" panose="020B0604020202020204" pitchFamily="34" charset="0"/>
          </a:endParaRPr>
        </a:p>
      </dgm:t>
    </dgm:pt>
    <dgm:pt modelId="{C2E550EF-DC5C-4FD6-8D4A-3ECFF60ADBD6}" type="pres">
      <dgm:prSet presAssocID="{9EADF60E-F5C9-4EC3-8552-CEC1EFA25FEC}" presName="Name0" presStyleCnt="0">
        <dgm:presLayoutVars>
          <dgm:chMax val="7"/>
          <dgm:dir/>
          <dgm:animLvl val="lvl"/>
          <dgm:resizeHandles val="exact"/>
        </dgm:presLayoutVars>
      </dgm:prSet>
      <dgm:spPr/>
    </dgm:pt>
    <dgm:pt modelId="{F0D5FEEB-D0F2-4E9E-A037-5105D316F96A}" type="pres">
      <dgm:prSet presAssocID="{5D310B0D-4162-46E6-AFF3-AE9F50DBEC5A}" presName="circle1" presStyleLbl="node1" presStyleIdx="0" presStyleCnt="2"/>
      <dgm:spPr/>
    </dgm:pt>
    <dgm:pt modelId="{4598386F-8312-4EC9-8E9F-A76FC5DD744D}" type="pres">
      <dgm:prSet presAssocID="{5D310B0D-4162-46E6-AFF3-AE9F50DBEC5A}" presName="space" presStyleCnt="0"/>
      <dgm:spPr/>
    </dgm:pt>
    <dgm:pt modelId="{A7627303-C63B-4D49-8350-ED4447735A0C}" type="pres">
      <dgm:prSet presAssocID="{5D310B0D-4162-46E6-AFF3-AE9F50DBEC5A}" presName="rect1" presStyleLbl="alignAcc1" presStyleIdx="0" presStyleCnt="2"/>
      <dgm:spPr/>
    </dgm:pt>
    <dgm:pt modelId="{8C8BF298-7B47-448D-965F-202ECB6EF611}" type="pres">
      <dgm:prSet presAssocID="{B36EDD3E-66B2-4C99-B2E9-31E5E99230E1}" presName="vertSpace2" presStyleLbl="node1" presStyleIdx="0" presStyleCnt="2"/>
      <dgm:spPr/>
    </dgm:pt>
    <dgm:pt modelId="{3CD64558-7F27-4963-A45F-ADE5B956FE74}" type="pres">
      <dgm:prSet presAssocID="{B36EDD3E-66B2-4C99-B2E9-31E5E99230E1}" presName="circle2" presStyleLbl="node1" presStyleIdx="1" presStyleCnt="2"/>
      <dgm:spPr/>
    </dgm:pt>
    <dgm:pt modelId="{D45944FC-F15F-439C-8AED-4D8CE216F8AE}" type="pres">
      <dgm:prSet presAssocID="{B36EDD3E-66B2-4C99-B2E9-31E5E99230E1}" presName="rect2" presStyleLbl="alignAcc1" presStyleIdx="1" presStyleCnt="2"/>
      <dgm:spPr/>
    </dgm:pt>
    <dgm:pt modelId="{55C23C37-0EE0-4B08-A139-E24C0EBCBFAF}" type="pres">
      <dgm:prSet presAssocID="{5D310B0D-4162-46E6-AFF3-AE9F50DBEC5A}" presName="rect1ParTx" presStyleLbl="alignAcc1" presStyleIdx="1" presStyleCnt="2">
        <dgm:presLayoutVars>
          <dgm:chMax val="1"/>
          <dgm:bulletEnabled val="1"/>
        </dgm:presLayoutVars>
      </dgm:prSet>
      <dgm:spPr/>
    </dgm:pt>
    <dgm:pt modelId="{CC6A83EA-ED34-49B6-A0A2-9091A4780C7D}" type="pres">
      <dgm:prSet presAssocID="{5D310B0D-4162-46E6-AFF3-AE9F50DBEC5A}" presName="rect1ChTx" presStyleLbl="alignAcc1" presStyleIdx="1" presStyleCnt="2">
        <dgm:presLayoutVars>
          <dgm:bulletEnabled val="1"/>
        </dgm:presLayoutVars>
      </dgm:prSet>
      <dgm:spPr/>
    </dgm:pt>
    <dgm:pt modelId="{C5010A71-F7AB-4B7C-8AE2-E3CE89C70FC9}" type="pres">
      <dgm:prSet presAssocID="{B36EDD3E-66B2-4C99-B2E9-31E5E99230E1}" presName="rect2ParTx" presStyleLbl="alignAcc1" presStyleIdx="1" presStyleCnt="2">
        <dgm:presLayoutVars>
          <dgm:chMax val="1"/>
          <dgm:bulletEnabled val="1"/>
        </dgm:presLayoutVars>
      </dgm:prSet>
      <dgm:spPr/>
    </dgm:pt>
    <dgm:pt modelId="{042FE1EF-56C1-4F61-BC2F-F9037BBABB31}" type="pres">
      <dgm:prSet presAssocID="{B36EDD3E-66B2-4C99-B2E9-31E5E99230E1}" presName="rect2ChTx" presStyleLbl="alignAcc1" presStyleIdx="1" presStyleCnt="2">
        <dgm:presLayoutVars>
          <dgm:bulletEnabled val="1"/>
        </dgm:presLayoutVars>
      </dgm:prSet>
      <dgm:spPr/>
    </dgm:pt>
  </dgm:ptLst>
  <dgm:cxnLst>
    <dgm:cxn modelId="{7780CE23-BCA5-4937-8D33-2BBCDD6D7224}" type="presOf" srcId="{5D310B0D-4162-46E6-AFF3-AE9F50DBEC5A}" destId="{A7627303-C63B-4D49-8350-ED4447735A0C}" srcOrd="0" destOrd="0" presId="urn:microsoft.com/office/officeart/2005/8/layout/target3"/>
    <dgm:cxn modelId="{AD727A26-40A8-4B75-9781-F232C8CB1E5E}" srcId="{5D310B0D-4162-46E6-AFF3-AE9F50DBEC5A}" destId="{1266573F-B305-4471-BB8B-898421A606E7}" srcOrd="2" destOrd="0" parTransId="{7799C1DE-E876-4B03-BCFC-73B866B01487}" sibTransId="{7A25F413-84E6-4BC7-99CF-6974575AF5D7}"/>
    <dgm:cxn modelId="{D1BCA728-D7CE-4894-BA86-3C879C766859}" type="presOf" srcId="{7619E02B-3550-4F72-B405-318D36680E65}" destId="{042FE1EF-56C1-4F61-BC2F-F9037BBABB31}" srcOrd="0" destOrd="3" presId="urn:microsoft.com/office/officeart/2005/8/layout/target3"/>
    <dgm:cxn modelId="{850B453B-1AED-4728-A596-43E020E0E26F}" type="presOf" srcId="{1266573F-B305-4471-BB8B-898421A606E7}" destId="{CC6A83EA-ED34-49B6-A0A2-9091A4780C7D}" srcOrd="0" destOrd="2" presId="urn:microsoft.com/office/officeart/2005/8/layout/target3"/>
    <dgm:cxn modelId="{45E8DC5B-B025-4B81-8C51-25A5AFFFEDC8}" srcId="{9EADF60E-F5C9-4EC3-8552-CEC1EFA25FEC}" destId="{B36EDD3E-66B2-4C99-B2E9-31E5E99230E1}" srcOrd="1" destOrd="0" parTransId="{F88FBF26-9690-448C-BAFA-5091D17C37EC}" sibTransId="{E79FE52A-1CA6-4460-9AAC-1E5D0B55EB4A}"/>
    <dgm:cxn modelId="{72C6265E-03EA-401B-BF78-235700060043}" srcId="{B36EDD3E-66B2-4C99-B2E9-31E5E99230E1}" destId="{8311053F-E5AA-400E-A640-790A87A3D980}" srcOrd="2" destOrd="0" parTransId="{3C6E8DCA-BBDE-4C1D-8A15-438556D8F18F}" sibTransId="{8019F04E-1183-420C-BA5C-2275F6565650}"/>
    <dgm:cxn modelId="{0EC59463-59BE-4A23-918F-58EE4938ECC7}" type="presOf" srcId="{ADE90617-8BB0-44D7-8E08-597A1199F840}" destId="{CC6A83EA-ED34-49B6-A0A2-9091A4780C7D}" srcOrd="0" destOrd="1" presId="urn:microsoft.com/office/officeart/2005/8/layout/target3"/>
    <dgm:cxn modelId="{2914EC6B-700B-423B-845D-2A8470CE0B53}" type="presOf" srcId="{B36EDD3E-66B2-4C99-B2E9-31E5E99230E1}" destId="{C5010A71-F7AB-4B7C-8AE2-E3CE89C70FC9}" srcOrd="1" destOrd="0" presId="urn:microsoft.com/office/officeart/2005/8/layout/target3"/>
    <dgm:cxn modelId="{F11A0E6D-755F-4C6D-85A9-BC9F014F9A51}" srcId="{5D310B0D-4162-46E6-AFF3-AE9F50DBEC5A}" destId="{2AED652A-0447-48D7-8A48-01A21A153575}" srcOrd="0" destOrd="0" parTransId="{3C91FB89-BB9C-4964-80D5-9339FDFED911}" sibTransId="{DC7057D4-F013-48D5-B5B2-1007B0D0390C}"/>
    <dgm:cxn modelId="{F36BE270-1CCC-4CA5-B29D-4D22C728A629}" type="presOf" srcId="{630FF1D8-3C45-41DE-9B91-D8A5E9F39F72}" destId="{042FE1EF-56C1-4F61-BC2F-F9037BBABB31}" srcOrd="0" destOrd="1" presId="urn:microsoft.com/office/officeart/2005/8/layout/target3"/>
    <dgm:cxn modelId="{42A5DB77-7271-4447-B54C-08714A8A5195}" srcId="{B36EDD3E-66B2-4C99-B2E9-31E5E99230E1}" destId="{2342C632-ED69-46B9-B701-23C9D28CCE68}" srcOrd="0" destOrd="0" parTransId="{FE5E818F-B21F-483D-81BB-4114537D9CD5}" sibTransId="{2D77013A-06BA-4A9F-9598-1E3B4BADC231}"/>
    <dgm:cxn modelId="{8021D880-0360-4311-A89A-807622ACF713}" type="presOf" srcId="{8311053F-E5AA-400E-A640-790A87A3D980}" destId="{042FE1EF-56C1-4F61-BC2F-F9037BBABB31}" srcOrd="0" destOrd="2" presId="urn:microsoft.com/office/officeart/2005/8/layout/target3"/>
    <dgm:cxn modelId="{1AAAA484-4CD8-4670-A724-B35CA888931E}" type="presOf" srcId="{2342C632-ED69-46B9-B701-23C9D28CCE68}" destId="{042FE1EF-56C1-4F61-BC2F-F9037BBABB31}" srcOrd="0" destOrd="0" presId="urn:microsoft.com/office/officeart/2005/8/layout/target3"/>
    <dgm:cxn modelId="{0B757395-40F6-4E90-9681-7F3D5632DBFA}" srcId="{B36EDD3E-66B2-4C99-B2E9-31E5E99230E1}" destId="{630FF1D8-3C45-41DE-9B91-D8A5E9F39F72}" srcOrd="1" destOrd="0" parTransId="{B5EAD5E5-A70A-4673-9F0F-FDA49770BA3A}" sibTransId="{95B59FDC-3973-4607-89CA-58E726B0B913}"/>
    <dgm:cxn modelId="{99DAAA9A-33BF-4C5E-8E6D-7F1A407F39D7}" srcId="{9EADF60E-F5C9-4EC3-8552-CEC1EFA25FEC}" destId="{5D310B0D-4162-46E6-AFF3-AE9F50DBEC5A}" srcOrd="0" destOrd="0" parTransId="{7436F298-F285-4B85-A7CA-50FAE67797BD}" sibTransId="{9E904544-0994-47D4-9AF3-0A1C3A1C3564}"/>
    <dgm:cxn modelId="{17B8C6A6-A400-4358-8482-FD1173F9E795}" type="presOf" srcId="{9EADF60E-F5C9-4EC3-8552-CEC1EFA25FEC}" destId="{C2E550EF-DC5C-4FD6-8D4A-3ECFF60ADBD6}" srcOrd="0" destOrd="0" presId="urn:microsoft.com/office/officeart/2005/8/layout/target3"/>
    <dgm:cxn modelId="{2C3F2CB0-0056-406E-A836-224D91300BEB}" srcId="{B36EDD3E-66B2-4C99-B2E9-31E5E99230E1}" destId="{7619E02B-3550-4F72-B405-318D36680E65}" srcOrd="3" destOrd="0" parTransId="{C17CA1C2-FEAC-4D47-BE2E-D09AA32EFB42}" sibTransId="{91980AB8-7EDE-4AC9-823B-D980628AB4C0}"/>
    <dgm:cxn modelId="{8EE74DBA-A01B-4C9B-992F-84694B117551}" type="presOf" srcId="{5E35FD30-4ECD-456F-B84A-5B68547E15F4}" destId="{CC6A83EA-ED34-49B6-A0A2-9091A4780C7D}" srcOrd="0" destOrd="3" presId="urn:microsoft.com/office/officeart/2005/8/layout/target3"/>
    <dgm:cxn modelId="{0065C3C6-1198-411E-A244-B97C5FBDE8B1}" type="presOf" srcId="{B36EDD3E-66B2-4C99-B2E9-31E5E99230E1}" destId="{D45944FC-F15F-439C-8AED-4D8CE216F8AE}" srcOrd="0" destOrd="0" presId="urn:microsoft.com/office/officeart/2005/8/layout/target3"/>
    <dgm:cxn modelId="{A0536CDE-AB96-448E-9991-42A3AB90670A}" type="presOf" srcId="{2AED652A-0447-48D7-8A48-01A21A153575}" destId="{CC6A83EA-ED34-49B6-A0A2-9091A4780C7D}" srcOrd="0" destOrd="0" presId="urn:microsoft.com/office/officeart/2005/8/layout/target3"/>
    <dgm:cxn modelId="{C6AD48E3-345C-4C61-A42D-27051EBF0884}" srcId="{5D310B0D-4162-46E6-AFF3-AE9F50DBEC5A}" destId="{ADE90617-8BB0-44D7-8E08-597A1199F840}" srcOrd="1" destOrd="0" parTransId="{49E48072-F975-4C06-AC5E-505A9E097389}" sibTransId="{3EA1B459-E90C-448D-AFBB-0A35D424188C}"/>
    <dgm:cxn modelId="{CE9598F4-0DDE-4F58-875F-D7F65A96BC5B}" srcId="{5D310B0D-4162-46E6-AFF3-AE9F50DBEC5A}" destId="{5E35FD30-4ECD-456F-B84A-5B68547E15F4}" srcOrd="3" destOrd="0" parTransId="{F9DB1A94-C1FE-497B-80B4-E59084A8C55D}" sibTransId="{7A416FCC-96B9-4937-85E0-2DDBFB53DD18}"/>
    <dgm:cxn modelId="{9BB59CF9-8240-4BE4-A9BB-1A0EAC61E962}" type="presOf" srcId="{5D310B0D-4162-46E6-AFF3-AE9F50DBEC5A}" destId="{55C23C37-0EE0-4B08-A139-E24C0EBCBFAF}" srcOrd="1" destOrd="0" presId="urn:microsoft.com/office/officeart/2005/8/layout/target3"/>
    <dgm:cxn modelId="{E7C4CF4F-E432-4D28-BDF5-36E56B626790}" type="presParOf" srcId="{C2E550EF-DC5C-4FD6-8D4A-3ECFF60ADBD6}" destId="{F0D5FEEB-D0F2-4E9E-A037-5105D316F96A}" srcOrd="0" destOrd="0" presId="urn:microsoft.com/office/officeart/2005/8/layout/target3"/>
    <dgm:cxn modelId="{BC713AF8-438A-4F5D-B346-CF6285547E9A}" type="presParOf" srcId="{C2E550EF-DC5C-4FD6-8D4A-3ECFF60ADBD6}" destId="{4598386F-8312-4EC9-8E9F-A76FC5DD744D}" srcOrd="1" destOrd="0" presId="urn:microsoft.com/office/officeart/2005/8/layout/target3"/>
    <dgm:cxn modelId="{560C2FE3-5131-4B3D-B811-7109442E4BA7}" type="presParOf" srcId="{C2E550EF-DC5C-4FD6-8D4A-3ECFF60ADBD6}" destId="{A7627303-C63B-4D49-8350-ED4447735A0C}" srcOrd="2" destOrd="0" presId="urn:microsoft.com/office/officeart/2005/8/layout/target3"/>
    <dgm:cxn modelId="{17EA0126-5C5D-48C8-BDD9-1626855A0ABE}" type="presParOf" srcId="{C2E550EF-DC5C-4FD6-8D4A-3ECFF60ADBD6}" destId="{8C8BF298-7B47-448D-965F-202ECB6EF611}" srcOrd="3" destOrd="0" presId="urn:microsoft.com/office/officeart/2005/8/layout/target3"/>
    <dgm:cxn modelId="{EA4A3B69-9B63-47F9-B5DD-A4EB51CA10FF}" type="presParOf" srcId="{C2E550EF-DC5C-4FD6-8D4A-3ECFF60ADBD6}" destId="{3CD64558-7F27-4963-A45F-ADE5B956FE74}" srcOrd="4" destOrd="0" presId="urn:microsoft.com/office/officeart/2005/8/layout/target3"/>
    <dgm:cxn modelId="{59B7D0E1-403B-46C3-850A-C06A56261F68}" type="presParOf" srcId="{C2E550EF-DC5C-4FD6-8D4A-3ECFF60ADBD6}" destId="{D45944FC-F15F-439C-8AED-4D8CE216F8AE}" srcOrd="5" destOrd="0" presId="urn:microsoft.com/office/officeart/2005/8/layout/target3"/>
    <dgm:cxn modelId="{2A3BC7F0-864B-4D54-B874-658AC7029077}" type="presParOf" srcId="{C2E550EF-DC5C-4FD6-8D4A-3ECFF60ADBD6}" destId="{55C23C37-0EE0-4B08-A139-E24C0EBCBFAF}" srcOrd="6" destOrd="0" presId="urn:microsoft.com/office/officeart/2005/8/layout/target3"/>
    <dgm:cxn modelId="{824171AD-BCE9-4842-B1E5-1040C1659FB6}" type="presParOf" srcId="{C2E550EF-DC5C-4FD6-8D4A-3ECFF60ADBD6}" destId="{CC6A83EA-ED34-49B6-A0A2-9091A4780C7D}" srcOrd="7" destOrd="0" presId="urn:microsoft.com/office/officeart/2005/8/layout/target3"/>
    <dgm:cxn modelId="{BF38EBD0-2EF6-4D70-8CB4-E5B081EB4A4E}" type="presParOf" srcId="{C2E550EF-DC5C-4FD6-8D4A-3ECFF60ADBD6}" destId="{C5010A71-F7AB-4B7C-8AE2-E3CE89C70FC9}" srcOrd="8" destOrd="0" presId="urn:microsoft.com/office/officeart/2005/8/layout/target3"/>
    <dgm:cxn modelId="{0AD463D3-147E-4987-B73D-AB23D4BF1BE7}" type="presParOf" srcId="{C2E550EF-DC5C-4FD6-8D4A-3ECFF60ADBD6}" destId="{042FE1EF-56C1-4F61-BC2F-F9037BBABB31}"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5E43C7-1C35-43DD-B5B4-D318292EC3D6}"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GB"/>
        </a:p>
      </dgm:t>
    </dgm:pt>
    <dgm:pt modelId="{2FAD6709-E697-4B65-9E3D-5AB4883E18D8}">
      <dgm:prSet phldrT="[Text]" custT="1"/>
      <dgm:spPr/>
      <dgm:t>
        <a:bodyPr/>
        <a:lstStyle/>
        <a:p>
          <a:r>
            <a:rPr lang="en-GB" sz="2800" dirty="0">
              <a:latin typeface="Arial" panose="020B0604020202020204" pitchFamily="34" charset="0"/>
              <a:cs typeface="Arial" panose="020B0604020202020204" pitchFamily="34" charset="0"/>
            </a:rPr>
            <a:t>Frailty</a:t>
          </a:r>
        </a:p>
      </dgm:t>
    </dgm:pt>
    <dgm:pt modelId="{58847EE0-AA37-49CC-B999-D81590EBF481}" type="parTrans" cxnId="{2FF9597D-F5F0-4655-86A8-1497B179162F}">
      <dgm:prSet/>
      <dgm:spPr/>
      <dgm:t>
        <a:bodyPr/>
        <a:lstStyle/>
        <a:p>
          <a:endParaRPr lang="en-GB"/>
        </a:p>
      </dgm:t>
    </dgm:pt>
    <dgm:pt modelId="{F835215B-CB9B-43CE-A288-30C92FF674BB}" type="sibTrans" cxnId="{2FF9597D-F5F0-4655-86A8-1497B179162F}">
      <dgm:prSet/>
      <dgm:spPr/>
      <dgm:t>
        <a:bodyPr/>
        <a:lstStyle/>
        <a:p>
          <a:endParaRPr lang="en-GB"/>
        </a:p>
      </dgm:t>
    </dgm:pt>
    <dgm:pt modelId="{086FCBBB-068C-4190-9B87-F45105258E30}">
      <dgm:prSet phldrT="[Text]" custT="1"/>
      <dgm:spPr/>
      <dgm:t>
        <a:bodyPr/>
        <a:lstStyle/>
        <a:p>
          <a:r>
            <a:rPr lang="en-GB" sz="2400" dirty="0">
              <a:solidFill>
                <a:schemeClr val="bg1"/>
              </a:solidFill>
              <a:latin typeface="Arial" panose="020B0604020202020204" pitchFamily="34" charset="0"/>
              <a:cs typeface="Arial" panose="020B0604020202020204" pitchFamily="34" charset="0"/>
            </a:rPr>
            <a:t>Independently predicted LOS where severely frail patients had 65%-89% longer hospital stays than non-frail patients</a:t>
          </a:r>
        </a:p>
      </dgm:t>
    </dgm:pt>
    <dgm:pt modelId="{1E12B497-6420-488D-9EE0-4C71E16FB71E}" type="parTrans" cxnId="{A38320FC-19A4-4F02-8CB4-DB4642A68852}">
      <dgm:prSet/>
      <dgm:spPr/>
      <dgm:t>
        <a:bodyPr/>
        <a:lstStyle/>
        <a:p>
          <a:endParaRPr lang="en-GB"/>
        </a:p>
      </dgm:t>
    </dgm:pt>
    <dgm:pt modelId="{4E8CB565-F22E-4E57-9C64-23CD6A442A61}" type="sibTrans" cxnId="{A38320FC-19A4-4F02-8CB4-DB4642A68852}">
      <dgm:prSet/>
      <dgm:spPr/>
      <dgm:t>
        <a:bodyPr/>
        <a:lstStyle/>
        <a:p>
          <a:endParaRPr lang="en-GB"/>
        </a:p>
      </dgm:t>
    </dgm:pt>
    <dgm:pt modelId="{AE82D864-9566-4AF8-A2B1-C514707A4615}">
      <dgm:prSet phldrT="[Text]" custT="1"/>
      <dgm:spPr/>
      <dgm:t>
        <a:bodyPr/>
        <a:lstStyle/>
        <a:p>
          <a:r>
            <a:rPr lang="en-GB" sz="2800" dirty="0">
              <a:latin typeface="Arial" panose="020B0604020202020204" pitchFamily="34" charset="0"/>
              <a:cs typeface="Arial" panose="020B0604020202020204" pitchFamily="34" charset="0"/>
            </a:rPr>
            <a:t>Sarcopenia</a:t>
          </a:r>
        </a:p>
      </dgm:t>
    </dgm:pt>
    <dgm:pt modelId="{AF5D313E-B619-4E23-ACA5-C2FE515CD11A}" type="parTrans" cxnId="{886AC7FB-3BD9-43ED-9442-65B6A97D016F}">
      <dgm:prSet/>
      <dgm:spPr/>
      <dgm:t>
        <a:bodyPr/>
        <a:lstStyle/>
        <a:p>
          <a:endParaRPr lang="en-GB"/>
        </a:p>
      </dgm:t>
    </dgm:pt>
    <dgm:pt modelId="{0F048CE0-C743-481C-B805-C964043B2E7C}" type="sibTrans" cxnId="{886AC7FB-3BD9-43ED-9442-65B6A97D016F}">
      <dgm:prSet/>
      <dgm:spPr/>
      <dgm:t>
        <a:bodyPr/>
        <a:lstStyle/>
        <a:p>
          <a:endParaRPr lang="en-GB"/>
        </a:p>
      </dgm:t>
    </dgm:pt>
    <dgm:pt modelId="{5B932914-8390-4AD5-8B9A-37FC8DF1C346}">
      <dgm:prSet phldrT="[Text]" custT="1"/>
      <dgm:spPr/>
      <dgm:t>
        <a:bodyPr/>
        <a:lstStyle/>
        <a:p>
          <a:r>
            <a:rPr lang="en-GB" sz="2400" dirty="0">
              <a:solidFill>
                <a:schemeClr val="bg1"/>
              </a:solidFill>
              <a:latin typeface="Arial" panose="020B0604020202020204" pitchFamily="34" charset="0"/>
              <a:cs typeface="Arial" panose="020B0604020202020204" pitchFamily="34" charset="0"/>
            </a:rPr>
            <a:t>Predictive of in-hospital mortality</a:t>
          </a:r>
        </a:p>
      </dgm:t>
    </dgm:pt>
    <dgm:pt modelId="{9D73A0E6-CC8C-479B-BD6C-9633127DC04D}" type="parTrans" cxnId="{A8762D32-BA3D-4D59-BC87-8D51AEAEDCE7}">
      <dgm:prSet/>
      <dgm:spPr/>
      <dgm:t>
        <a:bodyPr/>
        <a:lstStyle/>
        <a:p>
          <a:endParaRPr lang="en-GB"/>
        </a:p>
      </dgm:t>
    </dgm:pt>
    <dgm:pt modelId="{3988BA79-1E67-42E3-A7E4-7090D33DD21E}" type="sibTrans" cxnId="{A8762D32-BA3D-4D59-BC87-8D51AEAEDCE7}">
      <dgm:prSet/>
      <dgm:spPr/>
      <dgm:t>
        <a:bodyPr/>
        <a:lstStyle/>
        <a:p>
          <a:endParaRPr lang="en-GB"/>
        </a:p>
      </dgm:t>
    </dgm:pt>
    <dgm:pt modelId="{0D4EC332-C438-42BC-8DFC-1826AA77706F}">
      <dgm:prSet phldrT="[Text]" custT="1"/>
      <dgm:spPr/>
      <dgm:t>
        <a:bodyPr/>
        <a:lstStyle/>
        <a:p>
          <a:r>
            <a:rPr lang="en-GB" sz="2400" dirty="0">
              <a:solidFill>
                <a:schemeClr val="bg1"/>
              </a:solidFill>
              <a:latin typeface="Arial" panose="020B0604020202020204" pitchFamily="34" charset="0"/>
              <a:cs typeface="Arial" panose="020B0604020202020204" pitchFamily="34" charset="0"/>
            </a:rPr>
            <a:t>Increased postoperative complications after colorectal surgery</a:t>
          </a:r>
        </a:p>
      </dgm:t>
    </dgm:pt>
    <dgm:pt modelId="{9FFD4D29-A96B-4B72-A144-8E5418CFAAE3}" type="parTrans" cxnId="{D147DB6F-47C8-484B-9D48-770478F8BF6E}">
      <dgm:prSet/>
      <dgm:spPr/>
      <dgm:t>
        <a:bodyPr/>
        <a:lstStyle/>
        <a:p>
          <a:endParaRPr lang="en-GB"/>
        </a:p>
      </dgm:t>
    </dgm:pt>
    <dgm:pt modelId="{0937C94D-CD08-4F2D-B0F5-0D290BC57595}" type="sibTrans" cxnId="{D147DB6F-47C8-484B-9D48-770478F8BF6E}">
      <dgm:prSet/>
      <dgm:spPr/>
      <dgm:t>
        <a:bodyPr/>
        <a:lstStyle/>
        <a:p>
          <a:endParaRPr lang="en-GB"/>
        </a:p>
      </dgm:t>
    </dgm:pt>
    <dgm:pt modelId="{AA36F07B-4391-489E-A67A-325708AD24D7}">
      <dgm:prSet phldrT="[Text]" custT="1"/>
      <dgm:spPr/>
      <dgm:t>
        <a:bodyPr/>
        <a:lstStyle/>
        <a:p>
          <a:r>
            <a:rPr lang="en-GB" sz="2400" dirty="0">
              <a:solidFill>
                <a:schemeClr val="bg1"/>
              </a:solidFill>
              <a:latin typeface="Arial" panose="020B0604020202020204" pitchFamily="34" charset="0"/>
              <a:cs typeface="Arial" panose="020B0604020202020204" pitchFamily="34" charset="0"/>
            </a:rPr>
            <a:t>Frail patients with mean age of 79 years had longer LOS than non-frail</a:t>
          </a:r>
        </a:p>
      </dgm:t>
    </dgm:pt>
    <dgm:pt modelId="{98C3B855-DF42-4AEF-8804-37AC00F32150}" type="parTrans" cxnId="{17E374BF-4C32-427B-8FF0-11163E08FFDC}">
      <dgm:prSet/>
      <dgm:spPr/>
      <dgm:t>
        <a:bodyPr/>
        <a:lstStyle/>
        <a:p>
          <a:endParaRPr lang="en-GB"/>
        </a:p>
      </dgm:t>
    </dgm:pt>
    <dgm:pt modelId="{394DDA7E-7A76-46B2-A7E2-61B25D95FBE2}" type="sibTrans" cxnId="{17E374BF-4C32-427B-8FF0-11163E08FFDC}">
      <dgm:prSet/>
      <dgm:spPr/>
      <dgm:t>
        <a:bodyPr/>
        <a:lstStyle/>
        <a:p>
          <a:endParaRPr lang="en-GB"/>
        </a:p>
      </dgm:t>
    </dgm:pt>
    <dgm:pt modelId="{50EA3FBD-4BD6-47EC-8127-E40A7477992D}">
      <dgm:prSet phldrT="[Text]" custT="1"/>
      <dgm:spPr/>
      <dgm:t>
        <a:bodyPr/>
        <a:lstStyle/>
        <a:p>
          <a:r>
            <a:rPr lang="en-GB" sz="2400" dirty="0">
              <a:solidFill>
                <a:schemeClr val="bg1"/>
              </a:solidFill>
              <a:latin typeface="Arial" panose="020B0604020202020204" pitchFamily="34" charset="0"/>
              <a:cs typeface="Arial" panose="020B0604020202020204" pitchFamily="34" charset="0"/>
            </a:rPr>
            <a:t>No association found between sarcopenia and outcomes</a:t>
          </a:r>
        </a:p>
      </dgm:t>
    </dgm:pt>
    <dgm:pt modelId="{82F32E43-EDA4-4A99-A8AD-22A1ED1D7580}" type="parTrans" cxnId="{F229633D-9E2E-4EFD-9041-B18A80C35B2C}">
      <dgm:prSet/>
      <dgm:spPr/>
      <dgm:t>
        <a:bodyPr/>
        <a:lstStyle/>
        <a:p>
          <a:endParaRPr lang="en-GB"/>
        </a:p>
      </dgm:t>
    </dgm:pt>
    <dgm:pt modelId="{B12730C8-4EDB-49E7-94D6-7C37A2696D98}" type="sibTrans" cxnId="{F229633D-9E2E-4EFD-9041-B18A80C35B2C}">
      <dgm:prSet/>
      <dgm:spPr/>
      <dgm:t>
        <a:bodyPr/>
        <a:lstStyle/>
        <a:p>
          <a:endParaRPr lang="en-GB"/>
        </a:p>
      </dgm:t>
    </dgm:pt>
    <dgm:pt modelId="{3471191C-37AD-4E91-B95E-A0DB43B6E7A4}">
      <dgm:prSet phldrT="[Text]" custT="1"/>
      <dgm:spPr/>
      <dgm:t>
        <a:bodyPr/>
        <a:lstStyle/>
        <a:p>
          <a:endParaRPr lang="en-GB" sz="2400" dirty="0"/>
        </a:p>
      </dgm:t>
    </dgm:pt>
    <dgm:pt modelId="{CB30D76C-9D24-4CA0-AEE9-14ADF7D6953D}" type="parTrans" cxnId="{83723D6E-E7E4-4F03-9CC7-D4D1D98E3041}">
      <dgm:prSet/>
      <dgm:spPr/>
      <dgm:t>
        <a:bodyPr/>
        <a:lstStyle/>
        <a:p>
          <a:endParaRPr lang="en-GB"/>
        </a:p>
      </dgm:t>
    </dgm:pt>
    <dgm:pt modelId="{EC5FC0AE-582D-4177-AFC5-BF704595D9FB}" type="sibTrans" cxnId="{83723D6E-E7E4-4F03-9CC7-D4D1D98E3041}">
      <dgm:prSet/>
      <dgm:spPr/>
      <dgm:t>
        <a:bodyPr/>
        <a:lstStyle/>
        <a:p>
          <a:endParaRPr lang="en-GB"/>
        </a:p>
      </dgm:t>
    </dgm:pt>
    <dgm:pt modelId="{5B89AEDC-BAA7-448D-8F78-06C00BBADFD1}">
      <dgm:prSet phldrT="[Text]" custT="1"/>
      <dgm:spPr/>
      <dgm:t>
        <a:bodyPr/>
        <a:lstStyle/>
        <a:p>
          <a:r>
            <a:rPr lang="en-GB" sz="2400" dirty="0">
              <a:solidFill>
                <a:schemeClr val="bg1"/>
              </a:solidFill>
              <a:latin typeface="Arial" panose="020B0604020202020204" pitchFamily="34" charset="0"/>
              <a:cs typeface="Arial" panose="020B0604020202020204" pitchFamily="34" charset="0"/>
            </a:rPr>
            <a:t>Not predictive of 6-month mortality or LOS</a:t>
          </a:r>
        </a:p>
      </dgm:t>
    </dgm:pt>
    <dgm:pt modelId="{07AA61C8-4028-434A-A5EF-AF1B1AB05324}" type="parTrans" cxnId="{5120D3DB-FF11-4BC5-B8F3-DB32E4FBC371}">
      <dgm:prSet/>
      <dgm:spPr/>
      <dgm:t>
        <a:bodyPr/>
        <a:lstStyle/>
        <a:p>
          <a:endParaRPr lang="en-GB"/>
        </a:p>
      </dgm:t>
    </dgm:pt>
    <dgm:pt modelId="{621C07E8-0C79-4FCE-81DF-7D71BF6C5F11}" type="sibTrans" cxnId="{5120D3DB-FF11-4BC5-B8F3-DB32E4FBC371}">
      <dgm:prSet/>
      <dgm:spPr/>
      <dgm:t>
        <a:bodyPr/>
        <a:lstStyle/>
        <a:p>
          <a:endParaRPr lang="en-GB"/>
        </a:p>
      </dgm:t>
    </dgm:pt>
    <dgm:pt modelId="{C370FA83-3C8B-4E1F-AF49-02347B7D69BE}">
      <dgm:prSet phldrT="[Text]" custT="1"/>
      <dgm:spPr/>
      <dgm:t>
        <a:bodyPr/>
        <a:lstStyle/>
        <a:p>
          <a:endParaRPr lang="en-GB" sz="2400" dirty="0">
            <a:solidFill>
              <a:schemeClr val="bg1"/>
            </a:solidFill>
            <a:latin typeface="Arial" panose="020B0604020202020204" pitchFamily="34" charset="0"/>
            <a:cs typeface="Arial" panose="020B0604020202020204" pitchFamily="34" charset="0"/>
          </a:endParaRPr>
        </a:p>
      </dgm:t>
    </dgm:pt>
    <dgm:pt modelId="{187551FF-864A-48E7-BEE8-91922B07CE64}" type="parTrans" cxnId="{899CA873-9573-4D7C-8D47-8BF0C49CFA95}">
      <dgm:prSet/>
      <dgm:spPr/>
      <dgm:t>
        <a:bodyPr/>
        <a:lstStyle/>
        <a:p>
          <a:endParaRPr lang="en-GB"/>
        </a:p>
      </dgm:t>
    </dgm:pt>
    <dgm:pt modelId="{D2C15DA1-C9E3-4964-AFF4-0273E69F88AC}" type="sibTrans" cxnId="{899CA873-9573-4D7C-8D47-8BF0C49CFA95}">
      <dgm:prSet/>
      <dgm:spPr/>
      <dgm:t>
        <a:bodyPr/>
        <a:lstStyle/>
        <a:p>
          <a:endParaRPr lang="en-GB"/>
        </a:p>
      </dgm:t>
    </dgm:pt>
    <dgm:pt modelId="{ABEEB6C8-F7E1-4581-8C3D-E02048356A35}" type="pres">
      <dgm:prSet presAssocID="{C75E43C7-1C35-43DD-B5B4-D318292EC3D6}" presName="linear" presStyleCnt="0">
        <dgm:presLayoutVars>
          <dgm:animLvl val="lvl"/>
          <dgm:resizeHandles val="exact"/>
        </dgm:presLayoutVars>
      </dgm:prSet>
      <dgm:spPr/>
    </dgm:pt>
    <dgm:pt modelId="{F1A1F75B-174F-4F3B-8607-E93B9B6AFCCA}" type="pres">
      <dgm:prSet presAssocID="{2FAD6709-E697-4B65-9E3D-5AB4883E18D8}" presName="parentText" presStyleLbl="node1" presStyleIdx="0" presStyleCnt="2" custLinFactNeighborX="0" custLinFactNeighborY="-28933">
        <dgm:presLayoutVars>
          <dgm:chMax val="0"/>
          <dgm:bulletEnabled val="1"/>
        </dgm:presLayoutVars>
      </dgm:prSet>
      <dgm:spPr/>
    </dgm:pt>
    <dgm:pt modelId="{C39CC8B2-895C-4744-B9E3-D2805FDC91EA}" type="pres">
      <dgm:prSet presAssocID="{2FAD6709-E697-4B65-9E3D-5AB4883E18D8}" presName="childText" presStyleLbl="revTx" presStyleIdx="0" presStyleCnt="2">
        <dgm:presLayoutVars>
          <dgm:bulletEnabled val="1"/>
        </dgm:presLayoutVars>
      </dgm:prSet>
      <dgm:spPr/>
    </dgm:pt>
    <dgm:pt modelId="{3876A1B6-D504-4206-A8FB-7F68A1DFC829}" type="pres">
      <dgm:prSet presAssocID="{AE82D864-9566-4AF8-A2B1-C514707A4615}" presName="parentText" presStyleLbl="node1" presStyleIdx="1" presStyleCnt="2" custLinFactNeighborY="11458">
        <dgm:presLayoutVars>
          <dgm:chMax val="0"/>
          <dgm:bulletEnabled val="1"/>
        </dgm:presLayoutVars>
      </dgm:prSet>
      <dgm:spPr/>
    </dgm:pt>
    <dgm:pt modelId="{6BB300ED-584C-4A25-9906-6A0674C88135}" type="pres">
      <dgm:prSet presAssocID="{AE82D864-9566-4AF8-A2B1-C514707A4615}" presName="childText" presStyleLbl="revTx" presStyleIdx="1" presStyleCnt="2" custLinFactNeighborY="2734">
        <dgm:presLayoutVars>
          <dgm:bulletEnabled val="1"/>
        </dgm:presLayoutVars>
      </dgm:prSet>
      <dgm:spPr/>
    </dgm:pt>
  </dgm:ptLst>
  <dgm:cxnLst>
    <dgm:cxn modelId="{B29F5B11-E9A2-4133-B894-7157466CE09C}" type="presOf" srcId="{086FCBBB-068C-4190-9B87-F45105258E30}" destId="{C39CC8B2-895C-4744-B9E3-D2805FDC91EA}" srcOrd="0" destOrd="0" presId="urn:microsoft.com/office/officeart/2005/8/layout/vList2"/>
    <dgm:cxn modelId="{9E9D8212-035D-4214-AA4D-C4432FA64A2E}" type="presOf" srcId="{AA36F07B-4391-489E-A67A-325708AD24D7}" destId="{6BB300ED-584C-4A25-9906-6A0674C88135}" srcOrd="0" destOrd="2" presId="urn:microsoft.com/office/officeart/2005/8/layout/vList2"/>
    <dgm:cxn modelId="{A8762D32-BA3D-4D59-BC87-8D51AEAEDCE7}" srcId="{AE82D864-9566-4AF8-A2B1-C514707A4615}" destId="{5B932914-8390-4AD5-8B9A-37FC8DF1C346}" srcOrd="1" destOrd="0" parTransId="{9D73A0E6-CC8C-479B-BD6C-9633127DC04D}" sibTransId="{3988BA79-1E67-42E3-A7E4-7090D33DD21E}"/>
    <dgm:cxn modelId="{F229633D-9E2E-4EFD-9041-B18A80C35B2C}" srcId="{AE82D864-9566-4AF8-A2B1-C514707A4615}" destId="{50EA3FBD-4BD6-47EC-8127-E40A7477992D}" srcOrd="3" destOrd="0" parTransId="{82F32E43-EDA4-4A99-A8AD-22A1ED1D7580}" sibTransId="{B12730C8-4EDB-49E7-94D6-7C37A2696D98}"/>
    <dgm:cxn modelId="{83723D6E-E7E4-4F03-9CC7-D4D1D98E3041}" srcId="{AE82D864-9566-4AF8-A2B1-C514707A4615}" destId="{3471191C-37AD-4E91-B95E-A0DB43B6E7A4}" srcOrd="4" destOrd="0" parTransId="{CB30D76C-9D24-4CA0-AEE9-14ADF7D6953D}" sibTransId="{EC5FC0AE-582D-4177-AFC5-BF704595D9FB}"/>
    <dgm:cxn modelId="{AF2D4F6F-E034-44EC-B709-CDE14DB45677}" type="presOf" srcId="{0D4EC332-C438-42BC-8DFC-1826AA77706F}" destId="{C39CC8B2-895C-4744-B9E3-D2805FDC91EA}" srcOrd="0" destOrd="1" presId="urn:microsoft.com/office/officeart/2005/8/layout/vList2"/>
    <dgm:cxn modelId="{D147DB6F-47C8-484B-9D48-770478F8BF6E}" srcId="{2FAD6709-E697-4B65-9E3D-5AB4883E18D8}" destId="{0D4EC332-C438-42BC-8DFC-1826AA77706F}" srcOrd="1" destOrd="0" parTransId="{9FFD4D29-A96B-4B72-A144-8E5418CFAAE3}" sibTransId="{0937C94D-CD08-4F2D-B0F5-0D290BC57595}"/>
    <dgm:cxn modelId="{AF2CA373-E6FF-4BAA-B862-FBF020CD3C8A}" type="presOf" srcId="{3471191C-37AD-4E91-B95E-A0DB43B6E7A4}" destId="{6BB300ED-584C-4A25-9906-6A0674C88135}" srcOrd="0" destOrd="4" presId="urn:microsoft.com/office/officeart/2005/8/layout/vList2"/>
    <dgm:cxn modelId="{899CA873-9573-4D7C-8D47-8BF0C49CFA95}" srcId="{AE82D864-9566-4AF8-A2B1-C514707A4615}" destId="{C370FA83-3C8B-4E1F-AF49-02347B7D69BE}" srcOrd="0" destOrd="0" parTransId="{187551FF-864A-48E7-BEE8-91922B07CE64}" sibTransId="{D2C15DA1-C9E3-4964-AFF4-0273E69F88AC}"/>
    <dgm:cxn modelId="{2FF9597D-F5F0-4655-86A8-1497B179162F}" srcId="{C75E43C7-1C35-43DD-B5B4-D318292EC3D6}" destId="{2FAD6709-E697-4B65-9E3D-5AB4883E18D8}" srcOrd="0" destOrd="0" parTransId="{58847EE0-AA37-49CC-B999-D81590EBF481}" sibTransId="{F835215B-CB9B-43CE-A288-30C92FF674BB}"/>
    <dgm:cxn modelId="{DC162297-D1EA-4720-95F1-C50075FA8976}" type="presOf" srcId="{5B89AEDC-BAA7-448D-8F78-06C00BBADFD1}" destId="{C39CC8B2-895C-4744-B9E3-D2805FDC91EA}" srcOrd="0" destOrd="2" presId="urn:microsoft.com/office/officeart/2005/8/layout/vList2"/>
    <dgm:cxn modelId="{763157A1-F49E-4DE7-9106-3D27D1567DB9}" type="presOf" srcId="{C370FA83-3C8B-4E1F-AF49-02347B7D69BE}" destId="{6BB300ED-584C-4A25-9906-6A0674C88135}" srcOrd="0" destOrd="0" presId="urn:microsoft.com/office/officeart/2005/8/layout/vList2"/>
    <dgm:cxn modelId="{655BCEAA-C26E-40F1-9483-9F358D2AFC23}" type="presOf" srcId="{2FAD6709-E697-4B65-9E3D-5AB4883E18D8}" destId="{F1A1F75B-174F-4F3B-8607-E93B9B6AFCCA}" srcOrd="0" destOrd="0" presId="urn:microsoft.com/office/officeart/2005/8/layout/vList2"/>
    <dgm:cxn modelId="{FC5B3CBA-488E-48FB-A136-C07AAA9638EB}" type="presOf" srcId="{C75E43C7-1C35-43DD-B5B4-D318292EC3D6}" destId="{ABEEB6C8-F7E1-4581-8C3D-E02048356A35}" srcOrd="0" destOrd="0" presId="urn:microsoft.com/office/officeart/2005/8/layout/vList2"/>
    <dgm:cxn modelId="{17E374BF-4C32-427B-8FF0-11163E08FFDC}" srcId="{AE82D864-9566-4AF8-A2B1-C514707A4615}" destId="{AA36F07B-4391-489E-A67A-325708AD24D7}" srcOrd="2" destOrd="0" parTransId="{98C3B855-DF42-4AEF-8804-37AC00F32150}" sibTransId="{394DDA7E-7A76-46B2-A7E2-61B25D95FBE2}"/>
    <dgm:cxn modelId="{A8AB6CC1-F29F-4661-8B42-7F1AD95C2C2D}" type="presOf" srcId="{5B932914-8390-4AD5-8B9A-37FC8DF1C346}" destId="{6BB300ED-584C-4A25-9906-6A0674C88135}" srcOrd="0" destOrd="1" presId="urn:microsoft.com/office/officeart/2005/8/layout/vList2"/>
    <dgm:cxn modelId="{8660B3D4-55E2-4937-86B9-E42830BC4250}" type="presOf" srcId="{AE82D864-9566-4AF8-A2B1-C514707A4615}" destId="{3876A1B6-D504-4206-A8FB-7F68A1DFC829}" srcOrd="0" destOrd="0" presId="urn:microsoft.com/office/officeart/2005/8/layout/vList2"/>
    <dgm:cxn modelId="{5120D3DB-FF11-4BC5-B8F3-DB32E4FBC371}" srcId="{2FAD6709-E697-4B65-9E3D-5AB4883E18D8}" destId="{5B89AEDC-BAA7-448D-8F78-06C00BBADFD1}" srcOrd="2" destOrd="0" parTransId="{07AA61C8-4028-434A-A5EF-AF1B1AB05324}" sibTransId="{621C07E8-0C79-4FCE-81DF-7D71BF6C5F11}"/>
    <dgm:cxn modelId="{97B1D0F8-7412-4369-8373-D826B00FA81B}" type="presOf" srcId="{50EA3FBD-4BD6-47EC-8127-E40A7477992D}" destId="{6BB300ED-584C-4A25-9906-6A0674C88135}" srcOrd="0" destOrd="3" presId="urn:microsoft.com/office/officeart/2005/8/layout/vList2"/>
    <dgm:cxn modelId="{886AC7FB-3BD9-43ED-9442-65B6A97D016F}" srcId="{C75E43C7-1C35-43DD-B5B4-D318292EC3D6}" destId="{AE82D864-9566-4AF8-A2B1-C514707A4615}" srcOrd="1" destOrd="0" parTransId="{AF5D313E-B619-4E23-ACA5-C2FE515CD11A}" sibTransId="{0F048CE0-C743-481C-B805-C964043B2E7C}"/>
    <dgm:cxn modelId="{A38320FC-19A4-4F02-8CB4-DB4642A68852}" srcId="{2FAD6709-E697-4B65-9E3D-5AB4883E18D8}" destId="{086FCBBB-068C-4190-9B87-F45105258E30}" srcOrd="0" destOrd="0" parTransId="{1E12B497-6420-488D-9EE0-4C71E16FB71E}" sibTransId="{4E8CB565-F22E-4E57-9C64-23CD6A442A61}"/>
    <dgm:cxn modelId="{91B34D76-3ABB-4270-9F41-A4F8E270E75B}" type="presParOf" srcId="{ABEEB6C8-F7E1-4581-8C3D-E02048356A35}" destId="{F1A1F75B-174F-4F3B-8607-E93B9B6AFCCA}" srcOrd="0" destOrd="0" presId="urn:microsoft.com/office/officeart/2005/8/layout/vList2"/>
    <dgm:cxn modelId="{1A3039EC-E02F-4AC1-B73F-A63B7C9F782A}" type="presParOf" srcId="{ABEEB6C8-F7E1-4581-8C3D-E02048356A35}" destId="{C39CC8B2-895C-4744-B9E3-D2805FDC91EA}" srcOrd="1" destOrd="0" presId="urn:microsoft.com/office/officeart/2005/8/layout/vList2"/>
    <dgm:cxn modelId="{79452D06-31B6-4AE2-B4A9-E20B556E14DB}" type="presParOf" srcId="{ABEEB6C8-F7E1-4581-8C3D-E02048356A35}" destId="{3876A1B6-D504-4206-A8FB-7F68A1DFC829}" srcOrd="2" destOrd="0" presId="urn:microsoft.com/office/officeart/2005/8/layout/vList2"/>
    <dgm:cxn modelId="{EF997711-535F-431C-BE26-0640090D8E8D}" type="presParOf" srcId="{ABEEB6C8-F7E1-4581-8C3D-E02048356A35}" destId="{6BB300ED-584C-4A25-9906-6A0674C8813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5FEEB-D0F2-4E9E-A037-5105D316F96A}">
      <dsp:nvSpPr>
        <dsp:cNvPr id="0" name=""/>
        <dsp:cNvSpPr/>
      </dsp:nvSpPr>
      <dsp:spPr>
        <a:xfrm>
          <a:off x="0" y="0"/>
          <a:ext cx="3369004" cy="3369004"/>
        </a:xfrm>
        <a:prstGeom prst="pie">
          <a:avLst>
            <a:gd name="adj1" fmla="val 5400000"/>
            <a:gd name="adj2" fmla="val 1620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7627303-C63B-4D49-8350-ED4447735A0C}">
      <dsp:nvSpPr>
        <dsp:cNvPr id="0" name=""/>
        <dsp:cNvSpPr/>
      </dsp:nvSpPr>
      <dsp:spPr>
        <a:xfrm>
          <a:off x="1684502" y="0"/>
          <a:ext cx="8472722" cy="3369004"/>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All patients &gt;65</a:t>
          </a:r>
        </a:p>
      </dsp:txBody>
      <dsp:txXfrm>
        <a:off x="1684502" y="0"/>
        <a:ext cx="4236361" cy="1600276"/>
      </dsp:txXfrm>
    </dsp:sp>
    <dsp:sp modelId="{3CD64558-7F27-4963-A45F-ADE5B956FE74}">
      <dsp:nvSpPr>
        <dsp:cNvPr id="0" name=""/>
        <dsp:cNvSpPr/>
      </dsp:nvSpPr>
      <dsp:spPr>
        <a:xfrm>
          <a:off x="884363" y="1600276"/>
          <a:ext cx="1600276" cy="1600276"/>
        </a:xfrm>
        <a:prstGeom prst="pie">
          <a:avLst>
            <a:gd name="adj1" fmla="val 5400000"/>
            <a:gd name="adj2" fmla="val 16200000"/>
          </a:avLst>
        </a:prstGeom>
        <a:solidFill>
          <a:schemeClr val="accent5">
            <a:hueOff val="-6758543"/>
            <a:satOff val="-17419"/>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45944FC-F15F-439C-8AED-4D8CE216F8AE}">
      <dsp:nvSpPr>
        <dsp:cNvPr id="0" name=""/>
        <dsp:cNvSpPr/>
      </dsp:nvSpPr>
      <dsp:spPr>
        <a:xfrm>
          <a:off x="1684502" y="1600276"/>
          <a:ext cx="8472722" cy="1600276"/>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Frail patients &gt;65</a:t>
          </a:r>
        </a:p>
      </dsp:txBody>
      <dsp:txXfrm>
        <a:off x="1684502" y="1600276"/>
        <a:ext cx="4236361" cy="1600276"/>
      </dsp:txXfrm>
    </dsp:sp>
    <dsp:sp modelId="{CC6A83EA-ED34-49B6-A0A2-9091A4780C7D}">
      <dsp:nvSpPr>
        <dsp:cNvPr id="0" name=""/>
        <dsp:cNvSpPr/>
      </dsp:nvSpPr>
      <dsp:spPr>
        <a:xfrm>
          <a:off x="5920862" y="0"/>
          <a:ext cx="4236361" cy="1600276"/>
        </a:xfrm>
        <a:prstGeom prst="rect">
          <a:avLst/>
        </a:prstGeom>
        <a:noFill/>
        <a:ln w="6350" cap="flat" cmpd="sng" algn="ctr">
          <a:noFill/>
          <a:prstDash val="solid"/>
          <a:miter lim="800000"/>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Admissions</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In-hospital mortality rate</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30-day readmission</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Long LOS &gt;10 days</a:t>
          </a:r>
        </a:p>
      </dsp:txBody>
      <dsp:txXfrm>
        <a:off x="5920862" y="0"/>
        <a:ext cx="4236361" cy="1600276"/>
      </dsp:txXfrm>
    </dsp:sp>
    <dsp:sp modelId="{042FE1EF-56C1-4F61-BC2F-F9037BBABB31}">
      <dsp:nvSpPr>
        <dsp:cNvPr id="0" name=""/>
        <dsp:cNvSpPr/>
      </dsp:nvSpPr>
      <dsp:spPr>
        <a:xfrm>
          <a:off x="5920862" y="1600276"/>
          <a:ext cx="4236361" cy="1600276"/>
        </a:xfrm>
        <a:prstGeom prst="rect">
          <a:avLst/>
        </a:prstGeom>
        <a:noFill/>
        <a:ln w="6350" cap="flat" cmpd="sng" algn="ctr">
          <a:noFill/>
          <a:prstDash val="solid"/>
          <a:miter lim="800000"/>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Admissions</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In-hospital mortality rate</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30-day readmission</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Long LOS</a:t>
          </a:r>
        </a:p>
      </dsp:txBody>
      <dsp:txXfrm>
        <a:off x="5920862" y="1600276"/>
        <a:ext cx="4236361" cy="1600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1F75B-174F-4F3B-8607-E93B9B6AFCCA}">
      <dsp:nvSpPr>
        <dsp:cNvPr id="0" name=""/>
        <dsp:cNvSpPr/>
      </dsp:nvSpPr>
      <dsp:spPr>
        <a:xfrm>
          <a:off x="0" y="0"/>
          <a:ext cx="9573685" cy="58514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Frailty</a:t>
          </a:r>
        </a:p>
      </dsp:txBody>
      <dsp:txXfrm>
        <a:off x="28565" y="28565"/>
        <a:ext cx="9516555" cy="528017"/>
      </dsp:txXfrm>
    </dsp:sp>
    <dsp:sp modelId="{C39CC8B2-895C-4744-B9E3-D2805FDC91EA}">
      <dsp:nvSpPr>
        <dsp:cNvPr id="0" name=""/>
        <dsp:cNvSpPr/>
      </dsp:nvSpPr>
      <dsp:spPr>
        <a:xfrm>
          <a:off x="0" y="588791"/>
          <a:ext cx="9573685" cy="13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96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solidFill>
                <a:schemeClr val="bg1"/>
              </a:solidFill>
              <a:latin typeface="Arial" panose="020B0604020202020204" pitchFamily="34" charset="0"/>
              <a:cs typeface="Arial" panose="020B0604020202020204" pitchFamily="34" charset="0"/>
            </a:rPr>
            <a:t>Independently predicted LOS where severely frail patients had 65%-89% longer hospital stays than non-frail patients</a:t>
          </a:r>
        </a:p>
        <a:p>
          <a:pPr marL="228600" lvl="1" indent="-228600" algn="l" defTabSz="1066800">
            <a:lnSpc>
              <a:spcPct val="90000"/>
            </a:lnSpc>
            <a:spcBef>
              <a:spcPct val="0"/>
            </a:spcBef>
            <a:spcAft>
              <a:spcPct val="20000"/>
            </a:spcAft>
            <a:buChar char="•"/>
          </a:pPr>
          <a:r>
            <a:rPr lang="en-GB" sz="2400" kern="1200" dirty="0">
              <a:solidFill>
                <a:schemeClr val="bg1"/>
              </a:solidFill>
              <a:latin typeface="Arial" panose="020B0604020202020204" pitchFamily="34" charset="0"/>
              <a:cs typeface="Arial" panose="020B0604020202020204" pitchFamily="34" charset="0"/>
            </a:rPr>
            <a:t>Increased postoperative complications after colorectal surgery</a:t>
          </a:r>
        </a:p>
        <a:p>
          <a:pPr marL="228600" lvl="1" indent="-228600" algn="l" defTabSz="1066800">
            <a:lnSpc>
              <a:spcPct val="90000"/>
            </a:lnSpc>
            <a:spcBef>
              <a:spcPct val="0"/>
            </a:spcBef>
            <a:spcAft>
              <a:spcPct val="20000"/>
            </a:spcAft>
            <a:buChar char="•"/>
          </a:pPr>
          <a:r>
            <a:rPr lang="en-GB" sz="2400" kern="1200" dirty="0">
              <a:solidFill>
                <a:schemeClr val="bg1"/>
              </a:solidFill>
              <a:latin typeface="Arial" panose="020B0604020202020204" pitchFamily="34" charset="0"/>
              <a:cs typeface="Arial" panose="020B0604020202020204" pitchFamily="34" charset="0"/>
            </a:rPr>
            <a:t>Not predictive of 6-month mortality or LOS</a:t>
          </a:r>
        </a:p>
      </dsp:txBody>
      <dsp:txXfrm>
        <a:off x="0" y="588791"/>
        <a:ext cx="9573685" cy="1336269"/>
      </dsp:txXfrm>
    </dsp:sp>
    <dsp:sp modelId="{3876A1B6-D504-4206-A8FB-7F68A1DFC829}">
      <dsp:nvSpPr>
        <dsp:cNvPr id="0" name=""/>
        <dsp:cNvSpPr/>
      </dsp:nvSpPr>
      <dsp:spPr>
        <a:xfrm>
          <a:off x="0" y="2158978"/>
          <a:ext cx="9573685" cy="585147"/>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Sarcopenia</a:t>
          </a:r>
        </a:p>
      </dsp:txBody>
      <dsp:txXfrm>
        <a:off x="28565" y="2187543"/>
        <a:ext cx="9516555" cy="528017"/>
      </dsp:txXfrm>
    </dsp:sp>
    <dsp:sp modelId="{6BB300ED-584C-4A25-9906-6A0674C88135}">
      <dsp:nvSpPr>
        <dsp:cNvPr id="0" name=""/>
        <dsp:cNvSpPr/>
      </dsp:nvSpPr>
      <dsp:spPr>
        <a:xfrm>
          <a:off x="0" y="2513852"/>
          <a:ext cx="9573685" cy="204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964"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GB" sz="2400" kern="1200" dirty="0">
            <a:solidFill>
              <a:schemeClr val="bg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20000"/>
            </a:spcAft>
            <a:buChar char="•"/>
          </a:pPr>
          <a:r>
            <a:rPr lang="en-GB" sz="2400" kern="1200" dirty="0">
              <a:solidFill>
                <a:schemeClr val="bg1"/>
              </a:solidFill>
              <a:latin typeface="Arial" panose="020B0604020202020204" pitchFamily="34" charset="0"/>
              <a:cs typeface="Arial" panose="020B0604020202020204" pitchFamily="34" charset="0"/>
            </a:rPr>
            <a:t>Predictive of in-hospital mortality</a:t>
          </a:r>
        </a:p>
        <a:p>
          <a:pPr marL="228600" lvl="1" indent="-228600" algn="l" defTabSz="1066800">
            <a:lnSpc>
              <a:spcPct val="90000"/>
            </a:lnSpc>
            <a:spcBef>
              <a:spcPct val="0"/>
            </a:spcBef>
            <a:spcAft>
              <a:spcPct val="20000"/>
            </a:spcAft>
            <a:buChar char="•"/>
          </a:pPr>
          <a:r>
            <a:rPr lang="en-GB" sz="2400" kern="1200" dirty="0">
              <a:solidFill>
                <a:schemeClr val="bg1"/>
              </a:solidFill>
              <a:latin typeface="Arial" panose="020B0604020202020204" pitchFamily="34" charset="0"/>
              <a:cs typeface="Arial" panose="020B0604020202020204" pitchFamily="34" charset="0"/>
            </a:rPr>
            <a:t>Frail patients with mean age of 79 years had longer LOS than non-frail</a:t>
          </a:r>
        </a:p>
        <a:p>
          <a:pPr marL="228600" lvl="1" indent="-228600" algn="l" defTabSz="1066800">
            <a:lnSpc>
              <a:spcPct val="90000"/>
            </a:lnSpc>
            <a:spcBef>
              <a:spcPct val="0"/>
            </a:spcBef>
            <a:spcAft>
              <a:spcPct val="20000"/>
            </a:spcAft>
            <a:buChar char="•"/>
          </a:pPr>
          <a:r>
            <a:rPr lang="en-GB" sz="2400" kern="1200" dirty="0">
              <a:solidFill>
                <a:schemeClr val="bg1"/>
              </a:solidFill>
              <a:latin typeface="Arial" panose="020B0604020202020204" pitchFamily="34" charset="0"/>
              <a:cs typeface="Arial" panose="020B0604020202020204" pitchFamily="34" charset="0"/>
            </a:rPr>
            <a:t>No association found between sarcopenia and outcomes</a:t>
          </a:r>
        </a:p>
        <a:p>
          <a:pPr marL="228600" lvl="1" indent="-228600" algn="l" defTabSz="1066800">
            <a:lnSpc>
              <a:spcPct val="90000"/>
            </a:lnSpc>
            <a:spcBef>
              <a:spcPct val="0"/>
            </a:spcBef>
            <a:spcAft>
              <a:spcPct val="20000"/>
            </a:spcAft>
            <a:buChar char="•"/>
          </a:pPr>
          <a:endParaRPr lang="en-GB" sz="2400" kern="1200" dirty="0"/>
        </a:p>
      </dsp:txBody>
      <dsp:txXfrm>
        <a:off x="0" y="2513852"/>
        <a:ext cx="9573685" cy="204152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7938ED-D5D8-4EB7-B1B3-049F9C0BAB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469FB15-64A8-410A-BE09-B2FEE13F52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E02625-7F05-4F7D-9917-B4C1A422AA3D}" type="datetimeFigureOut">
              <a:rPr lang="en-GB" smtClean="0"/>
              <a:t>19/11/2018</a:t>
            </a:fld>
            <a:endParaRPr lang="en-GB"/>
          </a:p>
        </p:txBody>
      </p:sp>
      <p:sp>
        <p:nvSpPr>
          <p:cNvPr id="4" name="Footer Placeholder 3">
            <a:extLst>
              <a:ext uri="{FF2B5EF4-FFF2-40B4-BE49-F238E27FC236}">
                <a16:creationId xmlns:a16="http://schemas.microsoft.com/office/drawing/2014/main" id="{E8A87D9D-1177-4EED-9773-6426385D3C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15A0E79-E396-439A-992F-AC70C48339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D5941C-C7C2-42DA-A20E-53D54A71B97E}" type="slidenum">
              <a:rPr lang="en-GB" smtClean="0"/>
              <a:t>‹#›</a:t>
            </a:fld>
            <a:endParaRPr lang="en-GB"/>
          </a:p>
        </p:txBody>
      </p:sp>
    </p:spTree>
    <p:extLst>
      <p:ext uri="{BB962C8B-B14F-4D97-AF65-F5344CB8AC3E}">
        <p14:creationId xmlns:p14="http://schemas.microsoft.com/office/powerpoint/2010/main" val="298032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3AF6C-EEBC-2B4C-A634-A40D2BF9655E}" type="datetimeFigureOut">
              <a:rPr lang="en-US" smtClean="0"/>
              <a:t>11/19/2018</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CEF8B-E49E-174E-8A49-08F084EF45D2}" type="slidenum">
              <a:rPr lang="en-US" smtClean="0"/>
              <a:t>‹#›</a:t>
            </a:fld>
            <a:endParaRPr lang="en-US"/>
          </a:p>
        </p:txBody>
      </p:sp>
    </p:spTree>
    <p:extLst>
      <p:ext uri="{BB962C8B-B14F-4D97-AF65-F5344CB8AC3E}">
        <p14:creationId xmlns:p14="http://schemas.microsoft.com/office/powerpoint/2010/main" val="195219716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1" dirty="0"/>
              <a:t>What we do: </a:t>
            </a:r>
          </a:p>
          <a:p>
            <a:r>
              <a:rPr lang="en-US" dirty="0"/>
              <a:t>We turn the potential of innovation into reality to help solve our partners’ challenges. Imperial College Health Partners (ICHP) exists to accelerate the adoption and spread of innovation amongst our member </a:t>
            </a:r>
            <a:r>
              <a:rPr lang="en-US" dirty="0" err="1"/>
              <a:t>organisations</a:t>
            </a:r>
            <a:r>
              <a:rPr lang="en-US" dirty="0"/>
              <a:t> to transform care and </a:t>
            </a:r>
            <a:r>
              <a:rPr lang="en-US" dirty="0" err="1"/>
              <a:t>maximise</a:t>
            </a:r>
            <a:r>
              <a:rPr lang="en-US" dirty="0"/>
              <a:t> efficiencies for the benefit of patients. We connect a unique network of experts within and outside the NHS who together, through collaboration, are committed to solving the biggest challenges facing the health and healthcare of our population. </a:t>
            </a:r>
          </a:p>
          <a:p>
            <a:endParaRPr lang="en-US" dirty="0"/>
          </a:p>
          <a:p>
            <a:r>
              <a:rPr lang="en-US" dirty="0"/>
              <a:t>As a Partnership, we were designated Academic Health Science Network (AHSN) status in 2013. During our first five year license period we have established a strong and successful AHSN; one that is valued by our members and has connections that span the globe, enabling the latest learning and innovations to benefit our members and populations. We have achieved a lot, and also learned a lot.</a:t>
            </a:r>
          </a:p>
          <a:p>
            <a:endParaRPr lang="en-US" dirty="0"/>
          </a:p>
          <a:p>
            <a:endParaRPr lang="en-GB" dirty="0"/>
          </a:p>
        </p:txBody>
      </p:sp>
      <p:sp>
        <p:nvSpPr>
          <p:cNvPr id="4" name="Slide Number Placeholder 3"/>
          <p:cNvSpPr>
            <a:spLocks noGrp="1"/>
          </p:cNvSpPr>
          <p:nvPr>
            <p:ph type="sldNum" sz="quarter" idx="10"/>
          </p:nvPr>
        </p:nvSpPr>
        <p:spPr/>
        <p:txBody>
          <a:bodyPr/>
          <a:lstStyle/>
          <a:p>
            <a:fld id="{E74CEF8B-E49E-174E-8A49-08F084EF45D2}" type="slidenum">
              <a:rPr lang="en-US" smtClean="0"/>
              <a:t>1</a:t>
            </a:fld>
            <a:endParaRPr lang="en-US"/>
          </a:p>
        </p:txBody>
      </p:sp>
    </p:spTree>
    <p:extLst>
      <p:ext uri="{BB962C8B-B14F-4D97-AF65-F5344CB8AC3E}">
        <p14:creationId xmlns:p14="http://schemas.microsoft.com/office/powerpoint/2010/main" val="32435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compared the outcomes within the frailty groups included in Dr Foster Global Frailty Score and two added groups. Starting from in hospital mortality rate, we can see that muscle weakness group is among top 5 highest groups for in hospital mortality rate. The average mortality rate for any frail group is 8%</a:t>
            </a:r>
          </a:p>
        </p:txBody>
      </p:sp>
      <p:sp>
        <p:nvSpPr>
          <p:cNvPr id="4" name="Slide Number Placeholder 3"/>
          <p:cNvSpPr>
            <a:spLocks noGrp="1"/>
          </p:cNvSpPr>
          <p:nvPr>
            <p:ph type="sldNum" sz="quarter" idx="5"/>
          </p:nvPr>
        </p:nvSpPr>
        <p:spPr/>
        <p:txBody>
          <a:bodyPr/>
          <a:lstStyle/>
          <a:p>
            <a:fld id="{E74CEF8B-E49E-174E-8A49-08F084EF45D2}" type="slidenum">
              <a:rPr lang="en-US" smtClean="0"/>
              <a:t>12</a:t>
            </a:fld>
            <a:endParaRPr lang="en-US"/>
          </a:p>
        </p:txBody>
      </p:sp>
    </p:spTree>
    <p:extLst>
      <p:ext uri="{BB962C8B-B14F-4D97-AF65-F5344CB8AC3E}">
        <p14:creationId xmlns:p14="http://schemas.microsoft.com/office/powerpoint/2010/main" val="399395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 day readmission rate is comparable between all frailty groups. In average 23% of patients over 65 are readmitted within 30 days. The comparability of the frailty groups indicates the need for complex care of frail patients and therefore increased burden on the system</a:t>
            </a:r>
          </a:p>
        </p:txBody>
      </p:sp>
      <p:sp>
        <p:nvSpPr>
          <p:cNvPr id="4" name="Slide Number Placeholder 3"/>
          <p:cNvSpPr>
            <a:spLocks noGrp="1"/>
          </p:cNvSpPr>
          <p:nvPr>
            <p:ph type="sldNum" sz="quarter" idx="5"/>
          </p:nvPr>
        </p:nvSpPr>
        <p:spPr/>
        <p:txBody>
          <a:bodyPr/>
          <a:lstStyle/>
          <a:p>
            <a:fld id="{E74CEF8B-E49E-174E-8A49-08F084EF45D2}" type="slidenum">
              <a:rPr lang="en-US" smtClean="0"/>
              <a:t>13</a:t>
            </a:fld>
            <a:endParaRPr lang="en-US"/>
          </a:p>
        </p:txBody>
      </p:sp>
    </p:spTree>
    <p:extLst>
      <p:ext uri="{BB962C8B-B14F-4D97-AF65-F5344CB8AC3E}">
        <p14:creationId xmlns:p14="http://schemas.microsoft.com/office/powerpoint/2010/main" val="130014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4CEF8B-E49E-174E-8A49-08F084EF45D2}" type="slidenum">
              <a:rPr lang="en-US" smtClean="0"/>
              <a:t>16</a:t>
            </a:fld>
            <a:endParaRPr lang="en-US"/>
          </a:p>
        </p:txBody>
      </p:sp>
    </p:spTree>
    <p:extLst>
      <p:ext uri="{BB962C8B-B14F-4D97-AF65-F5344CB8AC3E}">
        <p14:creationId xmlns:p14="http://schemas.microsoft.com/office/powerpoint/2010/main" val="3218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we do: </a:t>
            </a:r>
          </a:p>
          <a:p>
            <a:r>
              <a:rPr lang="en-US" dirty="0"/>
              <a:t>We turn the potential of innovation into reality to help solve our partners’ challenges. Imperial College Health Partners (ICHP) exists to accelerate the adoption and spread of innovation amongst our member </a:t>
            </a:r>
            <a:r>
              <a:rPr lang="en-US" dirty="0" err="1"/>
              <a:t>organisations</a:t>
            </a:r>
            <a:r>
              <a:rPr lang="en-US" dirty="0"/>
              <a:t> to transform care and </a:t>
            </a:r>
            <a:r>
              <a:rPr lang="en-US" dirty="0" err="1"/>
              <a:t>maximise</a:t>
            </a:r>
            <a:r>
              <a:rPr lang="en-US" dirty="0"/>
              <a:t> efficiencies for the benefit of patients. We connect a unique network of experts within and outside the NHS who together, through collaboration, are committed to solving the biggest challenges facing the health and healthcare of our population. </a:t>
            </a:r>
          </a:p>
          <a:p>
            <a:endParaRPr lang="en-US" dirty="0"/>
          </a:p>
          <a:p>
            <a:r>
              <a:rPr lang="en-US" dirty="0"/>
              <a:t>As a Partnership, we were designated Academic Health Science Network (AHSN) status in 2013. During our first five year license period we have established a strong and successful AHSN; one that is valued by our members and has connections that span the globe, enabling the latest learning and innovations to benefit our members and populations. We have achieved a lot, and also learned a lot.</a:t>
            </a:r>
          </a:p>
          <a:p>
            <a:endParaRPr lang="en-GB" dirty="0"/>
          </a:p>
        </p:txBody>
      </p:sp>
      <p:sp>
        <p:nvSpPr>
          <p:cNvPr id="4" name="Slide Number Placeholder 3"/>
          <p:cNvSpPr>
            <a:spLocks noGrp="1"/>
          </p:cNvSpPr>
          <p:nvPr>
            <p:ph type="sldNum" sz="quarter" idx="5"/>
          </p:nvPr>
        </p:nvSpPr>
        <p:spPr/>
        <p:txBody>
          <a:bodyPr/>
          <a:lstStyle/>
          <a:p>
            <a:fld id="{E74CEF8B-E49E-174E-8A49-08F084EF45D2}" type="slidenum">
              <a:rPr lang="en-US" smtClean="0"/>
              <a:t>2</a:t>
            </a:fld>
            <a:endParaRPr lang="en-US"/>
          </a:p>
        </p:txBody>
      </p:sp>
    </p:spTree>
    <p:extLst>
      <p:ext uri="{BB962C8B-B14F-4D97-AF65-F5344CB8AC3E}">
        <p14:creationId xmlns:p14="http://schemas.microsoft.com/office/powerpoint/2010/main" val="387476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work closely with a range of international partners to help share learning from North West London, as well as to help introduce international expertise to our members. These strategic relationships also offer vital investment and partnership opportunities for our sector, facilitating the export of many of our members’ innovations, as well as the opportunity to work with cutting edge industries to help improve their current healthcare services.</a:t>
            </a:r>
            <a:endParaRPr lang="en-GB" dirty="0"/>
          </a:p>
        </p:txBody>
      </p:sp>
      <p:sp>
        <p:nvSpPr>
          <p:cNvPr id="4" name="Slide Number Placeholder 3"/>
          <p:cNvSpPr>
            <a:spLocks noGrp="1"/>
          </p:cNvSpPr>
          <p:nvPr>
            <p:ph type="sldNum" sz="quarter" idx="10"/>
          </p:nvPr>
        </p:nvSpPr>
        <p:spPr/>
        <p:txBody>
          <a:bodyPr/>
          <a:lstStyle/>
          <a:p>
            <a:fld id="{E74CEF8B-E49E-174E-8A49-08F084EF45D2}" type="slidenum">
              <a:rPr lang="en-US" smtClean="0"/>
              <a:t>4</a:t>
            </a:fld>
            <a:endParaRPr lang="en-US"/>
          </a:p>
        </p:txBody>
      </p:sp>
    </p:spTree>
    <p:extLst>
      <p:ext uri="{BB962C8B-B14F-4D97-AF65-F5344CB8AC3E}">
        <p14:creationId xmlns:p14="http://schemas.microsoft.com/office/powerpoint/2010/main" val="25079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4CEF8B-E49E-174E-8A49-08F084EF45D2}" type="slidenum">
              <a:rPr lang="en-US" smtClean="0"/>
              <a:t>5</a:t>
            </a:fld>
            <a:endParaRPr lang="en-US"/>
          </a:p>
        </p:txBody>
      </p:sp>
    </p:spTree>
    <p:extLst>
      <p:ext uri="{BB962C8B-B14F-4D97-AF65-F5344CB8AC3E}">
        <p14:creationId xmlns:p14="http://schemas.microsoft.com/office/powerpoint/2010/main" val="171657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analyses in this report are based on the frailty definitions developed within Dr Foster Global Frailty Score</a:t>
            </a:r>
          </a:p>
          <a:p>
            <a:endParaRPr lang="en-GB" dirty="0"/>
          </a:p>
        </p:txBody>
      </p:sp>
      <p:sp>
        <p:nvSpPr>
          <p:cNvPr id="4" name="Slide Number Placeholder 3"/>
          <p:cNvSpPr>
            <a:spLocks noGrp="1"/>
          </p:cNvSpPr>
          <p:nvPr>
            <p:ph type="sldNum" sz="quarter" idx="5"/>
          </p:nvPr>
        </p:nvSpPr>
        <p:spPr/>
        <p:txBody>
          <a:bodyPr/>
          <a:lstStyle/>
          <a:p>
            <a:fld id="{E74CEF8B-E49E-174E-8A49-08F084EF45D2}" type="slidenum">
              <a:rPr lang="en-US" smtClean="0"/>
              <a:t>6</a:t>
            </a:fld>
            <a:endParaRPr lang="en-US"/>
          </a:p>
        </p:txBody>
      </p:sp>
    </p:spTree>
    <p:extLst>
      <p:ext uri="{BB962C8B-B14F-4D97-AF65-F5344CB8AC3E}">
        <p14:creationId xmlns:p14="http://schemas.microsoft.com/office/powerpoint/2010/main" val="3908279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results are based on the data from five full calendar years, which are 2013 to 2017. 12 months of patient history was included as a lookback period to improve capture of clinical coding. </a:t>
            </a:r>
          </a:p>
          <a:p>
            <a:r>
              <a:rPr lang="en-GB" dirty="0"/>
              <a:t>For example, muscle weakness would be flagged if muscle weakness is coded in current admission or in any previous admissions for a period of 12 months</a:t>
            </a:r>
          </a:p>
          <a:p>
            <a:endParaRPr lang="en-GB" dirty="0"/>
          </a:p>
          <a:p>
            <a:r>
              <a:rPr lang="en-GB" dirty="0"/>
              <a:t>All results are based on ordinary hospital admissions, including both elective and non-elective activity, but excluding day cases.</a:t>
            </a:r>
          </a:p>
          <a:p>
            <a:endParaRPr lang="en-GB" dirty="0"/>
          </a:p>
          <a:p>
            <a:r>
              <a:rPr lang="en-GB" dirty="0"/>
              <a:t>The analysis was done on all patients over 65 years of age, and repeated in all patients over 65 years of age considered frail by the Dr Foster Global Frailty Score</a:t>
            </a:r>
          </a:p>
          <a:p>
            <a:r>
              <a:rPr lang="en-GB" dirty="0"/>
              <a:t>Outcome measures that were of interest were as follows: admissions, in hospital mortality rate, 30-day readmission, and long length of stay which was defined as over 10 days.</a:t>
            </a:r>
          </a:p>
        </p:txBody>
      </p:sp>
      <p:sp>
        <p:nvSpPr>
          <p:cNvPr id="4" name="Slide Number Placeholder 3"/>
          <p:cNvSpPr>
            <a:spLocks noGrp="1"/>
          </p:cNvSpPr>
          <p:nvPr>
            <p:ph type="sldNum" sz="quarter" idx="5"/>
          </p:nvPr>
        </p:nvSpPr>
        <p:spPr/>
        <p:txBody>
          <a:bodyPr/>
          <a:lstStyle/>
          <a:p>
            <a:fld id="{E74CEF8B-E49E-174E-8A49-08F084EF45D2}" type="slidenum">
              <a:rPr lang="en-US" smtClean="0"/>
              <a:t>7</a:t>
            </a:fld>
            <a:endParaRPr lang="en-US"/>
          </a:p>
        </p:txBody>
      </p:sp>
    </p:spTree>
    <p:extLst>
      <p:ext uri="{BB962C8B-B14F-4D97-AF65-F5344CB8AC3E}">
        <p14:creationId xmlns:p14="http://schemas.microsoft.com/office/powerpoint/2010/main" val="258819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analysis was done on Hospital Episode Statistics (or HES) data. </a:t>
            </a:r>
          </a:p>
        </p:txBody>
      </p:sp>
      <p:sp>
        <p:nvSpPr>
          <p:cNvPr id="4" name="Slide Number Placeholder 3"/>
          <p:cNvSpPr>
            <a:spLocks noGrp="1"/>
          </p:cNvSpPr>
          <p:nvPr>
            <p:ph type="sldNum" sz="quarter" idx="5"/>
          </p:nvPr>
        </p:nvSpPr>
        <p:spPr/>
        <p:txBody>
          <a:bodyPr/>
          <a:lstStyle/>
          <a:p>
            <a:fld id="{E74CEF8B-E49E-174E-8A49-08F084EF45D2}" type="slidenum">
              <a:rPr lang="en-US" smtClean="0"/>
              <a:t>9</a:t>
            </a:fld>
            <a:endParaRPr lang="en-US"/>
          </a:p>
        </p:txBody>
      </p:sp>
    </p:spTree>
    <p:extLst>
      <p:ext uri="{BB962C8B-B14F-4D97-AF65-F5344CB8AC3E}">
        <p14:creationId xmlns:p14="http://schemas.microsoft.com/office/powerpoint/2010/main" val="371872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Frailty aggregate is defined as presence of at least one of the seven frailty groups. As we can see from the graph, the frailty aggregate comes to 50%, meaning that 50% of all admissions had at least one of the frailty groups. The leading groups by % of admissions were Falls and Fractures and Dementia and delirium. Is </a:t>
            </a:r>
            <a:r>
              <a:rPr lang="en-GB" dirty="0" err="1"/>
              <a:t>is</a:t>
            </a:r>
            <a:r>
              <a:rPr lang="en-GB" dirty="0"/>
              <a:t> also seen from the graph that Muscle weakness associated conditions account only for 0.1% of all admissions in this age group.</a:t>
            </a:r>
          </a:p>
          <a:p>
            <a:endParaRPr lang="en-GB" dirty="0"/>
          </a:p>
        </p:txBody>
      </p:sp>
      <p:sp>
        <p:nvSpPr>
          <p:cNvPr id="4" name="Slide Number Placeholder 3"/>
          <p:cNvSpPr>
            <a:spLocks noGrp="1"/>
          </p:cNvSpPr>
          <p:nvPr>
            <p:ph type="sldNum" sz="quarter" idx="5"/>
          </p:nvPr>
        </p:nvSpPr>
        <p:spPr/>
        <p:txBody>
          <a:bodyPr/>
          <a:lstStyle/>
          <a:p>
            <a:fld id="{E74CEF8B-E49E-174E-8A49-08F084EF45D2}" type="slidenum">
              <a:rPr lang="en-US" smtClean="0"/>
              <a:t>10</a:t>
            </a:fld>
            <a:endParaRPr lang="en-US"/>
          </a:p>
        </p:txBody>
      </p:sp>
    </p:spTree>
    <p:extLst>
      <p:ext uri="{BB962C8B-B14F-4D97-AF65-F5344CB8AC3E}">
        <p14:creationId xmlns:p14="http://schemas.microsoft.com/office/powerpoint/2010/main" val="87976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look at trends in outcomes within the three groups: all people over 65 years of age, frail patients and patients with registered muscle weakness, we can observe a trend in all selected outcomes. 42% of patients with muscle weakness have long LOS compared with 24% patients overall. In hospital mortality rate was 10% for patients with muscle weakness compared to 6% for all patients over 65 years of age.</a:t>
            </a:r>
          </a:p>
        </p:txBody>
      </p:sp>
      <p:sp>
        <p:nvSpPr>
          <p:cNvPr id="4" name="Slide Number Placeholder 3"/>
          <p:cNvSpPr>
            <a:spLocks noGrp="1"/>
          </p:cNvSpPr>
          <p:nvPr>
            <p:ph type="sldNum" sz="quarter" idx="5"/>
          </p:nvPr>
        </p:nvSpPr>
        <p:spPr/>
        <p:txBody>
          <a:bodyPr/>
          <a:lstStyle/>
          <a:p>
            <a:fld id="{E74CEF8B-E49E-174E-8A49-08F084EF45D2}" type="slidenum">
              <a:rPr lang="en-US" smtClean="0"/>
              <a:t>11</a:t>
            </a:fld>
            <a:endParaRPr lang="en-US"/>
          </a:p>
        </p:txBody>
      </p:sp>
    </p:spTree>
    <p:extLst>
      <p:ext uri="{BB962C8B-B14F-4D97-AF65-F5344CB8AC3E}">
        <p14:creationId xmlns:p14="http://schemas.microsoft.com/office/powerpoint/2010/main" val="350112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1DE9-1FC1-45A8-A27C-358D4327EEF8}"/>
              </a:ext>
            </a:extLst>
          </p:cNvPr>
          <p:cNvSpPr>
            <a:spLocks noGrp="1"/>
          </p:cNvSpPr>
          <p:nvPr>
            <p:ph type="title"/>
          </p:nvPr>
        </p:nvSpPr>
        <p:spPr>
          <a:xfrm>
            <a:off x="735013" y="403225"/>
            <a:ext cx="9221787" cy="1460500"/>
          </a:xfrm>
          <a:prstGeom prst="rect">
            <a:avLst/>
          </a:prstGeom>
        </p:spPr>
        <p:txBody>
          <a:bodyPr/>
          <a:lstStyle/>
          <a:p>
            <a:r>
              <a:rPr lang="en-US"/>
              <a:t>Click to edit Master title style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 y="0"/>
            <a:ext cx="10689537" cy="7559672"/>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0" y="0"/>
            <a:ext cx="10689540" cy="7559675"/>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0689539" cy="7559674"/>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10689537" cy="7559673"/>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10689536" cy="7559672"/>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10689536" cy="755967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 y="0"/>
            <a:ext cx="10689534" cy="755967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 y="0"/>
            <a:ext cx="10689534" cy="755967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 y="0"/>
            <a:ext cx="10689534" cy="755967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 y="0"/>
            <a:ext cx="10689533" cy="755967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3" name="Rectangle 2"/>
          <p:cNvSpPr/>
          <p:nvPr userDrawn="1"/>
        </p:nvSpPr>
        <p:spPr>
          <a:xfrm>
            <a:off x="-1" y="-1"/>
            <a:ext cx="10691813" cy="7559675"/>
          </a:xfrm>
          <a:prstGeom prst="rect">
            <a:avLst/>
          </a:prstGeom>
          <a:solidFill>
            <a:srgbClr val="009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 y="0"/>
            <a:ext cx="10689533" cy="755967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 y="0"/>
            <a:ext cx="10689533" cy="7559669"/>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 y="0"/>
            <a:ext cx="10689534" cy="755967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 y="0"/>
            <a:ext cx="10689536" cy="755967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 y="0"/>
            <a:ext cx="10689531" cy="7559669"/>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0689539" cy="7559673"/>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10689536" cy="755967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
            <a:ext cx="10689534" cy="7559671"/>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
            <a:ext cx="10689533" cy="755967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
            <a:ext cx="10689533" cy="7559669"/>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3" name="Rectangle 2"/>
          <p:cNvSpPr/>
          <p:nvPr userDrawn="1"/>
        </p:nvSpPr>
        <p:spPr>
          <a:xfrm>
            <a:off x="-1" y="-1"/>
            <a:ext cx="10691813" cy="7559675"/>
          </a:xfrm>
          <a:prstGeom prst="rect">
            <a:avLst/>
          </a:prstGeom>
          <a:solidFill>
            <a:srgbClr val="6F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
            <a:ext cx="10689533" cy="7559669"/>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4"/>
            <a:ext cx="10689531" cy="7559669"/>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a:off x="1" y="4"/>
            <a:ext cx="10689531" cy="7559668"/>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4"/>
            <a:ext cx="10689530" cy="7559668"/>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4"/>
            <a:ext cx="10689529" cy="7559667"/>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4"/>
            <a:ext cx="10689529" cy="7559666"/>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11142" y="283027"/>
            <a:ext cx="2830287" cy="707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534590" y="276196"/>
            <a:ext cx="7127875" cy="971448"/>
          </a:xfrm>
          <a:prstGeom prst="rect">
            <a:avLst/>
          </a:prstGeom>
        </p:spPr>
        <p:txBody>
          <a:bodyPr anchor="ctr"/>
          <a:lstStyle>
            <a:lvl1pPr>
              <a:defRPr lang="en-GB" sz="2200" kern="1200" dirty="0" smtClean="0">
                <a:solidFill>
                  <a:srgbClr val="00966C"/>
                </a:solidFill>
                <a:latin typeface="Arial"/>
                <a:ea typeface="+mn-ea"/>
                <a:cs typeface="Arial"/>
              </a:defRPr>
            </a:lvl1pPr>
          </a:lstStyle>
          <a:p>
            <a:r>
              <a:rPr lang="en-GB" dirty="0"/>
              <a:t>Click to add a title. 2 lines max.</a:t>
            </a:r>
            <a:endParaRPr lang="en-US" dirty="0"/>
          </a:p>
        </p:txBody>
      </p:sp>
      <p:sp>
        <p:nvSpPr>
          <p:cNvPr id="14" name="Rectangle 13"/>
          <p:cNvSpPr/>
          <p:nvPr userDrawn="1"/>
        </p:nvSpPr>
        <p:spPr>
          <a:xfrm>
            <a:off x="1" y="1295058"/>
            <a:ext cx="8441086" cy="78782"/>
          </a:xfrm>
          <a:prstGeom prst="rect">
            <a:avLst/>
          </a:prstGeom>
          <a:solidFill>
            <a:srgbClr val="009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60">
              <a:latin typeface="Arial" panose="020B0604020202020204" pitchFamily="34" charset="0"/>
              <a:cs typeface="Arial" panose="020B0604020202020204" pitchFamily="34" charset="0"/>
            </a:endParaRPr>
          </a:p>
        </p:txBody>
      </p:sp>
      <p:sp>
        <p:nvSpPr>
          <p:cNvPr id="18" name="Date Placeholder 4"/>
          <p:cNvSpPr>
            <a:spLocks noGrp="1"/>
          </p:cNvSpPr>
          <p:nvPr>
            <p:ph type="dt" sz="half" idx="11"/>
          </p:nvPr>
        </p:nvSpPr>
        <p:spPr>
          <a:xfrm>
            <a:off x="534591" y="7006700"/>
            <a:ext cx="2494757" cy="402482"/>
          </a:xfrm>
          <a:prstGeom prst="rect">
            <a:avLst/>
          </a:prstGeom>
        </p:spPr>
        <p:txBody>
          <a:bodyPr anchor="b"/>
          <a:lstStyle>
            <a:lvl1pPr>
              <a:defRPr sz="1400"/>
            </a:lvl1pPr>
          </a:lstStyle>
          <a:p>
            <a:fld id="{2BEFB585-C331-B045-A65B-7DE324C0A1EC}" type="datetimeFigureOut">
              <a:rPr lang="en-US" smtClean="0">
                <a:solidFill>
                  <a:prstClr val="black">
                    <a:tint val="75000"/>
                  </a:prstClr>
                </a:solidFill>
              </a:rPr>
              <a:pPr/>
              <a:t>11/19/2018</a:t>
            </a:fld>
            <a:endParaRPr lang="en-US" dirty="0">
              <a:solidFill>
                <a:prstClr val="black">
                  <a:tint val="75000"/>
                </a:prstClr>
              </a:solidFill>
            </a:endParaRPr>
          </a:p>
        </p:txBody>
      </p:sp>
      <p:sp>
        <p:nvSpPr>
          <p:cNvPr id="19" name="Footer Placeholder 5"/>
          <p:cNvSpPr>
            <a:spLocks noGrp="1"/>
          </p:cNvSpPr>
          <p:nvPr>
            <p:ph type="ftr" sz="quarter" idx="12"/>
          </p:nvPr>
        </p:nvSpPr>
        <p:spPr>
          <a:xfrm>
            <a:off x="3727565" y="7006700"/>
            <a:ext cx="3385740" cy="402482"/>
          </a:xfrm>
          <a:prstGeom prst="rect">
            <a:avLst/>
          </a:prstGeom>
        </p:spPr>
        <p:txBody>
          <a:bodyPr anchor="b"/>
          <a:lstStyle>
            <a:lvl1pPr algn="ctr">
              <a:defRPr sz="1400"/>
            </a:lvl1pPr>
          </a:lstStyle>
          <a:p>
            <a:endParaRPr lang="en-US" dirty="0">
              <a:solidFill>
                <a:prstClr val="black">
                  <a:tint val="75000"/>
                </a:prstClr>
              </a:solidFill>
            </a:endParaRPr>
          </a:p>
        </p:txBody>
      </p:sp>
      <p:sp>
        <p:nvSpPr>
          <p:cNvPr id="20" name="Slide Number Placeholder 6"/>
          <p:cNvSpPr>
            <a:spLocks noGrp="1"/>
          </p:cNvSpPr>
          <p:nvPr>
            <p:ph type="sldNum" sz="quarter" idx="13"/>
          </p:nvPr>
        </p:nvSpPr>
        <p:spPr>
          <a:xfrm>
            <a:off x="7811522" y="7006699"/>
            <a:ext cx="2494757" cy="402482"/>
          </a:xfrm>
          <a:prstGeom prst="rect">
            <a:avLst/>
          </a:prstGeom>
        </p:spPr>
        <p:txBody>
          <a:bodyPr anchor="b"/>
          <a:lstStyle>
            <a:lvl1pPr algn="r">
              <a:defRPr sz="1400"/>
            </a:lvl1pPr>
          </a:lstStyle>
          <a:p>
            <a:fld id="{A655084C-7502-B244-8642-D375D4EB7634}" type="slidenum">
              <a:rPr lang="en-US" smtClean="0">
                <a:solidFill>
                  <a:prstClr val="black">
                    <a:tint val="75000"/>
                  </a:prstClr>
                </a:solidFill>
              </a:rPr>
              <a:pPr/>
              <a:t>‹#›</a:t>
            </a:fld>
            <a:endParaRPr lang="en-US">
              <a:solidFill>
                <a:prstClr val="black">
                  <a:tint val="75000"/>
                </a:prstClr>
              </a:solidFill>
            </a:endParaRPr>
          </a:p>
        </p:txBody>
      </p:sp>
      <p:sp>
        <p:nvSpPr>
          <p:cNvPr id="9" name="Text Placeholder 10"/>
          <p:cNvSpPr>
            <a:spLocks noGrp="1"/>
          </p:cNvSpPr>
          <p:nvPr>
            <p:ph type="body" sz="quarter" idx="14"/>
          </p:nvPr>
        </p:nvSpPr>
        <p:spPr>
          <a:xfrm>
            <a:off x="534908" y="1752232"/>
            <a:ext cx="9771370" cy="5205906"/>
          </a:xfrm>
          <a:prstGeom prst="rect">
            <a:avLst/>
          </a:prstGeom>
        </p:spPr>
        <p:txBody>
          <a:bodyPr/>
          <a:lstStyle>
            <a:lvl1pPr>
              <a:buClr>
                <a:srgbClr val="007864"/>
              </a:buClr>
              <a:defRPr>
                <a:latin typeface="Arial" panose="020B0604020202020204" pitchFamily="34" charset="0"/>
                <a:cs typeface="Arial" panose="020B0604020202020204" pitchFamily="34" charset="0"/>
              </a:defRPr>
            </a:lvl1pPr>
            <a:lvl2pPr>
              <a:buClr>
                <a:srgbClr val="007864"/>
              </a:buClr>
              <a:defRPr>
                <a:latin typeface="Arial" panose="020B0604020202020204" pitchFamily="34" charset="0"/>
                <a:cs typeface="Arial" panose="020B0604020202020204" pitchFamily="34" charset="0"/>
              </a:defRPr>
            </a:lvl2pPr>
            <a:lvl3pPr>
              <a:buClr>
                <a:srgbClr val="007864"/>
              </a:buClr>
              <a:defRPr>
                <a:latin typeface="Arial" panose="020B0604020202020204" pitchFamily="34" charset="0"/>
                <a:cs typeface="Arial" panose="020B0604020202020204" pitchFamily="34" charset="0"/>
              </a:defRPr>
            </a:lvl3pPr>
            <a:lvl4pPr>
              <a:buClr>
                <a:srgbClr val="007864"/>
              </a:buClr>
              <a:defRPr>
                <a:latin typeface="Arial" panose="020B0604020202020204" pitchFamily="34" charset="0"/>
                <a:cs typeface="Arial" panose="020B0604020202020204" pitchFamily="34" charset="0"/>
              </a:defRPr>
            </a:lvl4pPr>
            <a:lvl5pPr>
              <a:buClr>
                <a:srgbClr val="00786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Rectangle 7"/>
          <p:cNvSpPr/>
          <p:nvPr userDrawn="1"/>
        </p:nvSpPr>
        <p:spPr>
          <a:xfrm>
            <a:off x="0" y="7490026"/>
            <a:ext cx="10691813" cy="78782"/>
          </a:xfrm>
          <a:prstGeom prst="rect">
            <a:avLst/>
          </a:prstGeom>
          <a:solidFill>
            <a:srgbClr val="009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60"/>
          </a:p>
        </p:txBody>
      </p:sp>
    </p:spTree>
    <p:extLst>
      <p:ext uri="{BB962C8B-B14F-4D97-AF65-F5344CB8AC3E}">
        <p14:creationId xmlns:p14="http://schemas.microsoft.com/office/powerpoint/2010/main" val="617682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7773" y="2271703"/>
            <a:ext cx="5725386" cy="2143138"/>
          </a:xfrm>
        </p:spPr>
        <p:txBody>
          <a:bodyPr/>
          <a:lstStyle>
            <a:lvl1pPr marL="0" indent="0">
              <a:lnSpc>
                <a:spcPct val="99000"/>
              </a:lnSpc>
              <a:spcBef>
                <a:spcPts val="0"/>
              </a:spcBef>
              <a:defRPr sz="3858" cap="all" baseline="0">
                <a:solidFill>
                  <a:schemeClr val="accent3"/>
                </a:solidFill>
                <a:latin typeface="+mj-lt"/>
              </a:defRPr>
            </a:lvl1pPr>
            <a:lvl2pPr marL="0" indent="0">
              <a:spcBef>
                <a:spcPts val="331"/>
              </a:spcBef>
              <a:defRPr sz="1543" b="0" cap="none" baseline="0">
                <a:solidFill>
                  <a:schemeClr val="accent1"/>
                </a:solidFill>
                <a:latin typeface="+mj-lt"/>
              </a:defRPr>
            </a:lvl2pPr>
          </a:lstStyle>
          <a:p>
            <a:pPr lvl="0"/>
            <a:r>
              <a:rPr lang="en-US" dirty="0"/>
              <a:t>Try to write your titles so that they fit on three lines</a:t>
            </a:r>
          </a:p>
          <a:p>
            <a:pPr lvl="1"/>
            <a:r>
              <a:rPr lang="en-US" dirty="0"/>
              <a:t>U</a:t>
            </a:r>
            <a:r>
              <a:rPr lang="en-AU" dirty="0"/>
              <a:t>se text indent for level2 name style | Unclassified</a:t>
            </a:r>
          </a:p>
          <a:p>
            <a:pPr lvl="1"/>
            <a:endParaRPr lang="en-AU" dirty="0"/>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1"/>
            <a:ext cx="3218681" cy="755967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86935" y="6716781"/>
            <a:ext cx="3678938" cy="476202"/>
          </a:xfrm>
          <a:prstGeom prst="rect">
            <a:avLst/>
          </a:prstGeom>
        </p:spPr>
      </p:pic>
    </p:spTree>
    <p:extLst>
      <p:ext uri="{BB962C8B-B14F-4D97-AF65-F5344CB8AC3E}">
        <p14:creationId xmlns:p14="http://schemas.microsoft.com/office/powerpoint/2010/main" val="3654427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
            <a:ext cx="10691813" cy="7559674"/>
          </a:xfrm>
          <a:prstGeom prst="rect">
            <a:avLst/>
          </a:prstGeom>
        </p:spPr>
      </p:pic>
      <p:sp>
        <p:nvSpPr>
          <p:cNvPr id="24" name="Text Placeholder 6"/>
          <p:cNvSpPr>
            <a:spLocks noGrp="1"/>
          </p:cNvSpPr>
          <p:nvPr>
            <p:ph type="body" sz="quarter" idx="10" hasCustomPrompt="1"/>
          </p:nvPr>
        </p:nvSpPr>
        <p:spPr>
          <a:xfrm>
            <a:off x="547256" y="1874826"/>
            <a:ext cx="6314063" cy="1627017"/>
          </a:xfrm>
        </p:spPr>
        <p:txBody>
          <a:bodyPr/>
          <a:lstStyle>
            <a:lvl1pPr marL="0" indent="0">
              <a:lnSpc>
                <a:spcPct val="80000"/>
              </a:lnSpc>
              <a:spcBef>
                <a:spcPts val="0"/>
              </a:spcBef>
              <a:defRPr sz="4630" cap="all" baseline="0">
                <a:solidFill>
                  <a:schemeClr val="bg1"/>
                </a:solidFill>
                <a:latin typeface="+mj-lt"/>
              </a:defRPr>
            </a:lvl1pPr>
            <a:lvl2pPr marL="0" indent="0">
              <a:spcBef>
                <a:spcPts val="331"/>
              </a:spcBef>
              <a:defRPr cap="none" baseline="0">
                <a:solidFill>
                  <a:schemeClr val="bg1"/>
                </a:solidFill>
                <a:latin typeface="+mj-lt"/>
              </a:defRPr>
            </a:lvl2pPr>
          </a:lstStyle>
          <a:p>
            <a:pPr lvl="0"/>
            <a:r>
              <a:rPr lang="en-US" dirty="0"/>
              <a:t>Sub-divider slide</a:t>
            </a:r>
          </a:p>
          <a:p>
            <a:pPr lvl="0"/>
            <a:r>
              <a:rPr lang="en-US" dirty="0"/>
              <a:t>title only</a:t>
            </a:r>
          </a:p>
        </p:txBody>
      </p:sp>
      <p:pic>
        <p:nvPicPr>
          <p:cNvPr id="32" name="Picture 31"/>
          <p:cNvPicPr>
            <a:picLocks noChangeAspect="1"/>
          </p:cNvPicPr>
          <p:nvPr userDrawn="1"/>
        </p:nvPicPr>
        <p:blipFill>
          <a:blip r:embed="rId3"/>
          <a:stretch>
            <a:fillRect/>
          </a:stretch>
        </p:blipFill>
        <p:spPr>
          <a:xfrm>
            <a:off x="6356269" y="6637355"/>
            <a:ext cx="3678924" cy="476200"/>
          </a:xfrm>
          <a:prstGeom prst="rect">
            <a:avLst/>
          </a:prstGeom>
        </p:spPr>
      </p:pic>
      <p:sp>
        <p:nvSpPr>
          <p:cNvPr id="8" name="Slide Number Placeholder 27"/>
          <p:cNvSpPr>
            <a:spLocks noGrp="1"/>
          </p:cNvSpPr>
          <p:nvPr>
            <p:ph type="sldNum" sz="quarter" idx="4"/>
          </p:nvPr>
        </p:nvSpPr>
        <p:spPr>
          <a:xfrm>
            <a:off x="580894" y="6904900"/>
            <a:ext cx="470973" cy="99208"/>
          </a:xfrm>
          <a:prstGeom prst="rect">
            <a:avLst/>
          </a:prstGeom>
        </p:spPr>
        <p:txBody>
          <a:bodyPr vert="horz" lIns="0" tIns="0" rIns="0" bIns="0" rtlCol="0" anchor="ctr"/>
          <a:lstStyle>
            <a:lvl1pPr algn="l">
              <a:defRPr sz="772" cap="none" baseline="0">
                <a:solidFill>
                  <a:schemeClr val="bg1"/>
                </a:solidFill>
              </a:defRPr>
            </a:lvl1pPr>
          </a:lstStyle>
          <a:p>
            <a:r>
              <a:rPr lang="en-AU"/>
              <a:t>Page </a:t>
            </a:r>
            <a:fld id="{D5E6A87D-7597-4496-9773-1BD29EAF26C5}" type="slidenum">
              <a:rPr lang="en-AU" smtClean="0"/>
              <a:pPr/>
              <a:t>‹#›</a:t>
            </a:fld>
            <a:endParaRPr lang="en-AU" dirty="0"/>
          </a:p>
        </p:txBody>
      </p:sp>
    </p:spTree>
    <p:extLst>
      <p:ext uri="{BB962C8B-B14F-4D97-AF65-F5344CB8AC3E}">
        <p14:creationId xmlns:p14="http://schemas.microsoft.com/office/powerpoint/2010/main" val="2958971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 Divider Alternate Slide">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547256" y="1874826"/>
            <a:ext cx="6314063" cy="1627017"/>
          </a:xfrm>
        </p:spPr>
        <p:txBody>
          <a:bodyPr/>
          <a:lstStyle>
            <a:lvl1pPr marL="0" indent="0">
              <a:lnSpc>
                <a:spcPct val="80000"/>
              </a:lnSpc>
              <a:spcBef>
                <a:spcPts val="0"/>
              </a:spcBef>
              <a:defRPr sz="4960" cap="none" baseline="0">
                <a:solidFill>
                  <a:schemeClr val="accent3"/>
                </a:solidFill>
                <a:latin typeface="+mj-lt"/>
              </a:defRPr>
            </a:lvl1pPr>
            <a:lvl2pPr marL="0" indent="0">
              <a:spcBef>
                <a:spcPts val="331"/>
              </a:spcBef>
              <a:defRPr cap="none" baseline="0">
                <a:solidFill>
                  <a:schemeClr val="bg1"/>
                </a:solidFill>
                <a:latin typeface="+mj-lt"/>
              </a:defRPr>
            </a:lvl2pPr>
          </a:lstStyle>
          <a:p>
            <a:pPr lvl="0"/>
            <a:r>
              <a:rPr lang="en-GB" dirty="0"/>
              <a:t>Sub-divider slide</a:t>
            </a:r>
          </a:p>
          <a:p>
            <a:pPr lvl="0"/>
            <a:r>
              <a:rPr lang="en-GB" dirty="0"/>
              <a:t>title only (alternative)</a:t>
            </a:r>
            <a:endParaRPr lang="en-US" dirty="0"/>
          </a:p>
        </p:txBody>
      </p:sp>
      <p:sp>
        <p:nvSpPr>
          <p:cNvPr id="3" name="Slide Number Placeholder 2"/>
          <p:cNvSpPr>
            <a:spLocks noGrp="1"/>
          </p:cNvSpPr>
          <p:nvPr>
            <p:ph type="sldNum" sz="quarter" idx="12"/>
          </p:nvPr>
        </p:nvSpPr>
        <p:spPr>
          <a:xfrm>
            <a:off x="630882" y="6935024"/>
            <a:ext cx="470973" cy="99208"/>
          </a:xfrm>
        </p:spPr>
        <p:txBody>
          <a:bodyPr/>
          <a:lstStyle/>
          <a:p>
            <a:r>
              <a:rPr lang="en-AU" dirty="0"/>
              <a:t>Page </a:t>
            </a:r>
            <a:fld id="{D5E6A87D-7597-4496-9773-1BD29EAF26C5}" type="slidenum">
              <a:rPr lang="en-AU" smtClean="0"/>
              <a:pPr/>
              <a:t>‹#›</a:t>
            </a:fld>
            <a:endParaRPr lang="en-AU" dirty="0"/>
          </a:p>
        </p:txBody>
      </p:sp>
    </p:spTree>
    <p:extLst>
      <p:ext uri="{BB962C8B-B14F-4D97-AF65-F5344CB8AC3E}">
        <p14:creationId xmlns:p14="http://schemas.microsoft.com/office/powerpoint/2010/main" val="224776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3" name="Rectangle 2"/>
          <p:cNvSpPr/>
          <p:nvPr userDrawn="1"/>
        </p:nvSpPr>
        <p:spPr>
          <a:xfrm>
            <a:off x="-1" y="-1"/>
            <a:ext cx="10691813" cy="7559675"/>
          </a:xfrm>
          <a:prstGeom prst="rect">
            <a:avLst/>
          </a:prstGeom>
          <a:solidFill>
            <a:srgbClr val="0F3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 Divider Statement Slide">
    <p:spTree>
      <p:nvGrpSpPr>
        <p:cNvPr id="1" name=""/>
        <p:cNvGrpSpPr/>
        <p:nvPr/>
      </p:nvGrpSpPr>
      <p:grpSpPr>
        <a:xfrm>
          <a:off x="0" y="0"/>
          <a:ext cx="0" cy="0"/>
          <a:chOff x="0" y="0"/>
          <a:chExt cx="0" cy="0"/>
        </a:xfrm>
      </p:grpSpPr>
      <p:sp>
        <p:nvSpPr>
          <p:cNvPr id="6" name="Text Placeholder 6"/>
          <p:cNvSpPr>
            <a:spLocks noGrp="1"/>
          </p:cNvSpPr>
          <p:nvPr>
            <p:ph type="body" sz="quarter" idx="13" hasCustomPrompt="1"/>
          </p:nvPr>
        </p:nvSpPr>
        <p:spPr>
          <a:xfrm>
            <a:off x="547219" y="1873053"/>
            <a:ext cx="6314063" cy="1627017"/>
          </a:xfrm>
        </p:spPr>
        <p:txBody>
          <a:bodyPr/>
          <a:lstStyle>
            <a:lvl1pPr marL="0" indent="0">
              <a:lnSpc>
                <a:spcPct val="85000"/>
              </a:lnSpc>
              <a:spcBef>
                <a:spcPts val="0"/>
              </a:spcBef>
              <a:spcAft>
                <a:spcPts val="0"/>
              </a:spcAft>
              <a:defRPr sz="3858" cap="none" baseline="0">
                <a:solidFill>
                  <a:schemeClr val="accent1"/>
                </a:solidFill>
                <a:latin typeface="+mj-lt"/>
              </a:defRPr>
            </a:lvl1pPr>
            <a:lvl2pPr marL="0" marR="0" indent="0" algn="l" defTabSz="1007822" rtl="0" eaLnBrk="1" fontAlgn="auto" latinLnBrk="0" hangingPunct="1">
              <a:lnSpc>
                <a:spcPct val="85000"/>
              </a:lnSpc>
              <a:spcBef>
                <a:spcPts val="0"/>
              </a:spcBef>
              <a:spcAft>
                <a:spcPts val="0"/>
              </a:spcAft>
              <a:buClrTx/>
              <a:buSzTx/>
              <a:buFont typeface="Arial" pitchFamily="34" charset="0"/>
              <a:buNone/>
              <a:tabLst/>
              <a:defRPr lang="en-US" sz="3858" dirty="0" smtClean="0">
                <a:solidFill>
                  <a:schemeClr val="accent3"/>
                </a:solidFill>
              </a:defRPr>
            </a:lvl2pPr>
          </a:lstStyle>
          <a:p>
            <a:pPr lvl="0"/>
            <a:r>
              <a:rPr lang="en-US" dirty="0"/>
              <a:t>Sub divider slide</a:t>
            </a:r>
          </a:p>
          <a:p>
            <a:pPr lvl="1"/>
            <a:r>
              <a:rPr lang="en-US" dirty="0"/>
              <a:t>Sub divider slide</a:t>
            </a:r>
          </a:p>
        </p:txBody>
      </p:sp>
      <p:sp>
        <p:nvSpPr>
          <p:cNvPr id="3" name="Slide Number Placeholder 2"/>
          <p:cNvSpPr>
            <a:spLocks noGrp="1"/>
          </p:cNvSpPr>
          <p:nvPr>
            <p:ph type="sldNum" sz="quarter" idx="15"/>
          </p:nvPr>
        </p:nvSpPr>
        <p:spPr>
          <a:xfrm>
            <a:off x="665091" y="6904900"/>
            <a:ext cx="470973" cy="99208"/>
          </a:xfrm>
        </p:spPr>
        <p:txBody>
          <a:bodyPr/>
          <a:lstStyle/>
          <a:p>
            <a:r>
              <a:rPr lang="en-AU" dirty="0"/>
              <a:t>Page </a:t>
            </a:r>
            <a:fld id="{D5E6A87D-7597-4496-9773-1BD29EAF26C5}" type="slidenum">
              <a:rPr lang="en-AU" smtClean="0"/>
              <a:pPr/>
              <a:t>‹#›</a:t>
            </a:fld>
            <a:endParaRPr lang="en-AU" dirty="0"/>
          </a:p>
        </p:txBody>
      </p:sp>
    </p:spTree>
    <p:extLst>
      <p:ext uri="{BB962C8B-B14F-4D97-AF65-F5344CB8AC3E}">
        <p14:creationId xmlns:p14="http://schemas.microsoft.com/office/powerpoint/2010/main" val="3675252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No Bullets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41204" y="1658197"/>
            <a:ext cx="8334563" cy="4742158"/>
          </a:xfrm>
        </p:spPr>
        <p:txBody>
          <a:bodyPr/>
          <a:lstStyle>
            <a:lvl1pPr>
              <a:spcAft>
                <a:spcPts val="0"/>
              </a:spcAft>
              <a:defRPr b="1" spc="0" baseline="0">
                <a:solidFill>
                  <a:schemeClr val="accent3"/>
                </a:solidFill>
              </a:defRPr>
            </a:lvl1pPr>
            <a:lvl2pPr marL="0">
              <a:spcBef>
                <a:spcPts val="0"/>
              </a:spcBef>
              <a:defRPr spc="0" baseline="0">
                <a:solidFill>
                  <a:schemeClr val="tx2"/>
                </a:solidFill>
              </a:defRPr>
            </a:lvl2pPr>
            <a:lvl3pPr marL="283415">
              <a:defRPr spc="0" baseline="0">
                <a:solidFill>
                  <a:schemeClr val="tx2"/>
                </a:solidFill>
              </a:defRPr>
            </a:lvl3pPr>
            <a:lvl4pPr marL="566829">
              <a:defRPr spc="0">
                <a:solidFill>
                  <a:schemeClr val="tx2"/>
                </a:solidFill>
              </a:defRPr>
            </a:lvl4pPr>
            <a:lvl5pPr marL="850244">
              <a:defRPr spc="0">
                <a:solidFill>
                  <a:schemeClr val="tx2"/>
                </a:solidFill>
              </a:defRPr>
            </a:lvl5pPr>
            <a:lvl6pPr>
              <a:defRPr spc="0">
                <a:solidFill>
                  <a:schemeClr val="tx2"/>
                </a:solidFill>
              </a:defRPr>
            </a:lvl6pPr>
          </a:lstStyle>
          <a:p>
            <a:pPr lvl="0"/>
            <a:r>
              <a:rPr lang="en-US" dirty="0"/>
              <a:t>Subheading style</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5" name="Slide Number Placeholder 4"/>
          <p:cNvSpPr>
            <a:spLocks noGrp="1"/>
          </p:cNvSpPr>
          <p:nvPr>
            <p:ph type="sldNum" sz="quarter" idx="15"/>
          </p:nvPr>
        </p:nvSpPr>
        <p:spPr/>
        <p:txBody>
          <a:bodyPr/>
          <a:lstStyle/>
          <a:p>
            <a:r>
              <a:rPr lang="en-AU"/>
              <a:t>Page </a:t>
            </a:r>
            <a:fld id="{D5E6A87D-7597-4496-9773-1BD29EAF26C5}" type="slidenum">
              <a:rPr lang="en-AU" smtClean="0"/>
              <a:pPr/>
              <a:t>‹#›</a:t>
            </a:fld>
            <a:endParaRPr lang="en-AU" dirty="0"/>
          </a:p>
        </p:txBody>
      </p:sp>
    </p:spTree>
    <p:extLst>
      <p:ext uri="{BB962C8B-B14F-4D97-AF65-F5344CB8AC3E}">
        <p14:creationId xmlns:p14="http://schemas.microsoft.com/office/powerpoint/2010/main" val="1338473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with Bullets Slid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41204" y="1658197"/>
            <a:ext cx="8334563" cy="4742158"/>
          </a:xfrm>
        </p:spPr>
        <p:txBody>
          <a:bodyPr/>
          <a:lstStyle>
            <a:lvl1pPr marL="0" indent="0">
              <a:spcAft>
                <a:spcPts val="1323"/>
              </a:spcAft>
              <a:buFontTx/>
              <a:buNone/>
              <a:defRPr spc="0">
                <a:solidFill>
                  <a:schemeClr val="tx2"/>
                </a:solidFill>
              </a:defRPr>
            </a:lvl1pPr>
            <a:lvl2pPr marL="198414" indent="-198390">
              <a:buFont typeface="Arial" pitchFamily="34" charset="0"/>
              <a:buChar char="–"/>
              <a:defRPr spc="0">
                <a:solidFill>
                  <a:schemeClr val="tx2"/>
                </a:solidFill>
              </a:defRPr>
            </a:lvl2pPr>
            <a:lvl3pPr marL="396828" indent="-198390">
              <a:buFont typeface="Arial" pitchFamily="34" charset="0"/>
              <a:buChar char="•"/>
              <a:defRPr spc="0">
                <a:solidFill>
                  <a:schemeClr val="tx2"/>
                </a:solidFill>
              </a:defRPr>
            </a:lvl3pPr>
            <a:lvl4pPr marL="595242" indent="-198390">
              <a:spcAft>
                <a:spcPts val="1323"/>
              </a:spcAft>
              <a:buFont typeface="Arial" pitchFamily="34" charset="0"/>
              <a:buChar char="•"/>
              <a:defRPr spc="0">
                <a:solidFill>
                  <a:schemeClr val="tx2"/>
                </a:solidFill>
              </a:defRPr>
            </a:lvl4pPr>
            <a:lvl5pPr marL="793656" indent="-198390">
              <a:spcAft>
                <a:spcPts val="1323"/>
              </a:spcAft>
              <a:buFont typeface="Arial" pitchFamily="34" charset="0"/>
              <a:buChar char="•"/>
              <a:defRPr spc="0"/>
            </a:lvl5pPr>
            <a:lvl6pPr marL="991951" indent="-198390">
              <a:buFont typeface="Courier New" pitchFamily="49" charset="0"/>
              <a:buChar char="-"/>
              <a:defRPr/>
            </a:lvl6pPr>
            <a:lvl7pPr marL="991951" indent="-198390">
              <a:buFont typeface="Courier New" pitchFamily="49" charset="0"/>
              <a:buChar char="-"/>
              <a:defRPr/>
            </a:lvl7pPr>
            <a:lvl8pPr marL="991951" indent="-198390">
              <a:buFont typeface="Courier New" pitchFamily="49" charset="0"/>
              <a:buChar char="-"/>
              <a:defRPr/>
            </a:lvl8pPr>
            <a:lvl9pPr marL="991951" indent="-198390">
              <a:buFont typeface="Courier New" pitchFamily="49" charset="0"/>
              <a:buChar char="-"/>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4" name="Slide Number Placeholder 3"/>
          <p:cNvSpPr>
            <a:spLocks noGrp="1"/>
          </p:cNvSpPr>
          <p:nvPr>
            <p:ph type="sldNum" sz="quarter" idx="15"/>
          </p:nvPr>
        </p:nvSpPr>
        <p:spPr/>
        <p:txBody>
          <a:bodyPr/>
          <a:lstStyle/>
          <a:p>
            <a:r>
              <a:rPr lang="en-AU"/>
              <a:t>Page </a:t>
            </a:r>
            <a:fld id="{D5E6A87D-7597-4496-9773-1BD29EAF26C5}" type="slidenum">
              <a:rPr lang="en-AU" smtClean="0"/>
              <a:pPr/>
              <a:t>‹#›</a:t>
            </a:fld>
            <a:endParaRPr lang="en-AU" dirty="0"/>
          </a:p>
        </p:txBody>
      </p:sp>
    </p:spTree>
    <p:extLst>
      <p:ext uri="{BB962C8B-B14F-4D97-AF65-F5344CB8AC3E}">
        <p14:creationId xmlns:p14="http://schemas.microsoft.com/office/powerpoint/2010/main" val="1084500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with Numbers Slide">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41204" y="1658197"/>
            <a:ext cx="8334563" cy="4742158"/>
          </a:xfrm>
        </p:spPr>
        <p:txBody>
          <a:bodyPr/>
          <a:lstStyle>
            <a:lvl1pPr marL="283415" indent="-283415">
              <a:buClr>
                <a:schemeClr val="accent3"/>
              </a:buClr>
              <a:buFont typeface="+mj-lt"/>
              <a:buAutoNum type="arabicPeriod"/>
              <a:defRPr spc="0">
                <a:solidFill>
                  <a:schemeClr val="tx2"/>
                </a:solidFill>
              </a:defRPr>
            </a:lvl1pPr>
            <a:lvl2pPr marL="566829" indent="-283415">
              <a:buClr>
                <a:schemeClr val="accent3"/>
              </a:buClr>
              <a:buFont typeface="+mj-lt"/>
              <a:buAutoNum type="arabicPeriod"/>
              <a:defRPr spc="0">
                <a:solidFill>
                  <a:schemeClr val="tx2"/>
                </a:solidFill>
              </a:defRPr>
            </a:lvl2pPr>
            <a:lvl3pPr marL="850244" indent="-283415">
              <a:buClr>
                <a:schemeClr val="accent3"/>
              </a:buClr>
              <a:buFont typeface="+mj-lt"/>
              <a:buAutoNum type="arabicPeriod"/>
              <a:defRPr spc="0">
                <a:solidFill>
                  <a:schemeClr val="tx2"/>
                </a:solidFill>
              </a:defRPr>
            </a:lvl3pPr>
            <a:lvl4pPr marL="1133658" indent="-283415">
              <a:buClr>
                <a:schemeClr val="accent3"/>
              </a:buClr>
              <a:buFont typeface="+mj-lt"/>
              <a:buAutoNum type="arabicPeriod"/>
              <a:defRPr spc="0">
                <a:solidFill>
                  <a:schemeClr val="tx2"/>
                </a:solidFill>
              </a:defRPr>
            </a:lvl4pPr>
            <a:lvl5pPr marL="1417073" indent="-283415">
              <a:buClr>
                <a:schemeClr val="accent3"/>
              </a:buClr>
              <a:buFont typeface="+mj-lt"/>
              <a:buAutoNum type="arabicPeriod"/>
              <a:defRPr spc="0">
                <a:solidFill>
                  <a:schemeClr val="tx2"/>
                </a:solidFill>
              </a:defRPr>
            </a:lvl5pPr>
            <a:lvl6pPr marL="991951" indent="-198390">
              <a:buFont typeface="Courier New" pitchFamily="49" charset="0"/>
              <a:buChar char="-"/>
              <a:defRPr/>
            </a:lvl6pPr>
            <a:lvl7pPr marL="991951" indent="-198390">
              <a:buFont typeface="Courier New" pitchFamily="49" charset="0"/>
              <a:buChar char="-"/>
              <a:defRPr/>
            </a:lvl7pPr>
            <a:lvl8pPr marL="991951" indent="-198390">
              <a:buFont typeface="Courier New" pitchFamily="49" charset="0"/>
              <a:buChar char="-"/>
              <a:defRPr/>
            </a:lvl8pPr>
            <a:lvl9pPr marL="991951" indent="-198390">
              <a:buFont typeface="Courier New" pitchFamily="49" charset="0"/>
              <a:buChar cha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p:cNvSpPr>
            <a:spLocks noGrp="1"/>
          </p:cNvSpPr>
          <p:nvPr>
            <p:ph type="title"/>
          </p:nvPr>
        </p:nvSpPr>
        <p:spPr/>
        <p:txBody>
          <a:bodyPr/>
          <a:lstStyle/>
          <a:p>
            <a:r>
              <a:rPr lang="en-US"/>
              <a:t>Click to edit Master title style</a:t>
            </a:r>
            <a:endParaRPr lang="en-AU"/>
          </a:p>
        </p:txBody>
      </p:sp>
      <p:sp>
        <p:nvSpPr>
          <p:cNvPr id="4" name="Slide Number Placeholder 3"/>
          <p:cNvSpPr>
            <a:spLocks noGrp="1"/>
          </p:cNvSpPr>
          <p:nvPr>
            <p:ph type="sldNum" sz="quarter" idx="15"/>
          </p:nvPr>
        </p:nvSpPr>
        <p:spPr/>
        <p:txBody>
          <a:bodyPr/>
          <a:lstStyle/>
          <a:p>
            <a:r>
              <a:rPr lang="en-AU"/>
              <a:t>Page </a:t>
            </a:r>
            <a:fld id="{D5E6A87D-7597-4496-9773-1BD29EAF26C5}" type="slidenum">
              <a:rPr lang="en-AU" smtClean="0"/>
              <a:pPr/>
              <a:t>‹#›</a:t>
            </a:fld>
            <a:endParaRPr lang="en-AU" dirty="0"/>
          </a:p>
        </p:txBody>
      </p:sp>
    </p:spTree>
    <p:extLst>
      <p:ext uri="{BB962C8B-B14F-4D97-AF65-F5344CB8AC3E}">
        <p14:creationId xmlns:p14="http://schemas.microsoft.com/office/powerpoint/2010/main" val="114805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Two Columns Slide">
    <p:spTree>
      <p:nvGrpSpPr>
        <p:cNvPr id="1" name=""/>
        <p:cNvGrpSpPr/>
        <p:nvPr/>
      </p:nvGrpSpPr>
      <p:grpSpPr>
        <a:xfrm>
          <a:off x="0" y="0"/>
          <a:ext cx="0" cy="0"/>
          <a:chOff x="0" y="0"/>
          <a:chExt cx="0" cy="0"/>
        </a:xfrm>
      </p:grpSpPr>
      <p:sp>
        <p:nvSpPr>
          <p:cNvPr id="11" name="Text Placeholder 7"/>
          <p:cNvSpPr>
            <a:spLocks noGrp="1"/>
          </p:cNvSpPr>
          <p:nvPr>
            <p:ph type="body" sz="quarter" idx="13" hasCustomPrompt="1"/>
          </p:nvPr>
        </p:nvSpPr>
        <p:spPr>
          <a:xfrm>
            <a:off x="541204" y="1658197"/>
            <a:ext cx="8334563" cy="4742158"/>
          </a:xfrm>
        </p:spPr>
        <p:txBody>
          <a:bodyPr numCol="2" spcCol="179978"/>
          <a:lstStyle>
            <a:lvl1pPr>
              <a:spcAft>
                <a:spcPts val="0"/>
              </a:spcAft>
              <a:defRPr b="1" spc="0" baseline="0">
                <a:solidFill>
                  <a:schemeClr val="accent3"/>
                </a:solidFill>
              </a:defRPr>
            </a:lvl1pPr>
            <a:lvl2pPr marL="0">
              <a:spcBef>
                <a:spcPts val="0"/>
              </a:spcBef>
              <a:defRPr spc="0" baseline="0">
                <a:solidFill>
                  <a:schemeClr val="tx2"/>
                </a:solidFill>
              </a:defRPr>
            </a:lvl2pPr>
            <a:lvl3pPr marL="283415">
              <a:defRPr spc="0" baseline="0">
                <a:solidFill>
                  <a:schemeClr val="tx2"/>
                </a:solidFill>
              </a:defRPr>
            </a:lvl3pPr>
            <a:lvl4pPr marL="566829">
              <a:defRPr spc="0">
                <a:solidFill>
                  <a:schemeClr val="tx2"/>
                </a:solidFill>
              </a:defRPr>
            </a:lvl4pPr>
            <a:lvl5pPr marL="850244">
              <a:defRPr spc="0">
                <a:solidFill>
                  <a:schemeClr val="tx2"/>
                </a:solidFill>
              </a:defRPr>
            </a:lvl5pPr>
            <a:lvl6pPr>
              <a:defRPr spc="0">
                <a:solidFill>
                  <a:schemeClr val="tx2"/>
                </a:solidFill>
              </a:defRPr>
            </a:lvl6pPr>
          </a:lstStyle>
          <a:p>
            <a:pPr lvl="0"/>
            <a:r>
              <a:rPr lang="en-US" dirty="0"/>
              <a:t>Subheading style</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8" name="Slide Number Placeholder 7"/>
          <p:cNvSpPr>
            <a:spLocks noGrp="1"/>
          </p:cNvSpPr>
          <p:nvPr>
            <p:ph type="sldNum" sz="quarter" idx="15"/>
          </p:nvPr>
        </p:nvSpPr>
        <p:spPr/>
        <p:txBody>
          <a:bodyPr/>
          <a:lstStyle/>
          <a:p>
            <a:r>
              <a:rPr lang="en-AU"/>
              <a:t>Page </a:t>
            </a:r>
            <a:fld id="{D5E6A87D-7597-4496-9773-1BD29EAF26C5}" type="slidenum">
              <a:rPr lang="en-AU" smtClean="0"/>
              <a:pPr/>
              <a:t>‹#›</a:t>
            </a:fld>
            <a:endParaRPr lang="en-AU" dirty="0"/>
          </a:p>
        </p:txBody>
      </p:sp>
    </p:spTree>
    <p:extLst>
      <p:ext uri="{BB962C8B-B14F-4D97-AF65-F5344CB8AC3E}">
        <p14:creationId xmlns:p14="http://schemas.microsoft.com/office/powerpoint/2010/main" val="2253008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AU"/>
          </a:p>
        </p:txBody>
      </p:sp>
      <p:sp>
        <p:nvSpPr>
          <p:cNvPr id="6" name="Slide Number Placeholder 5"/>
          <p:cNvSpPr>
            <a:spLocks noGrp="1"/>
          </p:cNvSpPr>
          <p:nvPr>
            <p:ph type="sldNum" sz="quarter" idx="11"/>
          </p:nvPr>
        </p:nvSpPr>
        <p:spPr/>
        <p:txBody>
          <a:bodyPr/>
          <a:lstStyle/>
          <a:p>
            <a:r>
              <a:rPr lang="en-AU"/>
              <a:t>Page </a:t>
            </a:r>
            <a:fld id="{D5E6A87D-7597-4496-9773-1BD29EAF26C5}" type="slidenum">
              <a:rPr lang="en-AU" smtClean="0"/>
              <a:pPr/>
              <a:t>‹#›</a:t>
            </a:fld>
            <a:endParaRPr lang="en-AU" dirty="0"/>
          </a:p>
        </p:txBody>
      </p:sp>
    </p:spTree>
    <p:extLst>
      <p:ext uri="{BB962C8B-B14F-4D97-AF65-F5344CB8AC3E}">
        <p14:creationId xmlns:p14="http://schemas.microsoft.com/office/powerpoint/2010/main" val="3943374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with Image Slide">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541204" y="1658198"/>
            <a:ext cx="4588219" cy="4742158"/>
          </a:xfrm>
        </p:spPr>
        <p:txBody>
          <a:bodyPr/>
          <a:lstStyle>
            <a:lvl1pPr>
              <a:spcAft>
                <a:spcPts val="0"/>
              </a:spcAft>
              <a:defRPr b="1" baseline="0">
                <a:solidFill>
                  <a:schemeClr val="accent3"/>
                </a:solidFill>
              </a:defRPr>
            </a:lvl1pPr>
            <a:lvl2pPr marL="0">
              <a:spcBef>
                <a:spcPts val="0"/>
              </a:spcBef>
              <a:defRPr baseline="0">
                <a:solidFill>
                  <a:schemeClr val="tx2"/>
                </a:solidFill>
              </a:defRPr>
            </a:lvl2pPr>
            <a:lvl3pPr marL="283415">
              <a:defRPr baseline="0">
                <a:solidFill>
                  <a:schemeClr val="tx2"/>
                </a:solidFill>
              </a:defRPr>
            </a:lvl3pPr>
            <a:lvl4pPr marL="566829">
              <a:defRPr>
                <a:solidFill>
                  <a:schemeClr val="tx2"/>
                </a:solidFill>
              </a:defRPr>
            </a:lvl4pPr>
            <a:lvl5pPr marL="850244">
              <a:defRPr>
                <a:solidFill>
                  <a:schemeClr val="tx2"/>
                </a:solidFill>
              </a:defRPr>
            </a:lvl5pPr>
            <a:lvl6pPr>
              <a:defRPr>
                <a:solidFill>
                  <a:schemeClr val="tx2"/>
                </a:solidFill>
              </a:defRPr>
            </a:lvl6pPr>
          </a:lstStyle>
          <a:p>
            <a:pPr lvl="0"/>
            <a:r>
              <a:rPr lang="en-US" dirty="0"/>
              <a:t>Subheading style</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endParaRPr lang="en-AU" dirty="0"/>
          </a:p>
        </p:txBody>
      </p:sp>
      <p:sp>
        <p:nvSpPr>
          <p:cNvPr id="23" name="Picture Placeholder 7"/>
          <p:cNvSpPr>
            <a:spLocks noGrp="1"/>
          </p:cNvSpPr>
          <p:nvPr>
            <p:ph type="pic" sz="quarter" idx="13"/>
          </p:nvPr>
        </p:nvSpPr>
        <p:spPr>
          <a:xfrm>
            <a:off x="5336912" y="1658198"/>
            <a:ext cx="4946016" cy="4742158"/>
          </a:xfrm>
          <a:solidFill>
            <a:schemeClr val="bg1">
              <a:lumMod val="95000"/>
            </a:schemeClr>
          </a:solidFill>
        </p:spPr>
        <p:txBody>
          <a:bodyPr/>
          <a:lstStyle>
            <a:lvl1pPr>
              <a:defRPr>
                <a:solidFill>
                  <a:schemeClr val="tx2"/>
                </a:solidFill>
              </a:defRPr>
            </a:lvl1pPr>
          </a:lstStyle>
          <a:p>
            <a:r>
              <a:rPr lang="en-US"/>
              <a:t>Click icon to add picture</a:t>
            </a:r>
            <a:endParaRPr lang="en-US" dirty="0"/>
          </a:p>
        </p:txBody>
      </p:sp>
      <p:sp>
        <p:nvSpPr>
          <p:cNvPr id="5" name="Title 4"/>
          <p:cNvSpPr>
            <a:spLocks noGrp="1"/>
          </p:cNvSpPr>
          <p:nvPr>
            <p:ph type="title"/>
          </p:nvPr>
        </p:nvSpPr>
        <p:spPr/>
        <p:txBody>
          <a:bodyPr/>
          <a:lstStyle/>
          <a:p>
            <a:r>
              <a:rPr lang="en-US"/>
              <a:t>Click to edit Master title style</a:t>
            </a:r>
            <a:endParaRPr lang="en-AU"/>
          </a:p>
        </p:txBody>
      </p:sp>
      <p:sp>
        <p:nvSpPr>
          <p:cNvPr id="4" name="Slide Number Placeholder 3"/>
          <p:cNvSpPr>
            <a:spLocks noGrp="1"/>
          </p:cNvSpPr>
          <p:nvPr>
            <p:ph type="sldNum" sz="quarter" idx="16"/>
          </p:nvPr>
        </p:nvSpPr>
        <p:spPr/>
        <p:txBody>
          <a:bodyPr/>
          <a:lstStyle/>
          <a:p>
            <a:r>
              <a:rPr lang="en-AU"/>
              <a:t>Page </a:t>
            </a:r>
            <a:fld id="{D5E6A87D-7597-4496-9773-1BD29EAF26C5}" type="slidenum">
              <a:rPr lang="en-AU" smtClean="0"/>
              <a:pPr/>
              <a:t>‹#›</a:t>
            </a:fld>
            <a:endParaRPr lang="en-AU" dirty="0"/>
          </a:p>
        </p:txBody>
      </p:sp>
    </p:spTree>
    <p:extLst>
      <p:ext uri="{BB962C8B-B14F-4D97-AF65-F5344CB8AC3E}">
        <p14:creationId xmlns:p14="http://schemas.microsoft.com/office/powerpoint/2010/main" val="1558265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63481" y="1658197"/>
            <a:ext cx="9719447" cy="4742158"/>
          </a:xfrm>
          <a:solidFill>
            <a:schemeClr val="bg1">
              <a:lumMod val="95000"/>
            </a:schemeClr>
          </a:solidFill>
        </p:spPr>
        <p:txBody>
          <a:bodyPr/>
          <a:lstStyle>
            <a:lvl1pPr>
              <a:defRPr>
                <a:solidFill>
                  <a:schemeClr val="tx2"/>
                </a:solidFill>
              </a:defRPr>
            </a:lvl1pPr>
          </a:lstStyle>
          <a:p>
            <a:r>
              <a:rPr lang="en-US"/>
              <a:t>Click icon to add picture</a:t>
            </a:r>
            <a:endParaRPr lang="en-US" dirty="0"/>
          </a:p>
        </p:txBody>
      </p:sp>
      <p:sp>
        <p:nvSpPr>
          <p:cNvPr id="3" name="Title 2"/>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387854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Bleed Image with Titl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0" y="0"/>
            <a:ext cx="10691813" cy="7559675"/>
          </a:xfrm>
          <a:prstGeom prst="rect">
            <a:avLst/>
          </a:prstGeom>
        </p:spPr>
        <p:txBody>
          <a:bodyPr/>
          <a:lstStyle>
            <a:lvl1pPr>
              <a:defRPr sz="1323">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3427419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13" name="Chart Placeholder 12"/>
          <p:cNvSpPr>
            <a:spLocks noGrp="1"/>
          </p:cNvSpPr>
          <p:nvPr>
            <p:ph type="chart" sz="quarter" idx="14"/>
          </p:nvPr>
        </p:nvSpPr>
        <p:spPr>
          <a:xfrm>
            <a:off x="541205" y="1658197"/>
            <a:ext cx="9784934" cy="4742158"/>
          </a:xfrm>
        </p:spPr>
        <p:txBody>
          <a:bodyPr/>
          <a:lstStyle>
            <a:lvl1pPr>
              <a:defRPr>
                <a:solidFill>
                  <a:schemeClr val="tx2"/>
                </a:solidFill>
              </a:defRPr>
            </a:lvl1pPr>
          </a:lstStyle>
          <a:p>
            <a:r>
              <a:rPr lang="en-US"/>
              <a:t>Click icon to add chart</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5" name="Slide Number Placeholder 4"/>
          <p:cNvSpPr>
            <a:spLocks noGrp="1"/>
          </p:cNvSpPr>
          <p:nvPr>
            <p:ph type="sldNum" sz="quarter" idx="16"/>
          </p:nvPr>
        </p:nvSpPr>
        <p:spPr/>
        <p:txBody>
          <a:bodyPr/>
          <a:lstStyle/>
          <a:p>
            <a:r>
              <a:rPr lang="en-AU"/>
              <a:t>Page </a:t>
            </a:r>
            <a:fld id="{D5E6A87D-7597-4496-9773-1BD29EAF26C5}" type="slidenum">
              <a:rPr lang="en-AU" smtClean="0"/>
              <a:pPr/>
              <a:t>‹#›</a:t>
            </a:fld>
            <a:endParaRPr lang="en-AU" dirty="0"/>
          </a:p>
        </p:txBody>
      </p:sp>
    </p:spTree>
    <p:extLst>
      <p:ext uri="{BB962C8B-B14F-4D97-AF65-F5344CB8AC3E}">
        <p14:creationId xmlns:p14="http://schemas.microsoft.com/office/powerpoint/2010/main" val="152788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3" name="Rectangle 2"/>
          <p:cNvSpPr/>
          <p:nvPr userDrawn="1"/>
        </p:nvSpPr>
        <p:spPr>
          <a:xfrm>
            <a:off x="-1" y="-1"/>
            <a:ext cx="10691813" cy="7559675"/>
          </a:xfrm>
          <a:prstGeom prst="rect">
            <a:avLst/>
          </a:prstGeom>
          <a:solidFill>
            <a:srgbClr val="005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2" name="Chart Placeholder 12"/>
          <p:cNvSpPr>
            <a:spLocks noGrp="1"/>
          </p:cNvSpPr>
          <p:nvPr>
            <p:ph type="chart" sz="quarter" idx="14"/>
          </p:nvPr>
        </p:nvSpPr>
        <p:spPr>
          <a:xfrm>
            <a:off x="541205" y="1658197"/>
            <a:ext cx="4525078" cy="4742158"/>
          </a:xfrm>
        </p:spPr>
        <p:txBody>
          <a:bodyPr/>
          <a:lstStyle>
            <a:lvl1pPr>
              <a:defRPr>
                <a:solidFill>
                  <a:schemeClr val="tx2"/>
                </a:solidFill>
              </a:defRPr>
            </a:lvl1pPr>
          </a:lstStyle>
          <a:p>
            <a:r>
              <a:rPr lang="en-US"/>
              <a:t>Click icon to add chart</a:t>
            </a:r>
            <a:endParaRPr lang="en-AU" dirty="0"/>
          </a:p>
        </p:txBody>
      </p:sp>
      <p:sp>
        <p:nvSpPr>
          <p:cNvPr id="13" name="Chart Placeholder 12"/>
          <p:cNvSpPr>
            <a:spLocks noGrp="1"/>
          </p:cNvSpPr>
          <p:nvPr>
            <p:ph type="chart" sz="quarter" idx="15"/>
          </p:nvPr>
        </p:nvSpPr>
        <p:spPr>
          <a:xfrm>
            <a:off x="5801061" y="1658197"/>
            <a:ext cx="4525078" cy="4742158"/>
          </a:xfrm>
        </p:spPr>
        <p:txBody>
          <a:bodyPr/>
          <a:lstStyle>
            <a:lvl1pPr>
              <a:defRPr>
                <a:solidFill>
                  <a:schemeClr val="tx2"/>
                </a:solidFill>
              </a:defRPr>
            </a:lvl1pPr>
          </a:lstStyle>
          <a:p>
            <a:r>
              <a:rPr lang="en-US"/>
              <a:t>Click icon to add chart</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5" name="Slide Number Placeholder 4"/>
          <p:cNvSpPr>
            <a:spLocks noGrp="1"/>
          </p:cNvSpPr>
          <p:nvPr>
            <p:ph type="sldNum" sz="quarter" idx="17"/>
          </p:nvPr>
        </p:nvSpPr>
        <p:spPr/>
        <p:txBody>
          <a:bodyPr/>
          <a:lstStyle/>
          <a:p>
            <a:r>
              <a:rPr lang="en-AU"/>
              <a:t>Page </a:t>
            </a:r>
            <a:fld id="{D5E6A87D-7597-4496-9773-1BD29EAF26C5}" type="slidenum">
              <a:rPr lang="en-AU" smtClean="0"/>
              <a:pPr/>
              <a:t>‹#›</a:t>
            </a:fld>
            <a:endParaRPr lang="en-AU" dirty="0"/>
          </a:p>
        </p:txBody>
      </p:sp>
    </p:spTree>
    <p:extLst>
      <p:ext uri="{BB962C8B-B14F-4D97-AF65-F5344CB8AC3E}">
        <p14:creationId xmlns:p14="http://schemas.microsoft.com/office/powerpoint/2010/main" val="7850279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Table">
    <p:spTree>
      <p:nvGrpSpPr>
        <p:cNvPr id="1" name=""/>
        <p:cNvGrpSpPr/>
        <p:nvPr/>
      </p:nvGrpSpPr>
      <p:grpSpPr>
        <a:xfrm>
          <a:off x="0" y="0"/>
          <a:ext cx="0" cy="0"/>
          <a:chOff x="0" y="0"/>
          <a:chExt cx="0" cy="0"/>
        </a:xfrm>
      </p:grpSpPr>
      <p:sp>
        <p:nvSpPr>
          <p:cNvPr id="10" name="Table Placeholder 9"/>
          <p:cNvSpPr>
            <a:spLocks noGrp="1"/>
          </p:cNvSpPr>
          <p:nvPr>
            <p:ph type="tbl" sz="quarter" idx="14"/>
          </p:nvPr>
        </p:nvSpPr>
        <p:spPr>
          <a:xfrm>
            <a:off x="541206" y="1658197"/>
            <a:ext cx="9779364" cy="4742158"/>
          </a:xfrm>
        </p:spPr>
        <p:txBody>
          <a:bodyPr/>
          <a:lstStyle>
            <a:lvl1pPr>
              <a:defRPr>
                <a:solidFill>
                  <a:schemeClr val="tx2"/>
                </a:solidFill>
              </a:defRPr>
            </a:lvl1pPr>
          </a:lstStyle>
          <a:p>
            <a:r>
              <a:rPr lang="en-US"/>
              <a:t>Click icon to add table</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5" name="Slide Number Placeholder 4"/>
          <p:cNvSpPr>
            <a:spLocks noGrp="1"/>
          </p:cNvSpPr>
          <p:nvPr>
            <p:ph type="sldNum" sz="quarter" idx="16"/>
          </p:nvPr>
        </p:nvSpPr>
        <p:spPr/>
        <p:txBody>
          <a:bodyPr/>
          <a:lstStyle/>
          <a:p>
            <a:r>
              <a:rPr lang="en-AU"/>
              <a:t>Page </a:t>
            </a:r>
            <a:fld id="{D5E6A87D-7597-4496-9773-1BD29EAF26C5}" type="slidenum">
              <a:rPr lang="en-AU" smtClean="0"/>
              <a:pPr/>
              <a:t>‹#›</a:t>
            </a:fld>
            <a:endParaRPr lang="en-AU" dirty="0"/>
          </a:p>
        </p:txBody>
      </p:sp>
    </p:spTree>
    <p:extLst>
      <p:ext uri="{BB962C8B-B14F-4D97-AF65-F5344CB8AC3E}">
        <p14:creationId xmlns:p14="http://schemas.microsoft.com/office/powerpoint/2010/main" val="2395602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Tables">
    <p:spTree>
      <p:nvGrpSpPr>
        <p:cNvPr id="1" name=""/>
        <p:cNvGrpSpPr/>
        <p:nvPr/>
      </p:nvGrpSpPr>
      <p:grpSpPr>
        <a:xfrm>
          <a:off x="0" y="0"/>
          <a:ext cx="0" cy="0"/>
          <a:chOff x="0" y="0"/>
          <a:chExt cx="0" cy="0"/>
        </a:xfrm>
      </p:grpSpPr>
      <p:sp>
        <p:nvSpPr>
          <p:cNvPr id="9" name="Table Placeholder 9"/>
          <p:cNvSpPr>
            <a:spLocks noGrp="1"/>
          </p:cNvSpPr>
          <p:nvPr>
            <p:ph type="tbl" sz="quarter" idx="14"/>
          </p:nvPr>
        </p:nvSpPr>
        <p:spPr>
          <a:xfrm>
            <a:off x="541205" y="1658197"/>
            <a:ext cx="4525078" cy="4742158"/>
          </a:xfrm>
        </p:spPr>
        <p:txBody>
          <a:bodyPr/>
          <a:lstStyle>
            <a:lvl1pPr>
              <a:defRPr>
                <a:solidFill>
                  <a:schemeClr val="tx2"/>
                </a:solidFill>
              </a:defRPr>
            </a:lvl1pPr>
          </a:lstStyle>
          <a:p>
            <a:r>
              <a:rPr lang="en-US"/>
              <a:t>Click icon to add table</a:t>
            </a:r>
            <a:endParaRPr lang="en-AU" dirty="0"/>
          </a:p>
        </p:txBody>
      </p:sp>
      <p:sp>
        <p:nvSpPr>
          <p:cNvPr id="10" name="Table Placeholder 9"/>
          <p:cNvSpPr>
            <a:spLocks noGrp="1"/>
          </p:cNvSpPr>
          <p:nvPr>
            <p:ph type="tbl" sz="quarter" idx="15"/>
          </p:nvPr>
        </p:nvSpPr>
        <p:spPr>
          <a:xfrm>
            <a:off x="5778786" y="1658197"/>
            <a:ext cx="4525078" cy="4742158"/>
          </a:xfrm>
        </p:spPr>
        <p:txBody>
          <a:bodyPr/>
          <a:lstStyle>
            <a:lvl1pPr>
              <a:defRPr>
                <a:solidFill>
                  <a:schemeClr val="tx2"/>
                </a:solidFill>
              </a:defRPr>
            </a:lvl1pPr>
          </a:lstStyle>
          <a:p>
            <a:r>
              <a:rPr lang="en-US"/>
              <a:t>Click icon to add table</a:t>
            </a:r>
            <a:endParaRPr lang="en-AU" dirty="0"/>
          </a:p>
        </p:txBody>
      </p:sp>
      <p:sp>
        <p:nvSpPr>
          <p:cNvPr id="2" name="Title 1"/>
          <p:cNvSpPr>
            <a:spLocks noGrp="1"/>
          </p:cNvSpPr>
          <p:nvPr>
            <p:ph type="title"/>
          </p:nvPr>
        </p:nvSpPr>
        <p:spPr/>
        <p:txBody>
          <a:bodyPr/>
          <a:lstStyle/>
          <a:p>
            <a:r>
              <a:rPr lang="en-US"/>
              <a:t>Click to edit Master title style</a:t>
            </a:r>
            <a:endParaRPr lang="en-AU"/>
          </a:p>
        </p:txBody>
      </p:sp>
      <p:sp>
        <p:nvSpPr>
          <p:cNvPr id="5" name="Slide Number Placeholder 4"/>
          <p:cNvSpPr>
            <a:spLocks noGrp="1"/>
          </p:cNvSpPr>
          <p:nvPr>
            <p:ph type="sldNum" sz="quarter" idx="17"/>
          </p:nvPr>
        </p:nvSpPr>
        <p:spPr/>
        <p:txBody>
          <a:bodyPr/>
          <a:lstStyle/>
          <a:p>
            <a:r>
              <a:rPr lang="en-AU"/>
              <a:t>Page </a:t>
            </a:r>
            <a:fld id="{D5E6A87D-7597-4496-9773-1BD29EAF26C5}" type="slidenum">
              <a:rPr lang="en-AU" smtClean="0"/>
              <a:pPr/>
              <a:t>‹#›</a:t>
            </a:fld>
            <a:endParaRPr lang="en-AU" dirty="0"/>
          </a:p>
        </p:txBody>
      </p:sp>
    </p:spTree>
    <p:extLst>
      <p:ext uri="{BB962C8B-B14F-4D97-AF65-F5344CB8AC3E}">
        <p14:creationId xmlns:p14="http://schemas.microsoft.com/office/powerpoint/2010/main" val="30243341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
            <a:ext cx="10691813" cy="7559674"/>
          </a:xfrm>
          <a:prstGeom prst="rect">
            <a:avLst/>
          </a:prstGeom>
        </p:spPr>
      </p:pic>
      <p:sp>
        <p:nvSpPr>
          <p:cNvPr id="7" name="Text Placeholder 6"/>
          <p:cNvSpPr>
            <a:spLocks noGrp="1"/>
          </p:cNvSpPr>
          <p:nvPr>
            <p:ph type="body" sz="quarter" idx="10" hasCustomPrompt="1"/>
          </p:nvPr>
        </p:nvSpPr>
        <p:spPr>
          <a:xfrm>
            <a:off x="522479" y="2390947"/>
            <a:ext cx="5261719" cy="1627017"/>
          </a:xfrm>
        </p:spPr>
        <p:txBody>
          <a:bodyPr/>
          <a:lstStyle>
            <a:lvl1pPr marL="0" indent="0">
              <a:lnSpc>
                <a:spcPct val="80000"/>
              </a:lnSpc>
              <a:spcBef>
                <a:spcPts val="0"/>
              </a:spcBef>
              <a:defRPr sz="4630" cap="all" baseline="0">
                <a:solidFill>
                  <a:schemeClr val="bg1"/>
                </a:solidFill>
                <a:latin typeface="+mj-lt"/>
              </a:defRPr>
            </a:lvl1pPr>
            <a:lvl2pPr marL="0" indent="0">
              <a:spcBef>
                <a:spcPts val="331"/>
              </a:spcBef>
              <a:defRPr cap="none" baseline="0">
                <a:solidFill>
                  <a:schemeClr val="bg1"/>
                </a:solidFill>
                <a:latin typeface="+mj-lt"/>
              </a:defRPr>
            </a:lvl2pPr>
          </a:lstStyle>
          <a:p>
            <a:pPr lvl="0"/>
            <a:r>
              <a:rPr lang="en-US" dirty="0"/>
              <a:t>Thank you</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861450" y="6954857"/>
            <a:ext cx="3678938" cy="476202"/>
          </a:xfrm>
          <a:prstGeom prst="rect">
            <a:avLst/>
          </a:prstGeom>
        </p:spPr>
      </p:pic>
    </p:spTree>
    <p:extLst>
      <p:ext uri="{BB962C8B-B14F-4D97-AF65-F5344CB8AC3E}">
        <p14:creationId xmlns:p14="http://schemas.microsoft.com/office/powerpoint/2010/main" val="186830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3" name="Rectangle 2"/>
          <p:cNvSpPr/>
          <p:nvPr userDrawn="1"/>
        </p:nvSpPr>
        <p:spPr>
          <a:xfrm>
            <a:off x="-1" y="-1"/>
            <a:ext cx="10691813" cy="7559675"/>
          </a:xfrm>
          <a:prstGeom prst="rect">
            <a:avLst/>
          </a:prstGeom>
          <a:solidFill>
            <a:srgbClr val="008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3" name="Rectangle 2"/>
          <p:cNvSpPr/>
          <p:nvPr userDrawn="1"/>
        </p:nvSpPr>
        <p:spPr>
          <a:xfrm>
            <a:off x="-1" y="-1"/>
            <a:ext cx="10691813" cy="7559675"/>
          </a:xfrm>
          <a:prstGeom prst="rect">
            <a:avLst/>
          </a:prstGeom>
          <a:solidFill>
            <a:srgbClr val="B6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3" name="Rectangle 2"/>
          <p:cNvSpPr/>
          <p:nvPr userDrawn="1"/>
        </p:nvSpPr>
        <p:spPr>
          <a:xfrm>
            <a:off x="-1" y="-1"/>
            <a:ext cx="10691813" cy="7559675"/>
          </a:xfrm>
          <a:prstGeom prst="rect">
            <a:avLst/>
          </a:prstGeom>
          <a:solidFill>
            <a:srgbClr val="D57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3" name="Rectangle 2"/>
          <p:cNvSpPr/>
          <p:nvPr userDrawn="1"/>
        </p:nvSpPr>
        <p:spPr>
          <a:xfrm>
            <a:off x="-1" y="-1"/>
            <a:ext cx="10691813" cy="7559675"/>
          </a:xfrm>
          <a:prstGeom prst="rect">
            <a:avLst/>
          </a:prstGeom>
          <a:solidFill>
            <a:srgbClr val="B00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11142" y="283027"/>
            <a:ext cx="2830287" cy="707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2.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29.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8" cstate="email">
            <a:extLst>
              <a:ext uri="{28A0092B-C50C-407E-A947-70E740481C1C}">
                <a14:useLocalDpi xmlns:a14="http://schemas.microsoft.com/office/drawing/2010/main" val="0"/>
              </a:ext>
            </a:extLst>
          </a:blip>
          <a:stretch>
            <a:fillRect/>
          </a:stretch>
        </p:blipFill>
        <p:spPr>
          <a:xfrm>
            <a:off x="7511142" y="283027"/>
            <a:ext cx="2830287" cy="707571"/>
          </a:xfrm>
          <a:prstGeom prst="rect">
            <a:avLst/>
          </a:prstGeom>
        </p:spPr>
      </p:pic>
    </p:spTree>
    <p:extLst>
      <p:ext uri="{BB962C8B-B14F-4D97-AF65-F5344CB8AC3E}">
        <p14:creationId xmlns:p14="http://schemas.microsoft.com/office/powerpoint/2010/main" val="1760889135"/>
      </p:ext>
    </p:extLst>
  </p:cSld>
  <p:clrMap bg1="lt1" tx1="dk1" bg2="lt2" tx2="dk2" accent1="accent1" accent2="accent2" accent3="accent3" accent4="accent4" accent5="accent5" accent6="accent6" hlink="hlink" folHlink="folHlink"/>
  <p:sldLayoutIdLst>
    <p:sldLayoutId id="2147483720" r:id="rId1"/>
    <p:sldLayoutId id="2147483728" r:id="rId2"/>
    <p:sldLayoutId id="2147483721" r:id="rId3"/>
    <p:sldLayoutId id="2147483722" r:id="rId4"/>
    <p:sldLayoutId id="2147483723" r:id="rId5"/>
    <p:sldLayoutId id="2147483724" r:id="rId6"/>
    <p:sldLayoutId id="2147483725" r:id="rId7"/>
    <p:sldLayoutId id="2147483726" r:id="rId8"/>
    <p:sldLayoutId id="2147483727" r:id="rId9"/>
    <p:sldLayoutId id="2147483717" r:id="rId10"/>
    <p:sldLayoutId id="2147483687" r:id="rId11"/>
    <p:sldLayoutId id="2147483699" r:id="rId12"/>
    <p:sldLayoutId id="2147483701" r:id="rId13"/>
    <p:sldLayoutId id="2147483704" r:id="rId14"/>
    <p:sldLayoutId id="2147483705" r:id="rId15"/>
    <p:sldLayoutId id="2147483709" r:id="rId16"/>
    <p:sldLayoutId id="2147483708" r:id="rId17"/>
    <p:sldLayoutId id="2147483711" r:id="rId18"/>
    <p:sldLayoutId id="2147483713" r:id="rId19"/>
    <p:sldLayoutId id="2147483712" r:id="rId20"/>
    <p:sldLayoutId id="2147483714" r:id="rId21"/>
    <p:sldLayoutId id="2147483710" r:id="rId22"/>
    <p:sldLayoutId id="2147483706" r:id="rId23"/>
    <p:sldLayoutId id="2147483716" r:id="rId24"/>
    <p:sldLayoutId id="2147483700" r:id="rId25"/>
    <p:sldLayoutId id="2147483707" r:id="rId26"/>
    <p:sldLayoutId id="2147483729" r:id="rId27"/>
    <p:sldLayoutId id="2147483731" r:id="rId28"/>
    <p:sldLayoutId id="2147483733" r:id="rId29"/>
    <p:sldLayoutId id="2147483732" r:id="rId30"/>
    <p:sldLayoutId id="2147483734" r:id="rId31"/>
    <p:sldLayoutId id="2147483735" r:id="rId32"/>
    <p:sldLayoutId id="2147483736" r:id="rId33"/>
    <p:sldLayoutId id="2147483738" r:id="rId34"/>
    <p:sldLayoutId id="2147483739" r:id="rId35"/>
    <p:sldLayoutId id="2147483759"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Slide Number Placeholder 27"/>
          <p:cNvSpPr>
            <a:spLocks noGrp="1"/>
          </p:cNvSpPr>
          <p:nvPr>
            <p:ph type="sldNum" sz="quarter" idx="4"/>
          </p:nvPr>
        </p:nvSpPr>
        <p:spPr>
          <a:xfrm>
            <a:off x="580894" y="6904900"/>
            <a:ext cx="470973" cy="99208"/>
          </a:xfrm>
          <a:prstGeom prst="rect">
            <a:avLst/>
          </a:prstGeom>
        </p:spPr>
        <p:txBody>
          <a:bodyPr vert="horz" lIns="0" tIns="0" rIns="0" bIns="0" rtlCol="0" anchor="ctr"/>
          <a:lstStyle>
            <a:lvl1pPr algn="l">
              <a:defRPr sz="772" cap="none" baseline="0">
                <a:solidFill>
                  <a:schemeClr val="tx2"/>
                </a:solidFill>
              </a:defRPr>
            </a:lvl1pPr>
          </a:lstStyle>
          <a:p>
            <a:r>
              <a:rPr lang="en-AU"/>
              <a:t>Page </a:t>
            </a:r>
            <a:fld id="{D5E6A87D-7597-4496-9773-1BD29EAF26C5}" type="slidenum">
              <a:rPr lang="en-AU" smtClean="0"/>
              <a:pPr/>
              <a:t>‹#›</a:t>
            </a:fld>
            <a:endParaRPr lang="en-AU" dirty="0"/>
          </a:p>
        </p:txBody>
      </p:sp>
      <p:sp>
        <p:nvSpPr>
          <p:cNvPr id="2" name="Title Placeholder 1"/>
          <p:cNvSpPr>
            <a:spLocks noGrp="1"/>
          </p:cNvSpPr>
          <p:nvPr>
            <p:ph type="title"/>
          </p:nvPr>
        </p:nvSpPr>
        <p:spPr>
          <a:xfrm>
            <a:off x="541205" y="281778"/>
            <a:ext cx="7997813" cy="900750"/>
          </a:xfrm>
          <a:prstGeom prst="rect">
            <a:avLst/>
          </a:prstGeom>
        </p:spPr>
        <p:txBody>
          <a:bodyPr vert="horz" lIns="0" tIns="0" rIns="0" bIns="0" rtlCol="0" anchor="t" anchorCtr="0">
            <a:noAutofit/>
          </a:bodyPr>
          <a:lstStyle/>
          <a:p>
            <a:r>
              <a:rPr lang="en-US" dirty="0"/>
              <a:t>This is a paragraph slide</a:t>
            </a:r>
            <a:br>
              <a:rPr lang="en-US" dirty="0"/>
            </a:br>
            <a:r>
              <a:rPr lang="en-US" dirty="0"/>
              <a:t>with a two line title</a:t>
            </a:r>
          </a:p>
        </p:txBody>
      </p:sp>
      <p:sp>
        <p:nvSpPr>
          <p:cNvPr id="3" name="Text Placeholder 2"/>
          <p:cNvSpPr>
            <a:spLocks noGrp="1"/>
          </p:cNvSpPr>
          <p:nvPr>
            <p:ph type="body" idx="1"/>
          </p:nvPr>
        </p:nvSpPr>
        <p:spPr>
          <a:xfrm>
            <a:off x="541205" y="1657698"/>
            <a:ext cx="8334563" cy="474153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1051867" y="6906799"/>
            <a:ext cx="2914768" cy="118815"/>
          </a:xfrm>
          <a:prstGeom prst="rect">
            <a:avLst/>
          </a:prstGeom>
          <a:noFill/>
        </p:spPr>
        <p:txBody>
          <a:bodyPr wrap="square" lIns="0" tIns="0" rIns="0" bIns="0" rtlCol="0">
            <a:spAutoFit/>
          </a:bodyPr>
          <a:lstStyle/>
          <a:p>
            <a:r>
              <a:rPr lang="en-AU" sz="772" dirty="0">
                <a:solidFill>
                  <a:schemeClr val="tx2"/>
                </a:solidFill>
              </a:rPr>
              <a:t>|</a:t>
            </a:r>
            <a:r>
              <a:rPr lang="en-AU" sz="772" baseline="0" dirty="0">
                <a:solidFill>
                  <a:schemeClr val="tx2"/>
                </a:solidFill>
              </a:rPr>
              <a:t> Dr Foster Unclassified</a:t>
            </a:r>
            <a:endParaRPr lang="en-AU" sz="772" dirty="0">
              <a:solidFill>
                <a:schemeClr val="tx2"/>
              </a:solidFill>
            </a:endParaRPr>
          </a:p>
        </p:txBody>
      </p:sp>
      <p:pic>
        <p:nvPicPr>
          <p:cNvPr id="8" name="Picture 7"/>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6381993" y="6716781"/>
            <a:ext cx="3678938" cy="476202"/>
          </a:xfrm>
          <a:prstGeom prst="rect">
            <a:avLst/>
          </a:prstGeom>
        </p:spPr>
      </p:pic>
    </p:spTree>
    <p:extLst>
      <p:ext uri="{BB962C8B-B14F-4D97-AF65-F5344CB8AC3E}">
        <p14:creationId xmlns:p14="http://schemas.microsoft.com/office/powerpoint/2010/main" val="73847114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hdr="0" dt="0"/>
  <p:txStyles>
    <p:titleStyle>
      <a:lvl1pPr algn="l" defTabSz="1007822" rtl="0" eaLnBrk="1" latinLnBrk="0" hangingPunct="1">
        <a:lnSpc>
          <a:spcPct val="85000"/>
        </a:lnSpc>
        <a:spcBef>
          <a:spcPct val="0"/>
        </a:spcBef>
        <a:buNone/>
        <a:defRPr sz="3527" kern="0" cap="none" spc="0" baseline="0">
          <a:solidFill>
            <a:schemeClr val="accent3"/>
          </a:solidFill>
          <a:latin typeface="Arial"/>
          <a:ea typeface="+mj-ea"/>
          <a:cs typeface="Arial"/>
        </a:defRPr>
      </a:lvl1pPr>
    </p:titleStyle>
    <p:bodyStyle>
      <a:lvl1pPr marL="0" indent="0" algn="l" defTabSz="1007822" rtl="0" eaLnBrk="1" latinLnBrk="0" hangingPunct="1">
        <a:lnSpc>
          <a:spcPct val="100000"/>
        </a:lnSpc>
        <a:spcBef>
          <a:spcPts val="0"/>
        </a:spcBef>
        <a:spcAft>
          <a:spcPts val="397"/>
        </a:spcAft>
        <a:buFont typeface="Arial" pitchFamily="34" charset="0"/>
        <a:buNone/>
        <a:defRPr sz="1653" kern="0" spc="0" baseline="0">
          <a:solidFill>
            <a:schemeClr val="accent3"/>
          </a:solidFill>
          <a:latin typeface="+mn-lt"/>
          <a:ea typeface="+mn-ea"/>
          <a:cs typeface="+mn-cs"/>
        </a:defRPr>
      </a:lvl1pPr>
      <a:lvl2pPr marL="283415" indent="0" algn="l" defTabSz="1007822" rtl="0" eaLnBrk="1" latinLnBrk="0" hangingPunct="1">
        <a:lnSpc>
          <a:spcPct val="100000"/>
        </a:lnSpc>
        <a:spcBef>
          <a:spcPts val="0"/>
        </a:spcBef>
        <a:spcAft>
          <a:spcPts val="397"/>
        </a:spcAft>
        <a:buFont typeface="Arial" pitchFamily="34" charset="0"/>
        <a:buNone/>
        <a:defRPr sz="1653" kern="0" spc="0" baseline="0">
          <a:solidFill>
            <a:schemeClr val="tx2"/>
          </a:solidFill>
          <a:latin typeface="+mn-lt"/>
          <a:ea typeface="+mn-ea"/>
          <a:cs typeface="+mn-cs"/>
        </a:defRPr>
      </a:lvl2pPr>
      <a:lvl3pPr marL="566829" indent="0" algn="l" defTabSz="1007822" rtl="0" eaLnBrk="1" latinLnBrk="0" hangingPunct="1">
        <a:lnSpc>
          <a:spcPct val="100000"/>
        </a:lnSpc>
        <a:spcBef>
          <a:spcPts val="0"/>
        </a:spcBef>
        <a:spcAft>
          <a:spcPts val="397"/>
        </a:spcAft>
        <a:buFont typeface="Arial" pitchFamily="34" charset="0"/>
        <a:buNone/>
        <a:defRPr sz="1653" kern="0" spc="0" baseline="0">
          <a:solidFill>
            <a:schemeClr val="tx2"/>
          </a:solidFill>
          <a:latin typeface="+mn-lt"/>
          <a:ea typeface="+mn-ea"/>
          <a:cs typeface="+mn-cs"/>
        </a:defRPr>
      </a:lvl3pPr>
      <a:lvl4pPr marL="850244" indent="0" algn="l" defTabSz="1007822" rtl="0" eaLnBrk="1" latinLnBrk="0" hangingPunct="1">
        <a:lnSpc>
          <a:spcPct val="100000"/>
        </a:lnSpc>
        <a:spcBef>
          <a:spcPts val="0"/>
        </a:spcBef>
        <a:spcAft>
          <a:spcPts val="397"/>
        </a:spcAft>
        <a:buFont typeface="Arial" pitchFamily="34" charset="0"/>
        <a:buNone/>
        <a:defRPr sz="1653" kern="0" spc="0" baseline="0">
          <a:solidFill>
            <a:schemeClr val="tx2"/>
          </a:solidFill>
          <a:latin typeface="+mn-lt"/>
          <a:ea typeface="+mn-ea"/>
          <a:cs typeface="+mn-cs"/>
        </a:defRPr>
      </a:lvl4pPr>
      <a:lvl5pPr marL="1133658" indent="0" algn="l" defTabSz="1007822" rtl="0" eaLnBrk="1" latinLnBrk="0" hangingPunct="1">
        <a:lnSpc>
          <a:spcPct val="100000"/>
        </a:lnSpc>
        <a:spcBef>
          <a:spcPts val="0"/>
        </a:spcBef>
        <a:spcAft>
          <a:spcPts val="397"/>
        </a:spcAft>
        <a:buFont typeface="Arial" pitchFamily="34" charset="0"/>
        <a:buNone/>
        <a:defRPr sz="1653" kern="0" spc="0" baseline="0">
          <a:solidFill>
            <a:schemeClr val="tx2"/>
          </a:solidFill>
          <a:latin typeface="+mn-lt"/>
          <a:ea typeface="+mn-ea"/>
          <a:cs typeface="+mn-cs"/>
        </a:defRPr>
      </a:lvl5pPr>
      <a:lvl6pPr marL="1133658" indent="0" algn="l" defTabSz="1007822" rtl="0" eaLnBrk="1" latinLnBrk="0" hangingPunct="1">
        <a:lnSpc>
          <a:spcPts val="1984"/>
        </a:lnSpc>
        <a:spcBef>
          <a:spcPct val="20000"/>
        </a:spcBef>
        <a:buFontTx/>
        <a:buNone/>
        <a:defRPr sz="1653" kern="1200">
          <a:solidFill>
            <a:schemeClr val="accent1"/>
          </a:solidFill>
          <a:latin typeface="+mn-lt"/>
          <a:ea typeface="+mn-ea"/>
          <a:cs typeface="+mn-cs"/>
        </a:defRPr>
      </a:lvl6pPr>
      <a:lvl7pPr marL="1133658" indent="0" algn="l" defTabSz="1007822" rtl="0" eaLnBrk="1" latinLnBrk="0" hangingPunct="1">
        <a:lnSpc>
          <a:spcPts val="1984"/>
        </a:lnSpc>
        <a:spcBef>
          <a:spcPct val="20000"/>
        </a:spcBef>
        <a:buFontTx/>
        <a:buNone/>
        <a:defRPr sz="1653" kern="1200">
          <a:solidFill>
            <a:schemeClr val="accent1"/>
          </a:solidFill>
          <a:latin typeface="+mn-lt"/>
          <a:ea typeface="+mn-ea"/>
          <a:cs typeface="+mn-cs"/>
        </a:defRPr>
      </a:lvl7pPr>
      <a:lvl8pPr marL="1133658" indent="0" algn="l" defTabSz="1007822" rtl="0" eaLnBrk="1" latinLnBrk="0" hangingPunct="1">
        <a:lnSpc>
          <a:spcPts val="1984"/>
        </a:lnSpc>
        <a:spcBef>
          <a:spcPct val="20000"/>
        </a:spcBef>
        <a:buFontTx/>
        <a:buNone/>
        <a:defRPr sz="1653" kern="1200">
          <a:solidFill>
            <a:schemeClr val="accent1"/>
          </a:solidFill>
          <a:latin typeface="+mn-lt"/>
          <a:ea typeface="+mn-ea"/>
          <a:cs typeface="+mn-cs"/>
        </a:defRPr>
      </a:lvl8pPr>
      <a:lvl9pPr marL="1133658" indent="0" algn="l" defTabSz="1007822" rtl="0" eaLnBrk="1" latinLnBrk="0" hangingPunct="1">
        <a:lnSpc>
          <a:spcPts val="1984"/>
        </a:lnSpc>
        <a:spcBef>
          <a:spcPct val="20000"/>
        </a:spcBef>
        <a:buFontTx/>
        <a:buNone/>
        <a:defRPr sz="1653" kern="1200">
          <a:solidFill>
            <a:schemeClr val="accent1"/>
          </a:solidFill>
          <a:latin typeface="+mn-lt"/>
          <a:ea typeface="+mn-ea"/>
          <a:cs typeface="+mn-cs"/>
        </a:defRPr>
      </a:lvl9pPr>
    </p:bodyStyle>
    <p:otherStyle>
      <a:defPPr>
        <a:defRPr lang="en-US"/>
      </a:defPPr>
      <a:lvl1pPr marL="0" algn="l" defTabSz="1007822" rtl="0" eaLnBrk="1" latinLnBrk="0" hangingPunct="1">
        <a:defRPr sz="1984" kern="1200">
          <a:solidFill>
            <a:schemeClr val="tx1"/>
          </a:solidFill>
          <a:latin typeface="+mn-lt"/>
          <a:ea typeface="+mn-ea"/>
          <a:cs typeface="+mn-cs"/>
        </a:defRPr>
      </a:lvl1pPr>
      <a:lvl2pPr marL="503911" algn="l" defTabSz="1007822" rtl="0" eaLnBrk="1" latinLnBrk="0" hangingPunct="1">
        <a:defRPr sz="1984" kern="1200">
          <a:solidFill>
            <a:schemeClr val="tx1"/>
          </a:solidFill>
          <a:latin typeface="+mn-lt"/>
          <a:ea typeface="+mn-ea"/>
          <a:cs typeface="+mn-cs"/>
        </a:defRPr>
      </a:lvl2pPr>
      <a:lvl3pPr marL="1007822" algn="l" defTabSz="1007822" rtl="0" eaLnBrk="1" latinLnBrk="0" hangingPunct="1">
        <a:defRPr sz="1984" kern="1200">
          <a:solidFill>
            <a:schemeClr val="tx1"/>
          </a:solidFill>
          <a:latin typeface="+mn-lt"/>
          <a:ea typeface="+mn-ea"/>
          <a:cs typeface="+mn-cs"/>
        </a:defRPr>
      </a:lvl3pPr>
      <a:lvl4pPr marL="1511733" algn="l" defTabSz="1007822" rtl="0" eaLnBrk="1" latinLnBrk="0" hangingPunct="1">
        <a:defRPr sz="1984" kern="1200">
          <a:solidFill>
            <a:schemeClr val="tx1"/>
          </a:solidFill>
          <a:latin typeface="+mn-lt"/>
          <a:ea typeface="+mn-ea"/>
          <a:cs typeface="+mn-cs"/>
        </a:defRPr>
      </a:lvl4pPr>
      <a:lvl5pPr marL="2015645" algn="l" defTabSz="1007822" rtl="0" eaLnBrk="1" latinLnBrk="0" hangingPunct="1">
        <a:defRPr sz="1984" kern="1200">
          <a:solidFill>
            <a:schemeClr val="tx1"/>
          </a:solidFill>
          <a:latin typeface="+mn-lt"/>
          <a:ea typeface="+mn-ea"/>
          <a:cs typeface="+mn-cs"/>
        </a:defRPr>
      </a:lvl5pPr>
      <a:lvl6pPr marL="2519556" algn="l" defTabSz="1007822" rtl="0" eaLnBrk="1" latinLnBrk="0" hangingPunct="1">
        <a:defRPr sz="1984" kern="1200">
          <a:solidFill>
            <a:schemeClr val="tx1"/>
          </a:solidFill>
          <a:latin typeface="+mn-lt"/>
          <a:ea typeface="+mn-ea"/>
          <a:cs typeface="+mn-cs"/>
        </a:defRPr>
      </a:lvl6pPr>
      <a:lvl7pPr marL="3023467" algn="l" defTabSz="1007822" rtl="0" eaLnBrk="1" latinLnBrk="0" hangingPunct="1">
        <a:defRPr sz="1984" kern="1200">
          <a:solidFill>
            <a:schemeClr val="tx1"/>
          </a:solidFill>
          <a:latin typeface="+mn-lt"/>
          <a:ea typeface="+mn-ea"/>
          <a:cs typeface="+mn-cs"/>
        </a:defRPr>
      </a:lvl7pPr>
      <a:lvl8pPr marL="3527378" algn="l" defTabSz="1007822" rtl="0" eaLnBrk="1" latinLnBrk="0" hangingPunct="1">
        <a:defRPr sz="1984" kern="1200">
          <a:solidFill>
            <a:schemeClr val="tx1"/>
          </a:solidFill>
          <a:latin typeface="+mn-lt"/>
          <a:ea typeface="+mn-ea"/>
          <a:cs typeface="+mn-cs"/>
        </a:defRPr>
      </a:lvl8pPr>
      <a:lvl9pPr marL="4031289" algn="l" defTabSz="100782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780" y="1242868"/>
            <a:ext cx="5561491" cy="2808461"/>
          </a:xfrm>
          <a:prstGeom prst="rect">
            <a:avLst/>
          </a:prstGeom>
          <a:noFill/>
        </p:spPr>
        <p:txBody>
          <a:bodyPr wrap="square" rtlCol="0" anchor="t">
            <a:spAutoFit/>
          </a:bodyPr>
          <a:lstStyle/>
          <a:p>
            <a:pPr marR="12700" lvl="0">
              <a:lnSpc>
                <a:spcPts val="3882"/>
              </a:lnSpc>
            </a:pPr>
            <a:endParaRPr lang="en-GB" sz="3727" b="1" spc="-5" dirty="0">
              <a:solidFill>
                <a:srgbClr val="339966"/>
              </a:solidFill>
              <a:latin typeface="Arial"/>
              <a:cs typeface="Arial"/>
            </a:endParaRPr>
          </a:p>
          <a:p>
            <a:pPr marR="12700"/>
            <a:r>
              <a:rPr lang="en-US" sz="2800" spc="-5" dirty="0">
                <a:latin typeface="Arial"/>
                <a:cs typeface="Arial"/>
              </a:rPr>
              <a:t>Using linked, integrated </a:t>
            </a:r>
            <a:r>
              <a:rPr lang="en-US" sz="2800" spc="-5" dirty="0">
                <a:solidFill>
                  <a:srgbClr val="00996D"/>
                </a:solidFill>
                <a:latin typeface="Arial"/>
                <a:cs typeface="Arial"/>
              </a:rPr>
              <a:t>‘big data’</a:t>
            </a:r>
          </a:p>
          <a:p>
            <a:pPr marR="12700"/>
            <a:r>
              <a:rPr lang="en-US" sz="2800" spc="-5" dirty="0">
                <a:latin typeface="Arial"/>
                <a:cs typeface="Arial"/>
              </a:rPr>
              <a:t>to assess </a:t>
            </a:r>
            <a:r>
              <a:rPr lang="en-US" sz="2800" spc="-5" dirty="0">
                <a:solidFill>
                  <a:srgbClr val="00996D"/>
                </a:solidFill>
                <a:latin typeface="Arial"/>
                <a:cs typeface="Arial"/>
              </a:rPr>
              <a:t>opportunities</a:t>
            </a:r>
            <a:r>
              <a:rPr lang="en-US" sz="2800" spc="-5" dirty="0">
                <a:latin typeface="Arial"/>
                <a:cs typeface="Arial"/>
              </a:rPr>
              <a:t> to improve health outcomes in the frail and sarcopenic</a:t>
            </a:r>
          </a:p>
          <a:p>
            <a:endParaRPr lang="en-US" sz="3200" b="1" dirty="0">
              <a:solidFill>
                <a:srgbClr val="00996D"/>
              </a:solidFill>
              <a:latin typeface="Arial" charset="0"/>
              <a:ea typeface="Arial" charset="0"/>
              <a:cs typeface="Arial" charset="0"/>
            </a:endParaRPr>
          </a:p>
        </p:txBody>
      </p:sp>
      <p:sp>
        <p:nvSpPr>
          <p:cNvPr id="4" name="object 5">
            <a:extLst>
              <a:ext uri="{FF2B5EF4-FFF2-40B4-BE49-F238E27FC236}">
                <a16:creationId xmlns:a16="http://schemas.microsoft.com/office/drawing/2014/main" id="{AFA0539C-0CFB-484E-BF85-7CB9BF8D01AF}"/>
              </a:ext>
            </a:extLst>
          </p:cNvPr>
          <p:cNvSpPr txBox="1"/>
          <p:nvPr/>
        </p:nvSpPr>
        <p:spPr>
          <a:xfrm>
            <a:off x="493372" y="5069636"/>
            <a:ext cx="4742217" cy="1122119"/>
          </a:xfrm>
          <a:prstGeom prst="rect">
            <a:avLst/>
          </a:prstGeom>
        </p:spPr>
        <p:txBody>
          <a:bodyPr vert="horz" wrap="square" lIns="0" tIns="0" rIns="0" bIns="0" rtlCol="0">
            <a:noAutofit/>
          </a:bodyPr>
          <a:lstStyle/>
          <a:p>
            <a:pPr marL="13147" marR="13147">
              <a:lnSpc>
                <a:spcPct val="113300"/>
              </a:lnSpc>
            </a:pPr>
            <a:endParaRPr lang="en-GB" sz="1656" spc="-5">
              <a:solidFill>
                <a:srgbClr val="FFFFFF"/>
              </a:solidFill>
              <a:latin typeface="Arial"/>
              <a:cs typeface="Arial"/>
            </a:endParaRPr>
          </a:p>
        </p:txBody>
      </p:sp>
      <p:sp>
        <p:nvSpPr>
          <p:cNvPr id="2" name="TextBox 1">
            <a:extLst>
              <a:ext uri="{FF2B5EF4-FFF2-40B4-BE49-F238E27FC236}">
                <a16:creationId xmlns:a16="http://schemas.microsoft.com/office/drawing/2014/main" id="{88590AD8-DA1F-47C6-AA3C-8A50A066E688}"/>
              </a:ext>
            </a:extLst>
          </p:cNvPr>
          <p:cNvSpPr txBox="1"/>
          <p:nvPr/>
        </p:nvSpPr>
        <p:spPr>
          <a:xfrm>
            <a:off x="365780" y="5069636"/>
            <a:ext cx="5822749" cy="1938992"/>
          </a:xfrm>
          <a:prstGeom prst="rect">
            <a:avLst/>
          </a:prstGeom>
          <a:noFill/>
        </p:spPr>
        <p:txBody>
          <a:bodyPr wrap="square" rtlCol="0" anchor="t">
            <a:spAutoFit/>
          </a:bodyPr>
          <a:lstStyle/>
          <a:p>
            <a:r>
              <a:rPr lang="en-GB" sz="2400" dirty="0">
                <a:latin typeface="Arial" panose="020B0604020202020204" pitchFamily="34" charset="0"/>
                <a:cs typeface="Arial" panose="020B0604020202020204" pitchFamily="34" charset="0"/>
              </a:rPr>
              <a:t>Sara Sekelj</a:t>
            </a:r>
          </a:p>
          <a:p>
            <a:r>
              <a:rPr lang="en-GB" sz="2400" dirty="0">
                <a:latin typeface="Arial" panose="020B0604020202020204" pitchFamily="34" charset="0"/>
                <a:cs typeface="Arial" panose="020B0604020202020204" pitchFamily="34" charset="0"/>
              </a:rPr>
              <a:t>Data Analyst</a:t>
            </a:r>
          </a:p>
          <a:p>
            <a:endParaRPr lang="en-GB" sz="2400" dirty="0">
              <a:latin typeface="Arial" panose="020B0604020202020204" pitchFamily="34" charset="0"/>
              <a:cs typeface="Arial" panose="020B0604020202020204" pitchFamily="34" charset="0"/>
            </a:endParaRPr>
          </a:p>
          <a:p>
            <a:endParaRPr lang="en-US" sz="2400" dirty="0">
              <a:latin typeface="Arial" charset="0"/>
              <a:ea typeface="Arial" charset="0"/>
              <a:cs typeface="Arial"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7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110312473"/>
              </p:ext>
            </p:extLst>
          </p:nvPr>
        </p:nvGraphicFramePr>
        <p:xfrm>
          <a:off x="534589" y="1583199"/>
          <a:ext cx="900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4D5822B6-5985-4EE3-B481-30443213E64D}"/>
              </a:ext>
            </a:extLst>
          </p:cNvPr>
          <p:cNvSpPr/>
          <p:nvPr/>
        </p:nvSpPr>
        <p:spPr>
          <a:xfrm>
            <a:off x="8712679" y="5589917"/>
            <a:ext cx="821910" cy="13932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77C0DA09-B1B4-4C2A-BBFC-C952E9BDEE20}"/>
              </a:ext>
            </a:extLst>
          </p:cNvPr>
          <p:cNvSpPr txBox="1">
            <a:spLocks/>
          </p:cNvSpPr>
          <p:nvPr/>
        </p:nvSpPr>
        <p:spPr>
          <a:xfrm>
            <a:off x="534589" y="307303"/>
            <a:ext cx="7127875" cy="971550"/>
          </a:xfrm>
          <a:prstGeom prst="rect">
            <a:avLst/>
          </a:prstGeom>
        </p:spPr>
        <p:txBody>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 of all admissions in the age group of 65+ year-olds</a:t>
            </a:r>
            <a:endParaRPr lang="en-GB"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12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3F932AA-22C9-4471-A47D-C53BB554BFAE}"/>
              </a:ext>
            </a:extLst>
          </p:cNvPr>
          <p:cNvSpPr>
            <a:spLocks noGrp="1"/>
          </p:cNvSpPr>
          <p:nvPr>
            <p:ph type="body" sz="quarter" idx="4294967295"/>
          </p:nvPr>
        </p:nvSpPr>
        <p:spPr>
          <a:xfrm>
            <a:off x="534591" y="1807191"/>
            <a:ext cx="9621838" cy="1245102"/>
          </a:xfrm>
          <a:prstGeom prst="rect">
            <a:avLst/>
          </a:prstGeom>
        </p:spPr>
        <p:txBody>
          <a:bodyPr/>
          <a:lstStyle/>
          <a:p>
            <a:pPr marL="0" indent="0">
              <a:buNone/>
            </a:pPr>
            <a:r>
              <a:rPr lang="en-GB" sz="2400" b="1" dirty="0">
                <a:solidFill>
                  <a:schemeClr val="bg1"/>
                </a:solidFill>
                <a:latin typeface="Arial" panose="020B0604020202020204" pitchFamily="34" charset="0"/>
                <a:cs typeface="Arial" panose="020B0604020202020204" pitchFamily="34" charset="0"/>
              </a:rPr>
              <a:t>Increased</a:t>
            </a:r>
            <a:r>
              <a:rPr lang="en-GB" sz="2400" dirty="0">
                <a:solidFill>
                  <a:schemeClr val="bg1"/>
                </a:solidFill>
                <a:latin typeface="Arial" panose="020B0604020202020204" pitchFamily="34" charset="0"/>
                <a:cs typeface="Arial" panose="020B0604020202020204" pitchFamily="34" charset="0"/>
              </a:rPr>
              <a:t> burden of admissions, readmissions as well as in-hospital mortality and LOS for </a:t>
            </a:r>
            <a:r>
              <a:rPr lang="en-GB" sz="2400" b="1" dirty="0">
                <a:solidFill>
                  <a:schemeClr val="bg1"/>
                </a:solidFill>
                <a:latin typeface="Arial" panose="020B0604020202020204" pitchFamily="34" charset="0"/>
                <a:cs typeface="Arial" panose="020B0604020202020204" pitchFamily="34" charset="0"/>
              </a:rPr>
              <a:t>frail patients </a:t>
            </a:r>
            <a:r>
              <a:rPr lang="en-GB" sz="2400" dirty="0">
                <a:solidFill>
                  <a:schemeClr val="bg1"/>
                </a:solidFill>
                <a:latin typeface="Arial" panose="020B0604020202020204" pitchFamily="34" charset="0"/>
                <a:cs typeface="Arial" panose="020B0604020202020204" pitchFamily="34" charset="0"/>
              </a:rPr>
              <a:t>compared to all &gt;65 year-olds</a:t>
            </a:r>
          </a:p>
          <a:p>
            <a:pPr marL="0" indent="0">
              <a:buNone/>
            </a:pPr>
            <a:endParaRPr lang="en-GB" sz="400" b="1" dirty="0">
              <a:solidFill>
                <a:schemeClr val="bg1"/>
              </a:solidFill>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C6E257C1-930F-434B-B246-F5BD54A943CB}"/>
              </a:ext>
            </a:extLst>
          </p:cNvPr>
          <p:cNvGraphicFramePr>
            <a:graphicFrameLocks/>
          </p:cNvGraphicFramePr>
          <p:nvPr>
            <p:extLst>
              <p:ext uri="{D42A27DB-BD31-4B8C-83A1-F6EECF244321}">
                <p14:modId xmlns:p14="http://schemas.microsoft.com/office/powerpoint/2010/main" val="734688211"/>
              </p:ext>
            </p:extLst>
          </p:nvPr>
        </p:nvGraphicFramePr>
        <p:xfrm>
          <a:off x="534591" y="3052293"/>
          <a:ext cx="9490558" cy="423118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FDCBF038-65D1-44B7-B370-6CBE44C63950}"/>
              </a:ext>
            </a:extLst>
          </p:cNvPr>
          <p:cNvSpPr txBox="1">
            <a:spLocks/>
          </p:cNvSpPr>
          <p:nvPr/>
        </p:nvSpPr>
        <p:spPr>
          <a:xfrm>
            <a:off x="534592" y="276196"/>
            <a:ext cx="7063944" cy="971550"/>
          </a:xfrm>
          <a:prstGeom prst="rect">
            <a:avLst/>
          </a:prstGeom>
        </p:spPr>
        <p:txBody>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Differences in outcomes for chosen groups of interest</a:t>
            </a:r>
            <a:endParaRPr lang="en-GB"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40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075DAF9-F70C-40A3-BA62-0A2222480505}"/>
              </a:ext>
            </a:extLst>
          </p:cNvPr>
          <p:cNvSpPr>
            <a:spLocks noGrp="1"/>
          </p:cNvSpPr>
          <p:nvPr>
            <p:ph type="body" sz="quarter" idx="4294967295"/>
          </p:nvPr>
        </p:nvSpPr>
        <p:spPr>
          <a:xfrm>
            <a:off x="385534" y="2114403"/>
            <a:ext cx="4289498" cy="3900031"/>
          </a:xfrm>
          <a:prstGeom prst="rect">
            <a:avLst/>
          </a:prstGeom>
        </p:spPr>
        <p:txBody>
          <a:bodyPr/>
          <a:lstStyle/>
          <a:p>
            <a:pPr marL="0" indent="0">
              <a:buNone/>
            </a:pPr>
            <a:r>
              <a:rPr lang="en-GB" sz="2400" dirty="0">
                <a:solidFill>
                  <a:schemeClr val="bg1"/>
                </a:solidFill>
                <a:latin typeface="Arial" panose="020B0604020202020204" pitchFamily="34" charset="0"/>
                <a:cs typeface="Arial" panose="020B0604020202020204" pitchFamily="34" charset="0"/>
              </a:rPr>
              <a:t>Crude </a:t>
            </a:r>
            <a:r>
              <a:rPr lang="en-GB" sz="2400" b="1" dirty="0">
                <a:solidFill>
                  <a:schemeClr val="bg1"/>
                </a:solidFill>
                <a:latin typeface="Arial" panose="020B0604020202020204" pitchFamily="34" charset="0"/>
                <a:cs typeface="Arial" panose="020B0604020202020204" pitchFamily="34" charset="0"/>
              </a:rPr>
              <a:t>in-hospital mortality rate </a:t>
            </a:r>
            <a:r>
              <a:rPr lang="en-GB" sz="2400" dirty="0">
                <a:solidFill>
                  <a:schemeClr val="bg1"/>
                </a:solidFill>
                <a:latin typeface="Arial" panose="020B0604020202020204" pitchFamily="34" charset="0"/>
                <a:cs typeface="Arial" panose="020B0604020202020204" pitchFamily="34" charset="0"/>
              </a:rPr>
              <a:t>for patients with muscle weakness is </a:t>
            </a:r>
            <a:r>
              <a:rPr lang="en-GB" sz="2400" b="1" dirty="0">
                <a:solidFill>
                  <a:schemeClr val="bg1"/>
                </a:solidFill>
                <a:latin typeface="Arial" panose="020B0604020202020204" pitchFamily="34" charset="0"/>
                <a:cs typeface="Arial" panose="020B0604020202020204" pitchFamily="34" charset="0"/>
              </a:rPr>
              <a:t>10.4%</a:t>
            </a:r>
          </a:p>
          <a:p>
            <a:pPr marL="0" indent="0">
              <a:buNone/>
            </a:pPr>
            <a:endParaRPr lang="en-GB" sz="2400" b="1" dirty="0">
              <a:solidFill>
                <a:schemeClr val="bg1"/>
              </a:solidFill>
              <a:latin typeface="Arial" panose="020B0604020202020204" pitchFamily="34" charset="0"/>
              <a:cs typeface="Arial" panose="020B0604020202020204" pitchFamily="34" charset="0"/>
            </a:endParaRPr>
          </a:p>
          <a:p>
            <a:pPr marL="0" indent="0">
              <a:buNone/>
            </a:pPr>
            <a:r>
              <a:rPr lang="en-GB" sz="2400" dirty="0">
                <a:solidFill>
                  <a:schemeClr val="bg1"/>
                </a:solidFill>
                <a:latin typeface="Arial" panose="020B0604020202020204" pitchFamily="34" charset="0"/>
                <a:cs typeface="Arial" panose="020B0604020202020204" pitchFamily="34" charset="0"/>
              </a:rPr>
              <a:t>Top 5 along with:</a:t>
            </a:r>
          </a:p>
          <a:p>
            <a:pPr marL="503971" lvl="1" indent="0" defTabSz="631825">
              <a:buNone/>
              <a:tabLst>
                <a:tab pos="269875" algn="l"/>
              </a:tabLst>
            </a:pPr>
            <a:r>
              <a:rPr lang="en-GB" sz="1800" dirty="0">
                <a:solidFill>
                  <a:schemeClr val="bg1"/>
                </a:solidFill>
                <a:latin typeface="Arial" panose="020B0604020202020204" pitchFamily="34" charset="0"/>
                <a:cs typeface="Arial" panose="020B0604020202020204" pitchFamily="34" charset="0"/>
              </a:rPr>
              <a:t>Pressure ulcers and weight loss</a:t>
            </a:r>
          </a:p>
          <a:p>
            <a:pPr marL="503971" lvl="1" indent="0" defTabSz="631825">
              <a:buNone/>
              <a:tabLst>
                <a:tab pos="269875" algn="l"/>
              </a:tabLst>
            </a:pPr>
            <a:r>
              <a:rPr lang="en-GB" sz="1800" dirty="0">
                <a:solidFill>
                  <a:schemeClr val="bg1"/>
                </a:solidFill>
                <a:latin typeface="Arial" panose="020B0604020202020204" pitchFamily="34" charset="0"/>
                <a:cs typeface="Arial" panose="020B0604020202020204" pitchFamily="34" charset="0"/>
              </a:rPr>
              <a:t>Weakening</a:t>
            </a:r>
          </a:p>
          <a:p>
            <a:pPr marL="503971" lvl="1" indent="0" defTabSz="631825">
              <a:buNone/>
              <a:tabLst>
                <a:tab pos="269875" algn="l"/>
              </a:tabLst>
            </a:pPr>
            <a:r>
              <a:rPr lang="en-GB" sz="1800" dirty="0">
                <a:solidFill>
                  <a:schemeClr val="bg1"/>
                </a:solidFill>
                <a:latin typeface="Arial" panose="020B0604020202020204" pitchFamily="34" charset="0"/>
                <a:cs typeface="Arial" panose="020B0604020202020204" pitchFamily="34" charset="0"/>
              </a:rPr>
              <a:t>Incontinence</a:t>
            </a:r>
          </a:p>
          <a:p>
            <a:pPr marL="503971" lvl="1" indent="0" defTabSz="631825">
              <a:buNone/>
              <a:tabLst>
                <a:tab pos="269875" algn="l"/>
              </a:tabLst>
            </a:pPr>
            <a:r>
              <a:rPr lang="en-GB" sz="1800" dirty="0">
                <a:solidFill>
                  <a:schemeClr val="bg1"/>
                </a:solidFill>
                <a:latin typeface="Arial" panose="020B0604020202020204" pitchFamily="34" charset="0"/>
                <a:cs typeface="Arial" panose="020B0604020202020204" pitchFamily="34" charset="0"/>
              </a:rPr>
              <a:t>Dementia and delirium</a:t>
            </a:r>
          </a:p>
        </p:txBody>
      </p:sp>
      <p:graphicFrame>
        <p:nvGraphicFramePr>
          <p:cNvPr id="6" name="Chart 5">
            <a:extLst>
              <a:ext uri="{FF2B5EF4-FFF2-40B4-BE49-F238E27FC236}">
                <a16:creationId xmlns:a16="http://schemas.microsoft.com/office/drawing/2014/main" id="{3DFF93AA-E931-454D-9EB3-DA1B6F986C13}"/>
              </a:ext>
            </a:extLst>
          </p:cNvPr>
          <p:cNvGraphicFramePr>
            <a:graphicFrameLocks/>
          </p:cNvGraphicFramePr>
          <p:nvPr>
            <p:extLst>
              <p:ext uri="{D42A27DB-BD31-4B8C-83A1-F6EECF244321}">
                <p14:modId xmlns:p14="http://schemas.microsoft.com/office/powerpoint/2010/main" val="4183467925"/>
              </p:ext>
            </p:extLst>
          </p:nvPr>
        </p:nvGraphicFramePr>
        <p:xfrm>
          <a:off x="4217159" y="1374964"/>
          <a:ext cx="6250674" cy="631203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551C3571-45E5-481E-8C72-6878F9B0684E}"/>
              </a:ext>
            </a:extLst>
          </p:cNvPr>
          <p:cNvSpPr txBox="1">
            <a:spLocks/>
          </p:cNvSpPr>
          <p:nvPr/>
        </p:nvSpPr>
        <p:spPr>
          <a:xfrm>
            <a:off x="488564" y="287359"/>
            <a:ext cx="7127875" cy="971550"/>
          </a:xfrm>
          <a:prstGeom prst="rect">
            <a:avLst/>
          </a:prstGeom>
        </p:spPr>
        <p:txBody>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In-hospital mortality rate in the age group of 65+ year-olds</a:t>
            </a:r>
            <a:endParaRPr lang="en-GB"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2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EE92D5-F8B6-4C2B-ABB7-B53B61512D61}"/>
              </a:ext>
            </a:extLst>
          </p:cNvPr>
          <p:cNvSpPr>
            <a:spLocks noGrp="1"/>
          </p:cNvSpPr>
          <p:nvPr>
            <p:ph type="body" sz="quarter" idx="4294967295"/>
          </p:nvPr>
        </p:nvSpPr>
        <p:spPr>
          <a:xfrm>
            <a:off x="517704" y="2354262"/>
            <a:ext cx="4479300" cy="2504341"/>
          </a:xfrm>
          <a:prstGeom prst="rect">
            <a:avLst/>
          </a:prstGeom>
        </p:spPr>
        <p:txBody>
          <a:bodyPr/>
          <a:lstStyle/>
          <a:p>
            <a:pPr marL="0" indent="0">
              <a:buNone/>
            </a:pPr>
            <a:r>
              <a:rPr lang="en-GB" sz="2400" dirty="0">
                <a:solidFill>
                  <a:schemeClr val="bg1"/>
                </a:solidFill>
                <a:latin typeface="Arial" panose="020B0604020202020204" pitchFamily="34" charset="0"/>
                <a:cs typeface="Arial" panose="020B0604020202020204" pitchFamily="34" charset="0"/>
              </a:rPr>
              <a:t>30-day readmission rate comparable within all frailty groups indicating the complexity and interlinkage of frailty associated conditions </a:t>
            </a:r>
          </a:p>
        </p:txBody>
      </p:sp>
      <p:graphicFrame>
        <p:nvGraphicFramePr>
          <p:cNvPr id="5" name="Chart 4">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454208164"/>
              </p:ext>
            </p:extLst>
          </p:nvPr>
        </p:nvGraphicFramePr>
        <p:xfrm>
          <a:off x="5104263" y="1497794"/>
          <a:ext cx="5312112" cy="612988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A92DC985-E852-4A95-85C4-122D2F4406BC}"/>
              </a:ext>
            </a:extLst>
          </p:cNvPr>
          <p:cNvSpPr txBox="1">
            <a:spLocks/>
          </p:cNvSpPr>
          <p:nvPr/>
        </p:nvSpPr>
        <p:spPr>
          <a:xfrm>
            <a:off x="517703" y="358818"/>
            <a:ext cx="7127875" cy="971550"/>
          </a:xfrm>
          <a:prstGeom prst="rect">
            <a:avLst/>
          </a:prstGeom>
        </p:spPr>
        <p:txBody>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30-day readmission rate in the age group of 65+ year-olds</a:t>
            </a:r>
            <a:endParaRPr lang="en-GB"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6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63E2A29-6D01-42AA-884A-26777FDB9E6C}"/>
              </a:ext>
            </a:extLst>
          </p:cNvPr>
          <p:cNvSpPr>
            <a:spLocks noGrp="1"/>
          </p:cNvSpPr>
          <p:nvPr>
            <p:ph type="body" sz="quarter" idx="4294967295"/>
          </p:nvPr>
        </p:nvSpPr>
        <p:spPr>
          <a:xfrm>
            <a:off x="399089" y="2162032"/>
            <a:ext cx="4810125" cy="5205413"/>
          </a:xfrm>
          <a:prstGeom prst="rect">
            <a:avLst/>
          </a:prstGeom>
        </p:spPr>
        <p:txBody>
          <a:bodyPr/>
          <a:lstStyle/>
          <a:p>
            <a:pPr marL="0" indent="0">
              <a:buNone/>
            </a:pPr>
            <a:r>
              <a:rPr lang="en-GB" sz="2400" dirty="0">
                <a:solidFill>
                  <a:schemeClr val="bg1"/>
                </a:solidFill>
                <a:latin typeface="Arial" panose="020B0604020202020204" pitchFamily="34" charset="0"/>
                <a:cs typeface="Arial" panose="020B0604020202020204" pitchFamily="34" charset="0"/>
              </a:rPr>
              <a:t>Dependence and care is leading group for % of admissions with long LOS (56.8%)</a:t>
            </a:r>
          </a:p>
          <a:p>
            <a:pPr marL="0" indent="0">
              <a:buNone/>
            </a:pPr>
            <a:endParaRPr lang="en-GB" sz="2400" dirty="0">
              <a:solidFill>
                <a:schemeClr val="bg1"/>
              </a:solidFill>
              <a:latin typeface="Arial" panose="020B0604020202020204" pitchFamily="34" charset="0"/>
              <a:cs typeface="Arial" panose="020B0604020202020204" pitchFamily="34" charset="0"/>
            </a:endParaRPr>
          </a:p>
          <a:p>
            <a:pPr marL="0" indent="0">
              <a:buNone/>
            </a:pPr>
            <a:r>
              <a:rPr lang="en-GB" sz="2400" dirty="0">
                <a:solidFill>
                  <a:schemeClr val="bg1"/>
                </a:solidFill>
                <a:latin typeface="Arial" panose="020B0604020202020204" pitchFamily="34" charset="0"/>
                <a:cs typeface="Arial" panose="020B0604020202020204" pitchFamily="34" charset="0"/>
              </a:rPr>
              <a:t>42.9% of admissions with muscle weakness had long LOS</a:t>
            </a:r>
          </a:p>
          <a:p>
            <a:endParaRPr lang="en-GB" dirty="0"/>
          </a:p>
        </p:txBody>
      </p:sp>
      <p:graphicFrame>
        <p:nvGraphicFramePr>
          <p:cNvPr id="6" name="Chart 5">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692692222"/>
              </p:ext>
            </p:extLst>
          </p:nvPr>
        </p:nvGraphicFramePr>
        <p:xfrm>
          <a:off x="5209214" y="1406726"/>
          <a:ext cx="5272261" cy="615294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C62F99BD-D0EF-4874-8AE9-FD2D643FF608}"/>
              </a:ext>
            </a:extLst>
          </p:cNvPr>
          <p:cNvSpPr txBox="1">
            <a:spLocks/>
          </p:cNvSpPr>
          <p:nvPr/>
        </p:nvSpPr>
        <p:spPr>
          <a:xfrm>
            <a:off x="385533" y="333059"/>
            <a:ext cx="7127875" cy="971550"/>
          </a:xfrm>
          <a:prstGeom prst="rect">
            <a:avLst/>
          </a:prstGeom>
        </p:spPr>
        <p:txBody>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 of admissions with long LOS in the age group of 65+ year-olds</a:t>
            </a:r>
            <a:endParaRPr lang="en-GB"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88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71F5A02-F571-4286-B458-212269C19F70}"/>
              </a:ext>
            </a:extLst>
          </p:cNvPr>
          <p:cNvSpPr>
            <a:spLocks noGrp="1"/>
          </p:cNvSpPr>
          <p:nvPr>
            <p:ph type="body" sz="quarter" idx="4294967295"/>
          </p:nvPr>
        </p:nvSpPr>
        <p:spPr>
          <a:xfrm>
            <a:off x="545910" y="2122274"/>
            <a:ext cx="4071938" cy="4057650"/>
          </a:xfrm>
          <a:prstGeom prst="rect">
            <a:avLst/>
          </a:prstGeom>
        </p:spPr>
        <p:txBody>
          <a:bodyPr/>
          <a:lstStyle/>
          <a:p>
            <a:pPr marL="0" indent="0">
              <a:buNone/>
            </a:pPr>
            <a:r>
              <a:rPr lang="en-GB" sz="2400" b="1" dirty="0">
                <a:solidFill>
                  <a:schemeClr val="bg1"/>
                </a:solidFill>
                <a:latin typeface="Arial" panose="020B0604020202020204" pitchFamily="34" charset="0"/>
                <a:cs typeface="Arial" panose="020B0604020202020204" pitchFamily="34" charset="0"/>
              </a:rPr>
              <a:t>Short LOS </a:t>
            </a:r>
            <a:r>
              <a:rPr lang="en-GB" sz="2400" dirty="0">
                <a:solidFill>
                  <a:schemeClr val="bg1"/>
                </a:solidFill>
                <a:latin typeface="Arial" panose="020B0604020202020204" pitchFamily="34" charset="0"/>
                <a:cs typeface="Arial" panose="020B0604020202020204" pitchFamily="34" charset="0"/>
              </a:rPr>
              <a:t>(0-5 days) has </a:t>
            </a:r>
            <a:r>
              <a:rPr lang="en-GB" sz="2400" b="1" dirty="0">
                <a:solidFill>
                  <a:srgbClr val="00996D"/>
                </a:solidFill>
                <a:latin typeface="Arial" panose="020B0604020202020204" pitchFamily="34" charset="0"/>
                <a:cs typeface="Arial" panose="020B0604020202020204" pitchFamily="34" charset="0"/>
              </a:rPr>
              <a:t>equal</a:t>
            </a:r>
            <a:r>
              <a:rPr lang="en-GB" sz="2400" dirty="0">
                <a:latin typeface="Arial" panose="020B0604020202020204" pitchFamily="34" charset="0"/>
                <a:cs typeface="Arial" panose="020B0604020202020204" pitchFamily="34" charset="0"/>
              </a:rPr>
              <a:t> </a:t>
            </a:r>
            <a:r>
              <a:rPr lang="en-GB" sz="2400" dirty="0">
                <a:solidFill>
                  <a:schemeClr val="bg1"/>
                </a:solidFill>
                <a:latin typeface="Arial" panose="020B0604020202020204" pitchFamily="34" charset="0"/>
                <a:cs typeface="Arial" panose="020B0604020202020204" pitchFamily="34" charset="0"/>
              </a:rPr>
              <a:t>proportion of frail and non-frail patients over 65 years of age</a:t>
            </a:r>
          </a:p>
          <a:p>
            <a:pPr marL="0" indent="0">
              <a:buNone/>
            </a:pPr>
            <a:endParaRPr lang="en-GB" sz="2400" b="1" dirty="0">
              <a:solidFill>
                <a:srgbClr val="00996D"/>
              </a:solidFill>
              <a:latin typeface="Arial" panose="020B0604020202020204" pitchFamily="34" charset="0"/>
              <a:cs typeface="Arial" panose="020B0604020202020204" pitchFamily="34" charset="0"/>
            </a:endParaRPr>
          </a:p>
          <a:p>
            <a:pPr marL="0" indent="0">
              <a:buNone/>
            </a:pPr>
            <a:r>
              <a:rPr lang="en-GB" sz="2400" b="1" dirty="0">
                <a:solidFill>
                  <a:srgbClr val="00996D"/>
                </a:solidFill>
                <a:latin typeface="Arial" panose="020B0604020202020204" pitchFamily="34" charset="0"/>
                <a:cs typeface="Arial" panose="020B0604020202020204" pitchFamily="34" charset="0"/>
              </a:rPr>
              <a:t>86%</a:t>
            </a:r>
            <a:r>
              <a:rPr lang="en-GB" sz="2400" dirty="0">
                <a:latin typeface="Arial" panose="020B0604020202020204" pitchFamily="34" charset="0"/>
                <a:cs typeface="Arial" panose="020B0604020202020204" pitchFamily="34" charset="0"/>
              </a:rPr>
              <a:t> </a:t>
            </a:r>
            <a:r>
              <a:rPr lang="en-GB" sz="2400" dirty="0">
                <a:solidFill>
                  <a:schemeClr val="bg1"/>
                </a:solidFill>
                <a:latin typeface="Arial" panose="020B0604020202020204" pitchFamily="34" charset="0"/>
                <a:cs typeface="Arial" panose="020B0604020202020204" pitchFamily="34" charset="0"/>
              </a:rPr>
              <a:t>of patients &gt;65 years of age who stay in hospital </a:t>
            </a:r>
            <a:r>
              <a:rPr lang="en-GB" sz="2400" b="1" dirty="0">
                <a:solidFill>
                  <a:schemeClr val="bg1"/>
                </a:solidFill>
                <a:latin typeface="Arial" panose="020B0604020202020204" pitchFamily="34" charset="0"/>
                <a:cs typeface="Arial" panose="020B0604020202020204" pitchFamily="34" charset="0"/>
              </a:rPr>
              <a:t>over 40 days</a:t>
            </a:r>
            <a:r>
              <a:rPr lang="en-GB" sz="2400" dirty="0">
                <a:solidFill>
                  <a:schemeClr val="bg1"/>
                </a:solidFill>
                <a:latin typeface="Arial" panose="020B0604020202020204" pitchFamily="34" charset="0"/>
                <a:cs typeface="Arial" panose="020B0604020202020204" pitchFamily="34" charset="0"/>
              </a:rPr>
              <a:t> are frail</a:t>
            </a:r>
          </a:p>
          <a:p>
            <a:pPr marL="0" indent="0">
              <a:buNone/>
            </a:pPr>
            <a:endParaRPr lang="en-GB" dirty="0"/>
          </a:p>
        </p:txBody>
      </p:sp>
      <p:graphicFrame>
        <p:nvGraphicFramePr>
          <p:cNvPr id="5" name="Chart 4">
            <a:extLst>
              <a:ext uri="{FF2B5EF4-FFF2-40B4-BE49-F238E27FC236}">
                <a16:creationId xmlns:a16="http://schemas.microsoft.com/office/drawing/2014/main" id="{CA658AAF-C328-47C3-92F0-FA1AEB2ADD7D}"/>
              </a:ext>
            </a:extLst>
          </p:cNvPr>
          <p:cNvGraphicFramePr>
            <a:graphicFrameLocks/>
          </p:cNvGraphicFramePr>
          <p:nvPr>
            <p:extLst>
              <p:ext uri="{D42A27DB-BD31-4B8C-83A1-F6EECF244321}">
                <p14:modId xmlns:p14="http://schemas.microsoft.com/office/powerpoint/2010/main" val="798623692"/>
              </p:ext>
            </p:extLst>
          </p:nvPr>
        </p:nvGraphicFramePr>
        <p:xfrm>
          <a:off x="4847281" y="1673906"/>
          <a:ext cx="5550326" cy="495438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412D3FB3-34BC-44BB-9FF1-7DD6D5EEC43B}"/>
              </a:ext>
            </a:extLst>
          </p:cNvPr>
          <p:cNvSpPr txBox="1">
            <a:spLocks/>
          </p:cNvSpPr>
          <p:nvPr/>
        </p:nvSpPr>
        <p:spPr>
          <a:xfrm>
            <a:off x="494569" y="333061"/>
            <a:ext cx="7127875" cy="971550"/>
          </a:xfrm>
          <a:prstGeom prst="rect">
            <a:avLst/>
          </a:prstGeom>
        </p:spPr>
        <p:txBody>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Proportion of frail patients depending on LOS</a:t>
            </a:r>
            <a:endParaRPr lang="en-GB"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DE2D03-FB21-4046-B80E-200CD86F1DEC}"/>
              </a:ext>
            </a:extLst>
          </p:cNvPr>
          <p:cNvSpPr>
            <a:spLocks noGrp="1"/>
          </p:cNvSpPr>
          <p:nvPr>
            <p:ph type="body" sz="quarter" idx="4294967295"/>
          </p:nvPr>
        </p:nvSpPr>
        <p:spPr>
          <a:xfrm>
            <a:off x="801689" y="1601788"/>
            <a:ext cx="9142412" cy="5494337"/>
          </a:xfrm>
          <a:prstGeom prst="rect">
            <a:avLst/>
          </a:prstGeom>
        </p:spPr>
        <p:txBody>
          <a:bodyPr/>
          <a:lstStyle/>
          <a:p>
            <a:pPr>
              <a:lnSpc>
                <a:spcPct val="100000"/>
              </a:lnSpc>
            </a:pPr>
            <a:r>
              <a:rPr lang="en-GB" sz="2400" b="1" dirty="0">
                <a:solidFill>
                  <a:schemeClr val="bg1"/>
                </a:solidFill>
                <a:latin typeface="Arial" panose="020B0604020202020204" pitchFamily="34" charset="0"/>
                <a:cs typeface="Arial" panose="020B0604020202020204" pitchFamily="34" charset="0"/>
              </a:rPr>
              <a:t>Frailty</a:t>
            </a:r>
            <a:r>
              <a:rPr lang="en-GB" sz="2400" dirty="0">
                <a:solidFill>
                  <a:schemeClr val="bg1"/>
                </a:solidFill>
                <a:latin typeface="Arial" panose="020B0604020202020204" pitchFamily="34" charset="0"/>
                <a:cs typeface="Arial" panose="020B0604020202020204" pitchFamily="34" charset="0"/>
              </a:rPr>
              <a:t> is an important </a:t>
            </a:r>
            <a:r>
              <a:rPr lang="en-GB" sz="2400" b="1" dirty="0">
                <a:solidFill>
                  <a:schemeClr val="bg1"/>
                </a:solidFill>
                <a:latin typeface="Arial" panose="020B0604020202020204" pitchFamily="34" charset="0"/>
                <a:cs typeface="Arial" panose="020B0604020202020204" pitchFamily="34" charset="0"/>
              </a:rPr>
              <a:t>determinant</a:t>
            </a:r>
            <a:r>
              <a:rPr lang="en-GB" sz="2400" dirty="0">
                <a:solidFill>
                  <a:schemeClr val="bg1"/>
                </a:solidFill>
                <a:latin typeface="Arial" panose="020B0604020202020204" pitchFamily="34" charset="0"/>
                <a:cs typeface="Arial" panose="020B0604020202020204" pitchFamily="34" charset="0"/>
              </a:rPr>
              <a:t> of health outcomes</a:t>
            </a:r>
          </a:p>
          <a:p>
            <a:pPr>
              <a:lnSpc>
                <a:spcPct val="100000"/>
              </a:lnSpc>
            </a:pPr>
            <a:r>
              <a:rPr lang="en-GB" sz="2400" b="1" dirty="0">
                <a:solidFill>
                  <a:schemeClr val="bg1"/>
                </a:solidFill>
                <a:latin typeface="Arial" panose="020B0604020202020204" pitchFamily="34" charset="0"/>
                <a:cs typeface="Arial" panose="020B0604020202020204" pitchFamily="34" charset="0"/>
              </a:rPr>
              <a:t>Poor coding practice </a:t>
            </a:r>
            <a:r>
              <a:rPr lang="en-GB" sz="2400" dirty="0">
                <a:solidFill>
                  <a:schemeClr val="bg1"/>
                </a:solidFill>
                <a:latin typeface="Arial" panose="020B0604020202020204" pitchFamily="34" charset="0"/>
                <a:cs typeface="Arial" panose="020B0604020202020204" pitchFamily="34" charset="0"/>
              </a:rPr>
              <a:t>on muscle atrophy is not in line with the changing population and increased health needs of elderly</a:t>
            </a:r>
          </a:p>
          <a:p>
            <a:pPr marL="503971" lvl="1" indent="0">
              <a:lnSpc>
                <a:spcPct val="100000"/>
              </a:lnSpc>
              <a:buNone/>
            </a:pPr>
            <a:r>
              <a:rPr lang="en-GB" sz="2400" dirty="0">
                <a:solidFill>
                  <a:schemeClr val="bg1"/>
                </a:solidFill>
                <a:latin typeface="Arial" panose="020B0604020202020204" pitchFamily="34" charset="0"/>
                <a:cs typeface="Arial" panose="020B0604020202020204" pitchFamily="34" charset="0"/>
              </a:rPr>
              <a:t>- Functional ability and intrinsic capacity (WHO)</a:t>
            </a:r>
          </a:p>
          <a:p>
            <a:pPr>
              <a:lnSpc>
                <a:spcPct val="100000"/>
              </a:lnSpc>
            </a:pPr>
            <a:r>
              <a:rPr lang="en-GB" sz="2400" dirty="0">
                <a:solidFill>
                  <a:schemeClr val="bg1"/>
                </a:solidFill>
                <a:latin typeface="Arial" panose="020B0604020202020204" pitchFamily="34" charset="0"/>
                <a:cs typeface="Arial" panose="020B0604020202020204" pitchFamily="34" charset="0"/>
              </a:rPr>
              <a:t>Inclusion of sarcopenia in ICD-10 codes is necessary</a:t>
            </a:r>
          </a:p>
          <a:p>
            <a:pPr>
              <a:lnSpc>
                <a:spcPct val="100000"/>
              </a:lnSpc>
            </a:pPr>
            <a:r>
              <a:rPr lang="en-GB" sz="2400" dirty="0">
                <a:solidFill>
                  <a:schemeClr val="bg1"/>
                </a:solidFill>
                <a:latin typeface="Arial" panose="020B0604020202020204" pitchFamily="34" charset="0"/>
                <a:cs typeface="Arial" panose="020B0604020202020204" pitchFamily="34" charset="0"/>
              </a:rPr>
              <a:t>The differences in total admissions with muscle weakness (0.1%) and the impact on outcomes that is seen point to the fact that these conditions are </a:t>
            </a:r>
            <a:r>
              <a:rPr lang="en-GB" sz="2400" b="1" dirty="0">
                <a:solidFill>
                  <a:schemeClr val="bg1"/>
                </a:solidFill>
                <a:latin typeface="Arial" panose="020B0604020202020204" pitchFamily="34" charset="0"/>
                <a:cs typeface="Arial" panose="020B0604020202020204" pitchFamily="34" charset="0"/>
              </a:rPr>
              <a:t>developed during patients’ stay</a:t>
            </a:r>
          </a:p>
          <a:p>
            <a:pPr>
              <a:lnSpc>
                <a:spcPct val="100000"/>
              </a:lnSpc>
            </a:pPr>
            <a:r>
              <a:rPr lang="en-GB" sz="2400" dirty="0">
                <a:solidFill>
                  <a:schemeClr val="bg1"/>
                </a:solidFill>
                <a:latin typeface="Arial" panose="020B0604020202020204" pitchFamily="34" charset="0"/>
                <a:cs typeface="Arial" panose="020B0604020202020204" pitchFamily="34" charset="0"/>
              </a:rPr>
              <a:t>Further analysis would clarify </a:t>
            </a:r>
            <a:r>
              <a:rPr lang="en-GB" sz="2400" b="1" dirty="0">
                <a:solidFill>
                  <a:schemeClr val="bg1"/>
                </a:solidFill>
                <a:latin typeface="Arial" panose="020B0604020202020204" pitchFamily="34" charset="0"/>
                <a:cs typeface="Arial" panose="020B0604020202020204" pitchFamily="34" charset="0"/>
              </a:rPr>
              <a:t>the connection between the long length of stay and development of muscle atrophy</a:t>
            </a:r>
          </a:p>
          <a:p>
            <a:pPr>
              <a:lnSpc>
                <a:spcPct val="100000"/>
              </a:lnSpc>
            </a:pPr>
            <a:r>
              <a:rPr lang="en-GB" sz="2400" b="1" dirty="0">
                <a:solidFill>
                  <a:schemeClr val="bg1"/>
                </a:solidFill>
                <a:latin typeface="Arial" panose="020B0604020202020204" pitchFamily="34" charset="0"/>
                <a:cs typeface="Arial" panose="020B0604020202020204" pitchFamily="34" charset="0"/>
              </a:rPr>
              <a:t>Improved coding practice </a:t>
            </a:r>
            <a:r>
              <a:rPr lang="en-GB" sz="2400" dirty="0">
                <a:solidFill>
                  <a:schemeClr val="bg1"/>
                </a:solidFill>
                <a:latin typeface="Arial" panose="020B0604020202020204" pitchFamily="34" charset="0"/>
                <a:cs typeface="Arial" panose="020B0604020202020204" pitchFamily="34" charset="0"/>
              </a:rPr>
              <a:t>would enable discussions around the burden of sarcopenia </a:t>
            </a:r>
          </a:p>
        </p:txBody>
      </p:sp>
      <p:sp>
        <p:nvSpPr>
          <p:cNvPr id="4" name="Title 1">
            <a:extLst>
              <a:ext uri="{FF2B5EF4-FFF2-40B4-BE49-F238E27FC236}">
                <a16:creationId xmlns:a16="http://schemas.microsoft.com/office/drawing/2014/main" id="{629FCA68-7FF0-44FF-837C-4DE8351A1EDE}"/>
              </a:ext>
            </a:extLst>
          </p:cNvPr>
          <p:cNvSpPr txBox="1">
            <a:spLocks/>
          </p:cNvSpPr>
          <p:nvPr/>
        </p:nvSpPr>
        <p:spPr>
          <a:xfrm>
            <a:off x="488564" y="463550"/>
            <a:ext cx="7127875" cy="971550"/>
          </a:xfrm>
          <a:prstGeom prst="rect">
            <a:avLst/>
          </a:prstGeom>
        </p:spPr>
        <p:txBody>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GB" sz="3600" dirty="0">
                <a:solidFill>
                  <a:schemeClr val="bg1"/>
                </a:solidFill>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97217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599D92-EEA2-4E11-B284-3B05A4B3C2E0}"/>
              </a:ext>
            </a:extLst>
          </p:cNvPr>
          <p:cNvSpPr txBox="1">
            <a:spLocks/>
          </p:cNvSpPr>
          <p:nvPr/>
        </p:nvSpPr>
        <p:spPr>
          <a:xfrm>
            <a:off x="385533" y="526244"/>
            <a:ext cx="7127875" cy="971550"/>
          </a:xfrm>
          <a:prstGeom prst="rect">
            <a:avLst/>
          </a:prstGeom>
        </p:spPr>
        <p:txBody>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GB" sz="3600" dirty="0">
                <a:solidFill>
                  <a:schemeClr val="bg1"/>
                </a:solidFill>
                <a:latin typeface="Arial" panose="020B0604020202020204" pitchFamily="34" charset="0"/>
                <a:cs typeface="Arial" panose="020B0604020202020204" pitchFamily="34" charset="0"/>
              </a:rPr>
              <a:t>Next steps…</a:t>
            </a:r>
          </a:p>
        </p:txBody>
      </p:sp>
      <p:sp>
        <p:nvSpPr>
          <p:cNvPr id="7" name="Rectangle 6">
            <a:extLst>
              <a:ext uri="{FF2B5EF4-FFF2-40B4-BE49-F238E27FC236}">
                <a16:creationId xmlns:a16="http://schemas.microsoft.com/office/drawing/2014/main" id="{3FB37B49-ECCC-4221-98E7-DD204F29115A}"/>
              </a:ext>
            </a:extLst>
          </p:cNvPr>
          <p:cNvSpPr/>
          <p:nvPr/>
        </p:nvSpPr>
        <p:spPr>
          <a:xfrm>
            <a:off x="0" y="1562301"/>
            <a:ext cx="10691813" cy="5041387"/>
          </a:xfrm>
          <a:prstGeom prst="rect">
            <a:avLst/>
          </a:prstGeom>
          <a:solidFill>
            <a:srgbClr val="00567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endParaRPr lang="en-GB" dirty="0">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DC4E5AE7-D7B8-464B-92BB-2E514DDA1ECA}"/>
              </a:ext>
            </a:extLst>
          </p:cNvPr>
          <p:cNvSpPr txBox="1">
            <a:spLocks/>
          </p:cNvSpPr>
          <p:nvPr/>
        </p:nvSpPr>
        <p:spPr>
          <a:xfrm>
            <a:off x="385533" y="1919609"/>
            <a:ext cx="8867649" cy="4326770"/>
          </a:xfrm>
          <a:prstGeom prst="rect">
            <a:avLst/>
          </a:prstGeom>
          <a:noFill/>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GB" sz="2400" dirty="0">
                <a:solidFill>
                  <a:schemeClr val="bg1"/>
                </a:solidFill>
                <a:latin typeface="Arial" panose="020B0604020202020204" pitchFamily="34" charset="0"/>
                <a:cs typeface="Arial" panose="020B0604020202020204" pitchFamily="34" charset="0"/>
              </a:rPr>
              <a:t>Determine the relationship between muscle weakness and LOS</a:t>
            </a:r>
          </a:p>
          <a:p>
            <a:pPr marL="0" indent="0">
              <a:buNone/>
            </a:pPr>
            <a:r>
              <a:rPr lang="en-GB" sz="2400" dirty="0">
                <a:solidFill>
                  <a:schemeClr val="bg1"/>
                </a:solidFill>
                <a:latin typeface="Arial" panose="020B0604020202020204" pitchFamily="34" charset="0"/>
                <a:cs typeface="Arial" panose="020B0604020202020204" pitchFamily="34" charset="0"/>
              </a:rPr>
              <a:t>Access the Discover database</a:t>
            </a:r>
          </a:p>
          <a:p>
            <a:pPr marL="0" indent="0">
              <a:buNone/>
            </a:pPr>
            <a:r>
              <a:rPr lang="en-US" sz="2400" dirty="0">
                <a:solidFill>
                  <a:schemeClr val="bg1"/>
                </a:solidFill>
                <a:latin typeface="Arial" panose="020B0604020202020204" pitchFamily="34" charset="0"/>
                <a:cs typeface="Arial" panose="020B0604020202020204" pitchFamily="34" charset="0"/>
              </a:rPr>
              <a:t>Target analysis on muscular-related observation/examination READ codes</a:t>
            </a:r>
          </a:p>
          <a:p>
            <a:endParaRPr lang="en-US" sz="800" dirty="0">
              <a:solidFill>
                <a:schemeClr val="bg1"/>
              </a:solidFill>
              <a:latin typeface="Arial" panose="020B0604020202020204" pitchFamily="34" charset="0"/>
              <a:cs typeface="Arial" panose="020B0604020202020204" pitchFamily="34" charset="0"/>
            </a:endParaRPr>
          </a:p>
          <a:p>
            <a:pPr marL="497754" lvl="1" indent="0">
              <a:buNone/>
            </a:pPr>
            <a:r>
              <a:rPr lang="en-US" sz="2400" dirty="0">
                <a:solidFill>
                  <a:schemeClr val="bg1"/>
                </a:solidFill>
                <a:latin typeface="Arial" panose="020B0604020202020204" pitchFamily="34" charset="0"/>
                <a:cs typeface="Arial" panose="020B0604020202020204" pitchFamily="34" charset="0"/>
              </a:rPr>
              <a:t>O/E - muscle atrophy present</a:t>
            </a:r>
          </a:p>
          <a:p>
            <a:pPr marL="497754" lvl="1" indent="0">
              <a:buNone/>
            </a:pPr>
            <a:r>
              <a:rPr lang="en-US" sz="2400" dirty="0">
                <a:solidFill>
                  <a:schemeClr val="bg1"/>
                </a:solidFill>
                <a:latin typeface="Arial" panose="020B0604020202020204" pitchFamily="34" charset="0"/>
                <a:cs typeface="Arial" panose="020B0604020202020204" pitchFamily="34" charset="0"/>
              </a:rPr>
              <a:t>O/E - muscle tone hypotonic</a:t>
            </a:r>
          </a:p>
          <a:p>
            <a:pPr marL="497754" lvl="1" indent="0">
              <a:buNone/>
            </a:pPr>
            <a:r>
              <a:rPr lang="en-US" sz="2400" dirty="0">
                <a:solidFill>
                  <a:schemeClr val="bg1"/>
                </a:solidFill>
                <a:latin typeface="Arial" panose="020B0604020202020204" pitchFamily="34" charset="0"/>
                <a:cs typeface="Arial" panose="020B0604020202020204" pitchFamily="34" charset="0"/>
              </a:rPr>
              <a:t>O/E - muscle tone atonic</a:t>
            </a:r>
          </a:p>
          <a:p>
            <a:pPr marL="497754" lvl="1" indent="0">
              <a:buNone/>
            </a:pPr>
            <a:r>
              <a:rPr lang="en-US" sz="2400" dirty="0">
                <a:solidFill>
                  <a:schemeClr val="bg1"/>
                </a:solidFill>
                <a:latin typeface="Arial" panose="020B0604020202020204" pitchFamily="34" charset="0"/>
                <a:cs typeface="Arial" panose="020B0604020202020204" pitchFamily="34" charset="0"/>
              </a:rPr>
              <a:t>O/E - muscle power reduced</a:t>
            </a:r>
          </a:p>
          <a:p>
            <a:pPr marL="497754" lvl="1" indent="0">
              <a:buNone/>
            </a:pPr>
            <a:r>
              <a:rPr lang="en-US" sz="2400" dirty="0">
                <a:solidFill>
                  <a:schemeClr val="bg1"/>
                </a:solidFill>
                <a:latin typeface="Arial" panose="020B0604020202020204" pitchFamily="34" charset="0"/>
                <a:cs typeface="Arial" panose="020B0604020202020204" pitchFamily="34" charset="0"/>
              </a:rPr>
              <a:t>O/E - muscle power absent</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12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2DB8B8-E701-4864-8AAF-878E6616FCD7}"/>
              </a:ext>
            </a:extLst>
          </p:cNvPr>
          <p:cNvSpPr txBox="1"/>
          <p:nvPr/>
        </p:nvSpPr>
        <p:spPr>
          <a:xfrm>
            <a:off x="2045852" y="2071677"/>
            <a:ext cx="6600108" cy="3416320"/>
          </a:xfrm>
          <a:prstGeom prst="rect">
            <a:avLst/>
          </a:prstGeom>
          <a:solidFill>
            <a:srgbClr val="2E75B6">
              <a:alpha val="32941"/>
            </a:srgbClr>
          </a:solidFill>
        </p:spPr>
        <p:txBody>
          <a:bodyPr wrap="square" rtlCol="0">
            <a:spAutoFit/>
          </a:bodyPr>
          <a:lstStyle/>
          <a:p>
            <a:pPr algn="ctr"/>
            <a:endParaRPr lang="en-GB" sz="3600" b="1" spc="-5" dirty="0">
              <a:solidFill>
                <a:srgbClr val="00996D"/>
              </a:solidFill>
              <a:latin typeface="Arial"/>
              <a:cs typeface="Arial"/>
            </a:endParaRPr>
          </a:p>
          <a:p>
            <a:pPr algn="ctr"/>
            <a:r>
              <a:rPr lang="en-GB" sz="3600" b="1" spc="-5" dirty="0">
                <a:solidFill>
                  <a:schemeClr val="bg1"/>
                </a:solidFill>
                <a:latin typeface="Arial"/>
                <a:cs typeface="Arial"/>
              </a:rPr>
              <a:t>Thank you!</a:t>
            </a:r>
          </a:p>
          <a:p>
            <a:pPr algn="ctr"/>
            <a:endParaRPr lang="en-GB" sz="3600" b="1" spc="-5" dirty="0">
              <a:solidFill>
                <a:schemeClr val="bg1"/>
              </a:solidFill>
              <a:latin typeface="Arial"/>
              <a:cs typeface="Arial"/>
            </a:endParaRPr>
          </a:p>
          <a:p>
            <a:pPr algn="ctr"/>
            <a:r>
              <a:rPr lang="ja-JP" altLang="en-US" sz="3600" b="1" dirty="0">
                <a:solidFill>
                  <a:schemeClr val="bg1"/>
                </a:solidFill>
                <a:latin typeface="Arial" panose="020B0604020202020204" pitchFamily="34" charset="0"/>
                <a:cs typeface="Arial" panose="020B0604020202020204" pitchFamily="34" charset="0"/>
              </a:rPr>
              <a:t>ありがとうございました！</a:t>
            </a:r>
            <a:r>
              <a:rPr lang="ja-JP" altLang="en-US" sz="1200" b="1" dirty="0">
                <a:solidFill>
                  <a:srgbClr val="00996D"/>
                </a:solidFill>
                <a:latin typeface="Arial" panose="020B0604020202020204" pitchFamily="34" charset="0"/>
                <a:cs typeface="Arial" panose="020B0604020202020204" pitchFamily="34" charset="0"/>
              </a:rPr>
              <a:t> </a:t>
            </a:r>
            <a:endParaRPr lang="ja-JP" altLang="en-US" sz="3600" b="1" dirty="0">
              <a:solidFill>
                <a:srgbClr val="00996D"/>
              </a:solidFill>
              <a:latin typeface="Arial" panose="020B0604020202020204" pitchFamily="34" charset="0"/>
              <a:cs typeface="Arial" panose="020B0604020202020204" pitchFamily="34" charset="0"/>
            </a:endParaRPr>
          </a:p>
          <a:p>
            <a:endParaRPr lang="en-GB" sz="3600" b="1" spc="-5" dirty="0">
              <a:solidFill>
                <a:srgbClr val="00996D"/>
              </a:solidFill>
              <a:latin typeface="Arial"/>
              <a:cs typeface="Arial"/>
            </a:endParaRPr>
          </a:p>
          <a:p>
            <a:endParaRPr lang="en-GB" sz="3600" b="1" dirty="0">
              <a:solidFill>
                <a:srgbClr val="00996D"/>
              </a:solidFill>
              <a:latin typeface="Arial"/>
              <a:cs typeface="Arial"/>
            </a:endParaRPr>
          </a:p>
        </p:txBody>
      </p:sp>
    </p:spTree>
    <p:extLst>
      <p:ext uri="{BB962C8B-B14F-4D97-AF65-F5344CB8AC3E}">
        <p14:creationId xmlns:p14="http://schemas.microsoft.com/office/powerpoint/2010/main" val="22097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2DB8B8-E701-4864-8AAF-878E6616FCD7}"/>
              </a:ext>
            </a:extLst>
          </p:cNvPr>
          <p:cNvSpPr txBox="1"/>
          <p:nvPr/>
        </p:nvSpPr>
        <p:spPr>
          <a:xfrm>
            <a:off x="0" y="1646236"/>
            <a:ext cx="10691813" cy="4647426"/>
          </a:xfrm>
          <a:prstGeom prst="rect">
            <a:avLst/>
          </a:prstGeom>
          <a:solidFill>
            <a:srgbClr val="00567C">
              <a:alpha val="60000"/>
            </a:srgbClr>
          </a:solidFill>
        </p:spPr>
        <p:txBody>
          <a:bodyPr wrap="square" rtlCol="0">
            <a:spAutoFit/>
          </a:bodyPr>
          <a:lstStyle/>
          <a:p>
            <a:pPr marL="0" lvl="1" defTabSz="1007822"/>
            <a:endParaRPr lang="en-GB" sz="2000" i="1" dirty="0">
              <a:solidFill>
                <a:schemeClr val="bg1"/>
              </a:solidFill>
              <a:latin typeface="Arial"/>
            </a:endParaRPr>
          </a:p>
          <a:p>
            <a:pPr marL="0" lvl="1" defTabSz="1007822"/>
            <a:endParaRPr lang="en-GB" sz="2000" b="1" i="1" dirty="0">
              <a:solidFill>
                <a:schemeClr val="bg1"/>
              </a:solidFill>
              <a:latin typeface="Arial"/>
              <a:cs typeface="Arial"/>
            </a:endParaRPr>
          </a:p>
          <a:p>
            <a:pPr marL="0" lvl="1" defTabSz="1007822"/>
            <a:endParaRPr lang="en-GB" sz="2000" b="1" i="1" dirty="0">
              <a:solidFill>
                <a:schemeClr val="bg1"/>
              </a:solidFill>
              <a:latin typeface="Arial"/>
              <a:cs typeface="Arial"/>
            </a:endParaRPr>
          </a:p>
          <a:p>
            <a:pPr marL="0" lvl="1" defTabSz="1007822"/>
            <a:endParaRPr lang="en-GB" sz="2000" b="1" i="1" dirty="0">
              <a:solidFill>
                <a:schemeClr val="bg1"/>
              </a:solidFill>
              <a:latin typeface="Arial"/>
              <a:cs typeface="Arial"/>
            </a:endParaRPr>
          </a:p>
          <a:p>
            <a:pPr marL="0" lvl="1" defTabSz="1007822"/>
            <a:endParaRPr lang="en-GB" sz="2000" b="1" i="1" dirty="0">
              <a:solidFill>
                <a:schemeClr val="bg1"/>
              </a:solidFill>
              <a:latin typeface="Arial"/>
              <a:cs typeface="Arial"/>
            </a:endParaRPr>
          </a:p>
          <a:p>
            <a:pPr marL="0" lvl="1" defTabSz="1007822"/>
            <a:endParaRPr lang="en-GB" sz="2000" b="1" i="1" dirty="0">
              <a:solidFill>
                <a:schemeClr val="bg1"/>
              </a:solidFill>
              <a:latin typeface="Arial"/>
              <a:cs typeface="Arial"/>
            </a:endParaRPr>
          </a:p>
          <a:p>
            <a:pPr marL="0" lvl="1" defTabSz="1007822"/>
            <a:endParaRPr lang="en-GB" sz="2000" b="1" i="1" dirty="0">
              <a:solidFill>
                <a:schemeClr val="bg1"/>
              </a:solidFill>
              <a:latin typeface="Arial"/>
              <a:cs typeface="Arial"/>
            </a:endParaRPr>
          </a:p>
          <a:p>
            <a:pPr marL="0" lvl="1" defTabSz="1007822"/>
            <a:endParaRPr lang="en-GB" sz="2000" b="1" i="1" dirty="0">
              <a:solidFill>
                <a:schemeClr val="bg1"/>
              </a:solidFill>
              <a:latin typeface="Arial"/>
              <a:cs typeface="Arial"/>
            </a:endParaRPr>
          </a:p>
          <a:p>
            <a:pPr marL="0" lvl="1" defTabSz="1007822"/>
            <a:endParaRPr lang="en-GB" sz="2000" b="1" i="1" dirty="0">
              <a:solidFill>
                <a:schemeClr val="bg1"/>
              </a:solidFill>
              <a:latin typeface="Arial"/>
              <a:cs typeface="Arial"/>
            </a:endParaRPr>
          </a:p>
          <a:p>
            <a:pPr marL="0" lvl="1" defTabSz="1007822"/>
            <a:endParaRPr lang="en-GB" sz="2000" b="1" i="1" dirty="0">
              <a:solidFill>
                <a:schemeClr val="bg1"/>
              </a:solidFill>
              <a:latin typeface="Arial"/>
              <a:cs typeface="Arial"/>
            </a:endParaRPr>
          </a:p>
          <a:p>
            <a:pPr marL="0" lvl="1" defTabSz="1007822"/>
            <a:endParaRPr lang="en-GB" sz="2000" b="1" i="1" dirty="0">
              <a:solidFill>
                <a:schemeClr val="bg1"/>
              </a:solidFill>
              <a:latin typeface="Arial"/>
              <a:cs typeface="Arial"/>
            </a:endParaRPr>
          </a:p>
          <a:p>
            <a:pPr marL="0" lvl="1" defTabSz="1007822"/>
            <a:endParaRPr lang="en-GB" sz="2000" b="1" i="1" dirty="0">
              <a:solidFill>
                <a:schemeClr val="bg1"/>
              </a:solidFill>
              <a:latin typeface="Arial"/>
              <a:cs typeface="Arial"/>
            </a:endParaRPr>
          </a:p>
          <a:p>
            <a:pPr marL="0" lvl="1" defTabSz="1007822"/>
            <a:endParaRPr lang="en-GB" sz="2000" b="1" i="1" dirty="0">
              <a:solidFill>
                <a:schemeClr val="bg1"/>
              </a:solidFill>
              <a:latin typeface="Arial"/>
              <a:cs typeface="Arial"/>
            </a:endParaRPr>
          </a:p>
          <a:p>
            <a:pPr marL="0" lvl="1" defTabSz="1007822"/>
            <a:endParaRPr lang="en-GB" sz="3600" b="1" dirty="0">
              <a:solidFill>
                <a:srgbClr val="00996D"/>
              </a:solidFill>
              <a:latin typeface="Arial"/>
              <a:cs typeface="Arial"/>
            </a:endParaRPr>
          </a:p>
        </p:txBody>
      </p:sp>
      <p:sp>
        <p:nvSpPr>
          <p:cNvPr id="3" name="Title 1">
            <a:extLst>
              <a:ext uri="{FF2B5EF4-FFF2-40B4-BE49-F238E27FC236}">
                <a16:creationId xmlns:a16="http://schemas.microsoft.com/office/drawing/2014/main" id="{EA00D013-0A27-4679-B938-47201E5F2E58}"/>
              </a:ext>
            </a:extLst>
          </p:cNvPr>
          <p:cNvSpPr txBox="1">
            <a:spLocks/>
          </p:cNvSpPr>
          <p:nvPr/>
        </p:nvSpPr>
        <p:spPr>
          <a:xfrm>
            <a:off x="385533" y="526244"/>
            <a:ext cx="7127875" cy="971550"/>
          </a:xfrm>
          <a:prstGeom prst="rect">
            <a:avLst/>
          </a:prstGeom>
        </p:spPr>
        <p:txBody>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AU" sz="3600" dirty="0">
                <a:latin typeface="Arial" panose="020B0604020202020204" pitchFamily="34" charset="0"/>
                <a:cs typeface="Arial" panose="020B0604020202020204" pitchFamily="34" charset="0"/>
              </a:rPr>
              <a:t>Acknowledgements</a:t>
            </a:r>
          </a:p>
        </p:txBody>
      </p:sp>
      <p:sp>
        <p:nvSpPr>
          <p:cNvPr id="2" name="Rectangle 1">
            <a:extLst>
              <a:ext uri="{FF2B5EF4-FFF2-40B4-BE49-F238E27FC236}">
                <a16:creationId xmlns:a16="http://schemas.microsoft.com/office/drawing/2014/main" id="{35773736-BF15-4B78-8FD2-468EE6B2484B}"/>
              </a:ext>
            </a:extLst>
          </p:cNvPr>
          <p:cNvSpPr/>
          <p:nvPr/>
        </p:nvSpPr>
        <p:spPr>
          <a:xfrm>
            <a:off x="385533" y="2040899"/>
            <a:ext cx="7894045" cy="3785652"/>
          </a:xfrm>
          <a:prstGeom prst="rect">
            <a:avLst/>
          </a:prstGeom>
        </p:spPr>
        <p:txBody>
          <a:bodyPr wrap="square">
            <a:spAutoFit/>
          </a:bodyPr>
          <a:lstStyle/>
          <a:p>
            <a:pPr marL="0" lvl="1" defTabSz="1007822"/>
            <a:r>
              <a:rPr lang="en-GB" sz="2000" b="1" i="1" dirty="0">
                <a:solidFill>
                  <a:schemeClr val="bg1"/>
                </a:solidFill>
                <a:latin typeface="Arial"/>
              </a:rPr>
              <a:t>Collaboration: </a:t>
            </a:r>
          </a:p>
          <a:p>
            <a:pPr marL="0" lvl="1" defTabSz="1007822"/>
            <a:r>
              <a:rPr lang="en-GB" sz="2000" i="1" dirty="0">
                <a:solidFill>
                  <a:schemeClr val="bg1"/>
                </a:solidFill>
                <a:latin typeface="Arial"/>
              </a:rPr>
              <a:t>Dr Foster worked together with clinicians from Guy’s and St Thomas’ hospital and international clinical leads to define frailty syndromes in secondary care data and test the research hypothesis</a:t>
            </a:r>
          </a:p>
          <a:p>
            <a:pPr marL="0" lvl="1" defTabSz="1007822"/>
            <a:endParaRPr lang="en-GB" sz="2000" i="1" dirty="0">
              <a:solidFill>
                <a:schemeClr val="bg1"/>
              </a:solidFill>
              <a:latin typeface="Arial"/>
            </a:endParaRPr>
          </a:p>
          <a:p>
            <a:pPr marL="0" lvl="1" defTabSz="1007822"/>
            <a:r>
              <a:rPr lang="en-GB" sz="2000" b="1" i="1" dirty="0">
                <a:solidFill>
                  <a:schemeClr val="bg1"/>
                </a:solidFill>
                <a:latin typeface="Arial"/>
              </a:rPr>
              <a:t>Publication</a:t>
            </a:r>
            <a:r>
              <a:rPr lang="en-GB" sz="2000" i="1" dirty="0">
                <a:solidFill>
                  <a:schemeClr val="bg1"/>
                </a:solidFill>
                <a:latin typeface="Arial"/>
              </a:rPr>
              <a:t>: </a:t>
            </a:r>
          </a:p>
          <a:p>
            <a:pPr marL="0" lvl="1" defTabSz="1007822"/>
            <a:r>
              <a:rPr lang="en-GB" sz="2000" i="1" dirty="0">
                <a:solidFill>
                  <a:schemeClr val="bg1"/>
                </a:solidFill>
                <a:latin typeface="Arial"/>
              </a:rPr>
              <a:t>M</a:t>
            </a:r>
            <a:r>
              <a:rPr lang="en-GB" sz="2000" i="1">
                <a:solidFill>
                  <a:schemeClr val="bg1"/>
                </a:solidFill>
                <a:latin typeface="Arial"/>
              </a:rPr>
              <a:t>anuscript </a:t>
            </a:r>
            <a:r>
              <a:rPr lang="en-GB" sz="2000" i="1" dirty="0">
                <a:solidFill>
                  <a:schemeClr val="bg1"/>
                </a:solidFill>
                <a:latin typeface="Arial"/>
              </a:rPr>
              <a:t>written and submitted for a publication in an academic journal with a title </a:t>
            </a:r>
          </a:p>
          <a:p>
            <a:pPr marL="0" lvl="1" defTabSz="1007822"/>
            <a:endParaRPr lang="en-GB" sz="2000" i="1" dirty="0">
              <a:solidFill>
                <a:schemeClr val="bg1"/>
              </a:solidFill>
              <a:latin typeface="Arial"/>
            </a:endParaRPr>
          </a:p>
          <a:p>
            <a:pPr marL="0" lvl="1" defTabSz="1007822"/>
            <a:r>
              <a:rPr lang="en-GB" sz="2000" b="1" i="1" dirty="0">
                <a:solidFill>
                  <a:schemeClr val="bg1"/>
                </a:solidFill>
                <a:latin typeface="Arial"/>
              </a:rPr>
              <a:t>The Dr Foster Global Frailty Score</a:t>
            </a:r>
            <a:r>
              <a:rPr lang="en-GB" sz="2000" i="1" dirty="0">
                <a:solidFill>
                  <a:schemeClr val="bg1"/>
                </a:solidFill>
                <a:latin typeface="Arial"/>
              </a:rPr>
              <a:t>: </a:t>
            </a:r>
          </a:p>
          <a:p>
            <a:pPr marL="0" lvl="1" defTabSz="1007822"/>
            <a:r>
              <a:rPr lang="en-GB" sz="2000" i="1" dirty="0">
                <a:solidFill>
                  <a:schemeClr val="bg1"/>
                </a:solidFill>
                <a:latin typeface="Arial"/>
              </a:rPr>
              <a:t>and international risk prediction model for hospitalised older persons derived from administrative datasets</a:t>
            </a:r>
          </a:p>
        </p:txBody>
      </p:sp>
      <p:pic>
        <p:nvPicPr>
          <p:cNvPr id="6" name="Picture 5">
            <a:extLst>
              <a:ext uri="{FF2B5EF4-FFF2-40B4-BE49-F238E27FC236}">
                <a16:creationId xmlns:a16="http://schemas.microsoft.com/office/drawing/2014/main" id="{9D70ACC6-4159-41F7-8536-584AEB4C38C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86539" y="5826551"/>
            <a:ext cx="2661407" cy="365418"/>
          </a:xfrm>
          <a:prstGeom prst="rect">
            <a:avLst/>
          </a:prstGeom>
        </p:spPr>
      </p:pic>
    </p:spTree>
    <p:extLst>
      <p:ext uri="{BB962C8B-B14F-4D97-AF65-F5344CB8AC3E}">
        <p14:creationId xmlns:p14="http://schemas.microsoft.com/office/powerpoint/2010/main" val="152635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5EE6457-A5C6-4063-9F72-3576F328CDBA}"/>
              </a:ext>
            </a:extLst>
          </p:cNvPr>
          <p:cNvPicPr>
            <a:picLocks noChangeAspect="1"/>
          </p:cNvPicPr>
          <p:nvPr/>
        </p:nvPicPr>
        <p:blipFill>
          <a:blip r:embed="rId3"/>
          <a:stretch>
            <a:fillRect/>
          </a:stretch>
        </p:blipFill>
        <p:spPr>
          <a:xfrm>
            <a:off x="-140599" y="-36614"/>
            <a:ext cx="10901197" cy="7625611"/>
          </a:xfrm>
          <a:prstGeom prst="rect">
            <a:avLst/>
          </a:prstGeom>
        </p:spPr>
      </p:pic>
      <p:pic>
        <p:nvPicPr>
          <p:cNvPr id="4" name="Picture 3" descr="A close up of a logo&#10;&#10;Description generated with very high confidence">
            <a:extLst>
              <a:ext uri="{FF2B5EF4-FFF2-40B4-BE49-F238E27FC236}">
                <a16:creationId xmlns:a16="http://schemas.microsoft.com/office/drawing/2014/main" id="{56BFD5D5-84CB-40DB-A00C-38CF2249BC8A}"/>
              </a:ext>
            </a:extLst>
          </p:cNvPr>
          <p:cNvPicPr>
            <a:picLocks noChangeAspect="1"/>
          </p:cNvPicPr>
          <p:nvPr/>
        </p:nvPicPr>
        <p:blipFill>
          <a:blip r:embed="rId4"/>
          <a:stretch>
            <a:fillRect/>
          </a:stretch>
        </p:blipFill>
        <p:spPr>
          <a:xfrm>
            <a:off x="7080810" y="-682624"/>
            <a:ext cx="3679788" cy="2600324"/>
          </a:xfrm>
          <a:prstGeom prst="rect">
            <a:avLst/>
          </a:prstGeom>
        </p:spPr>
      </p:pic>
    </p:spTree>
    <p:extLst>
      <p:ext uri="{BB962C8B-B14F-4D97-AF65-F5344CB8AC3E}">
        <p14:creationId xmlns:p14="http://schemas.microsoft.com/office/powerpoint/2010/main" val="335574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67F0FD-5590-4F58-9503-4EE3293B13D6}"/>
              </a:ext>
            </a:extLst>
          </p:cNvPr>
          <p:cNvSpPr/>
          <p:nvPr/>
        </p:nvSpPr>
        <p:spPr>
          <a:xfrm>
            <a:off x="0" y="1562301"/>
            <a:ext cx="10691813" cy="5041387"/>
          </a:xfrm>
          <a:prstGeom prst="rect">
            <a:avLst/>
          </a:prstGeom>
          <a:solidFill>
            <a:srgbClr val="00567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1558782-7781-44F8-AE4D-12E1F0857E42}"/>
              </a:ext>
            </a:extLst>
          </p:cNvPr>
          <p:cNvSpPr txBox="1"/>
          <p:nvPr/>
        </p:nvSpPr>
        <p:spPr>
          <a:xfrm>
            <a:off x="817124" y="1794148"/>
            <a:ext cx="8741159" cy="45550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800" dirty="0">
                <a:solidFill>
                  <a:srgbClr val="B6C200"/>
                </a:solidFill>
                <a:latin typeface="Arial" panose="020B0604020202020204" pitchFamily="34" charset="0"/>
                <a:cs typeface="Arial" panose="020B0604020202020204" pitchFamily="34" charset="0"/>
              </a:rPr>
              <a:t>   		20 	     50k+ 	   2m</a:t>
            </a:r>
          </a:p>
          <a:p>
            <a:r>
              <a:rPr lang="en-GB" sz="2800" dirty="0">
                <a:solidFill>
                  <a:srgbClr val="B6C200"/>
                </a:solidFill>
                <a:latin typeface="Arial" panose="020B0604020202020204" pitchFamily="34" charset="0"/>
                <a:cs typeface="Arial" panose="020B0604020202020204" pitchFamily="34" charset="0"/>
              </a:rPr>
              <a:t> 	       Partner 	  staff 	 residents</a:t>
            </a:r>
          </a:p>
          <a:p>
            <a:r>
              <a:rPr lang="en-GB" sz="2800" dirty="0">
                <a:solidFill>
                  <a:srgbClr val="B6C200"/>
                </a:solidFill>
                <a:latin typeface="Arial" panose="020B0604020202020204" pitchFamily="34" charset="0"/>
                <a:cs typeface="Arial" panose="020B0604020202020204" pitchFamily="34" charset="0"/>
              </a:rPr>
              <a:t>	   organisations</a:t>
            </a:r>
          </a:p>
          <a:p>
            <a:pPr algn="ctr"/>
            <a:endParaRPr lang="en-GB" sz="2800" dirty="0">
              <a:solidFill>
                <a:srgbClr val="B6C200"/>
              </a:solidFill>
              <a:latin typeface="Arial" panose="020B0604020202020204" pitchFamily="34" charset="0"/>
              <a:cs typeface="Arial" panose="020B0604020202020204" pitchFamily="34" charset="0"/>
            </a:endParaRPr>
          </a:p>
          <a:p>
            <a:pPr algn="ctr"/>
            <a:r>
              <a:rPr lang="en-GB" sz="2800" b="1" dirty="0">
                <a:solidFill>
                  <a:srgbClr val="CF7F00"/>
                </a:solidFill>
                <a:latin typeface="Arial" panose="020B0604020202020204" pitchFamily="34" charset="0"/>
                <a:cs typeface="Arial" panose="020B0604020202020204" pitchFamily="34" charset="0"/>
              </a:rPr>
              <a:t>1 huge opportunity </a:t>
            </a:r>
            <a:r>
              <a:rPr lang="en-GB" sz="2800" dirty="0">
                <a:solidFill>
                  <a:srgbClr val="CF7F00"/>
                </a:solidFill>
                <a:latin typeface="Arial" panose="020B0604020202020204" pitchFamily="34" charset="0"/>
                <a:cs typeface="Arial" panose="020B0604020202020204" pitchFamily="34" charset="0"/>
              </a:rPr>
              <a:t>to make a</a:t>
            </a:r>
          </a:p>
          <a:p>
            <a:pPr algn="ctr"/>
            <a:r>
              <a:rPr lang="en-GB" sz="2800" b="1" dirty="0">
                <a:solidFill>
                  <a:srgbClr val="CF7F00"/>
                </a:solidFill>
                <a:latin typeface="Arial" panose="020B0604020202020204" pitchFamily="34" charset="0"/>
                <a:cs typeface="Arial" panose="020B0604020202020204" pitchFamily="34" charset="0"/>
              </a:rPr>
              <a:t>lasting difference</a:t>
            </a:r>
          </a:p>
          <a:p>
            <a:pPr algn="ctr"/>
            <a:endParaRPr lang="en-GB" sz="2800" dirty="0">
              <a:solidFill>
                <a:schemeClr val="bg1">
                  <a:lumMod val="85000"/>
                </a:schemeClr>
              </a:solidFill>
              <a:latin typeface="Arial" panose="020B0604020202020204" pitchFamily="34" charset="0"/>
              <a:cs typeface="Arial" panose="020B0604020202020204" pitchFamily="34" charset="0"/>
            </a:endParaRPr>
          </a:p>
          <a:p>
            <a:pPr algn="ctr"/>
            <a:r>
              <a:rPr lang="en-GB" sz="2800" dirty="0">
                <a:solidFill>
                  <a:schemeClr val="bg1">
                    <a:lumMod val="85000"/>
                  </a:schemeClr>
                </a:solidFill>
                <a:latin typeface="Arial" panose="020B0604020202020204" pitchFamily="34" charset="0"/>
                <a:cs typeface="Arial" panose="020B0604020202020204" pitchFamily="34" charset="0"/>
              </a:rPr>
              <a:t>Together we aspire to create a health system </a:t>
            </a:r>
          </a:p>
          <a:p>
            <a:pPr algn="ctr"/>
            <a:r>
              <a:rPr lang="en-GB" sz="2800" b="1" dirty="0">
                <a:solidFill>
                  <a:schemeClr val="bg1">
                    <a:lumMod val="85000"/>
                  </a:schemeClr>
                </a:solidFill>
                <a:latin typeface="Arial" panose="020B0604020202020204" pitchFamily="34" charset="0"/>
                <a:cs typeface="Arial" panose="020B0604020202020204" pitchFamily="34" charset="0"/>
              </a:rPr>
              <a:t>where what we know is what we do</a:t>
            </a:r>
          </a:p>
          <a:p>
            <a:endParaRPr lang="en-GB" dirty="0"/>
          </a:p>
        </p:txBody>
      </p:sp>
      <p:cxnSp>
        <p:nvCxnSpPr>
          <p:cNvPr id="3" name="Straight Connector 2">
            <a:extLst>
              <a:ext uri="{FF2B5EF4-FFF2-40B4-BE49-F238E27FC236}">
                <a16:creationId xmlns:a16="http://schemas.microsoft.com/office/drawing/2014/main" id="{D1B312B7-624C-4779-8D0D-5824A3DD7296}"/>
              </a:ext>
            </a:extLst>
          </p:cNvPr>
          <p:cNvCxnSpPr/>
          <p:nvPr/>
        </p:nvCxnSpPr>
        <p:spPr>
          <a:xfrm>
            <a:off x="2251523" y="3628417"/>
            <a:ext cx="6188765" cy="0"/>
          </a:xfrm>
          <a:prstGeom prst="line">
            <a:avLst/>
          </a:prstGeom>
          <a:ln w="28575">
            <a:solidFill>
              <a:srgbClr val="B6C200"/>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FB045CD-B9CD-439E-8CAA-D4263EEF38EC}"/>
              </a:ext>
            </a:extLst>
          </p:cNvPr>
          <p:cNvCxnSpPr/>
          <p:nvPr/>
        </p:nvCxnSpPr>
        <p:spPr>
          <a:xfrm>
            <a:off x="2251523" y="4899487"/>
            <a:ext cx="6188765" cy="0"/>
          </a:xfrm>
          <a:prstGeom prst="line">
            <a:avLst/>
          </a:prstGeom>
          <a:ln w="28575">
            <a:solidFill>
              <a:srgbClr val="B6C2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0394B72-7BEA-435D-AF70-67E7015CE5D0}"/>
              </a:ext>
            </a:extLst>
          </p:cNvPr>
          <p:cNvCxnSpPr/>
          <p:nvPr/>
        </p:nvCxnSpPr>
        <p:spPr>
          <a:xfrm>
            <a:off x="2251523" y="6214799"/>
            <a:ext cx="6188765" cy="0"/>
          </a:xfrm>
          <a:prstGeom prst="line">
            <a:avLst/>
          </a:prstGeom>
          <a:ln w="28575">
            <a:solidFill>
              <a:srgbClr val="B6C2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27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map&#10;&#10;Description generated with very high confidence">
            <a:extLst>
              <a:ext uri="{FF2B5EF4-FFF2-40B4-BE49-F238E27FC236}">
                <a16:creationId xmlns:a16="http://schemas.microsoft.com/office/drawing/2014/main" id="{C1933012-1636-4E7E-BD8A-5BE5B2A058B6}"/>
              </a:ext>
            </a:extLst>
          </p:cNvPr>
          <p:cNvPicPr>
            <a:picLocks noChangeAspect="1"/>
          </p:cNvPicPr>
          <p:nvPr/>
        </p:nvPicPr>
        <p:blipFill>
          <a:blip r:embed="rId3"/>
          <a:stretch>
            <a:fillRect/>
          </a:stretch>
        </p:blipFill>
        <p:spPr>
          <a:xfrm>
            <a:off x="157630" y="1169579"/>
            <a:ext cx="10376552" cy="5951938"/>
          </a:xfrm>
          <a:prstGeom prst="rect">
            <a:avLst/>
          </a:prstGeom>
        </p:spPr>
      </p:pic>
      <p:sp>
        <p:nvSpPr>
          <p:cNvPr id="7" name="TextBox 6">
            <a:extLst>
              <a:ext uri="{FF2B5EF4-FFF2-40B4-BE49-F238E27FC236}">
                <a16:creationId xmlns:a16="http://schemas.microsoft.com/office/drawing/2014/main" id="{35972B52-5E3E-4397-BB1F-FCCD38CE7CEE}"/>
              </a:ext>
            </a:extLst>
          </p:cNvPr>
          <p:cNvSpPr txBox="1"/>
          <p:nvPr/>
        </p:nvSpPr>
        <p:spPr>
          <a:xfrm>
            <a:off x="606243" y="438158"/>
            <a:ext cx="5310130" cy="646331"/>
          </a:xfrm>
          <a:prstGeom prst="rect">
            <a:avLst/>
          </a:prstGeom>
          <a:noFill/>
        </p:spPr>
        <p:txBody>
          <a:bodyPr wrap="square" rtlCol="0">
            <a:spAutoFit/>
          </a:bodyPr>
          <a:lstStyle/>
          <a:p>
            <a:r>
              <a:rPr lang="en-GB" sz="3600" spc="-5">
                <a:solidFill>
                  <a:srgbClr val="6F6F6E"/>
                </a:solidFill>
                <a:latin typeface="Arial"/>
                <a:cs typeface="Arial"/>
              </a:rPr>
              <a:t>Increasingly </a:t>
            </a:r>
            <a:r>
              <a:rPr lang="en-GB" sz="3600" b="1" spc="-5">
                <a:solidFill>
                  <a:srgbClr val="6F6F6E"/>
                </a:solidFill>
                <a:latin typeface="Arial"/>
                <a:cs typeface="Arial"/>
              </a:rPr>
              <a:t>global</a:t>
            </a:r>
            <a:endParaRPr lang="en-GB" sz="3600" b="1">
              <a:solidFill>
                <a:srgbClr val="6F6F6E"/>
              </a:solidFill>
              <a:latin typeface="Arial"/>
              <a:cs typeface="Arial"/>
            </a:endParaRPr>
          </a:p>
        </p:txBody>
      </p:sp>
    </p:spTree>
    <p:extLst>
      <p:ext uri="{BB962C8B-B14F-4D97-AF65-F5344CB8AC3E}">
        <p14:creationId xmlns:p14="http://schemas.microsoft.com/office/powerpoint/2010/main" val="64087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a:extLst>
              <a:ext uri="{FF2B5EF4-FFF2-40B4-BE49-F238E27FC236}">
                <a16:creationId xmlns:a16="http://schemas.microsoft.com/office/drawing/2014/main" id="{B314FCBC-C432-4239-8C0B-1BD46E3B29FE}"/>
              </a:ext>
            </a:extLst>
          </p:cNvPr>
          <p:cNvSpPr/>
          <p:nvPr/>
        </p:nvSpPr>
        <p:spPr>
          <a:xfrm rot="1086913">
            <a:off x="2935354" y="-629101"/>
            <a:ext cx="10401300" cy="10455285"/>
          </a:xfrm>
          <a:prstGeom prst="trapezoid">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0CF7E38-FD79-4517-AA63-BA9FC43B7BAA}"/>
              </a:ext>
            </a:extLst>
          </p:cNvPr>
          <p:cNvSpPr txBox="1"/>
          <p:nvPr/>
        </p:nvSpPr>
        <p:spPr>
          <a:xfrm>
            <a:off x="399780" y="555061"/>
            <a:ext cx="5696219" cy="1200329"/>
          </a:xfrm>
          <a:prstGeom prst="rect">
            <a:avLst/>
          </a:prstGeom>
          <a:noFill/>
        </p:spPr>
        <p:txBody>
          <a:bodyPr wrap="square" rtlCol="0">
            <a:spAutoFit/>
          </a:bodyPr>
          <a:lstStyle/>
          <a:p>
            <a:r>
              <a:rPr lang="en-GB" sz="3600" spc="-5" dirty="0">
                <a:solidFill>
                  <a:schemeClr val="bg1"/>
                </a:solidFill>
                <a:latin typeface="Arial"/>
                <a:cs typeface="Arial"/>
              </a:rPr>
              <a:t>Working with and learning </a:t>
            </a:r>
            <a:r>
              <a:rPr lang="en-GB" sz="3600" b="1" spc="-5" dirty="0">
                <a:solidFill>
                  <a:srgbClr val="B6C200"/>
                </a:solidFill>
                <a:latin typeface="Arial"/>
                <a:cs typeface="Arial"/>
              </a:rPr>
              <a:t>from the best</a:t>
            </a:r>
            <a:endParaRPr lang="en-GB" sz="3600" b="1" dirty="0">
              <a:solidFill>
                <a:srgbClr val="B6C200"/>
              </a:solidFill>
              <a:latin typeface="Arial"/>
              <a:cs typeface="Arial"/>
            </a:endParaRPr>
          </a:p>
        </p:txBody>
      </p:sp>
      <p:grpSp>
        <p:nvGrpSpPr>
          <p:cNvPr id="32" name="Group 31">
            <a:extLst>
              <a:ext uri="{FF2B5EF4-FFF2-40B4-BE49-F238E27FC236}">
                <a16:creationId xmlns:a16="http://schemas.microsoft.com/office/drawing/2014/main" id="{038F1AE2-B97D-4D84-AFA4-148B5167A178}"/>
              </a:ext>
            </a:extLst>
          </p:cNvPr>
          <p:cNvGrpSpPr/>
          <p:nvPr/>
        </p:nvGrpSpPr>
        <p:grpSpPr>
          <a:xfrm>
            <a:off x="6423454" y="3936168"/>
            <a:ext cx="1895230" cy="1809161"/>
            <a:chOff x="3276132" y="3746198"/>
            <a:chExt cx="1895230" cy="1809161"/>
          </a:xfrm>
        </p:grpSpPr>
        <p:grpSp>
          <p:nvGrpSpPr>
            <p:cNvPr id="18" name="Group 17">
              <a:extLst>
                <a:ext uri="{FF2B5EF4-FFF2-40B4-BE49-F238E27FC236}">
                  <a16:creationId xmlns:a16="http://schemas.microsoft.com/office/drawing/2014/main" id="{6EC28469-7771-4F85-8F76-80A08AEBE5C5}"/>
                </a:ext>
              </a:extLst>
            </p:cNvPr>
            <p:cNvGrpSpPr/>
            <p:nvPr/>
          </p:nvGrpSpPr>
          <p:grpSpPr>
            <a:xfrm rot="10800000">
              <a:off x="3276132" y="3746198"/>
              <a:ext cx="1895230" cy="1809161"/>
              <a:chOff x="5530344" y="1755390"/>
              <a:chExt cx="2047627" cy="1954637"/>
            </a:xfrm>
          </p:grpSpPr>
          <p:sp>
            <p:nvSpPr>
              <p:cNvPr id="19" name="Oval 18">
                <a:extLst>
                  <a:ext uri="{FF2B5EF4-FFF2-40B4-BE49-F238E27FC236}">
                    <a16:creationId xmlns:a16="http://schemas.microsoft.com/office/drawing/2014/main" id="{D7D6F95C-3BBB-40D6-8E81-3F69543CF405}"/>
                  </a:ext>
                </a:extLst>
              </p:cNvPr>
              <p:cNvSpPr/>
              <p:nvPr/>
            </p:nvSpPr>
            <p:spPr>
              <a:xfrm>
                <a:off x="5530344" y="1755390"/>
                <a:ext cx="1895227" cy="1802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sp>
            <p:nvSpPr>
              <p:cNvPr id="20" name="Oval 19">
                <a:extLst>
                  <a:ext uri="{FF2B5EF4-FFF2-40B4-BE49-F238E27FC236}">
                    <a16:creationId xmlns:a16="http://schemas.microsoft.com/office/drawing/2014/main" id="{8FD2D94C-A07E-4B63-AD3F-864CD91D668F}"/>
                  </a:ext>
                </a:extLst>
              </p:cNvPr>
              <p:cNvSpPr/>
              <p:nvPr/>
            </p:nvSpPr>
            <p:spPr>
              <a:xfrm>
                <a:off x="5682744" y="1907790"/>
                <a:ext cx="1895227" cy="180223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grpSp>
        <p:pic>
          <p:nvPicPr>
            <p:cNvPr id="1028" name="Picture 4" descr="Image result for nhs england">
              <a:extLst>
                <a:ext uri="{FF2B5EF4-FFF2-40B4-BE49-F238E27FC236}">
                  <a16:creationId xmlns:a16="http://schemas.microsoft.com/office/drawing/2014/main" id="{E51FB4AE-BFB9-4E82-A74F-D26FE2A69FE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65785" y="4297467"/>
              <a:ext cx="1088043" cy="6715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7DFB11F0-E1B2-415F-9FDD-638CCF3EA4C1}"/>
              </a:ext>
            </a:extLst>
          </p:cNvPr>
          <p:cNvGrpSpPr/>
          <p:nvPr/>
        </p:nvGrpSpPr>
        <p:grpSpPr>
          <a:xfrm>
            <a:off x="4988641" y="5734158"/>
            <a:ext cx="2032211" cy="1939921"/>
            <a:chOff x="4921180" y="5446736"/>
            <a:chExt cx="2032211" cy="1939921"/>
          </a:xfrm>
        </p:grpSpPr>
        <p:grpSp>
          <p:nvGrpSpPr>
            <p:cNvPr id="27" name="Group 26">
              <a:extLst>
                <a:ext uri="{FF2B5EF4-FFF2-40B4-BE49-F238E27FC236}">
                  <a16:creationId xmlns:a16="http://schemas.microsoft.com/office/drawing/2014/main" id="{71CCB77C-14C2-4ABF-B7FA-BCFEEC3B5092}"/>
                </a:ext>
              </a:extLst>
            </p:cNvPr>
            <p:cNvGrpSpPr/>
            <p:nvPr/>
          </p:nvGrpSpPr>
          <p:grpSpPr>
            <a:xfrm rot="10800000">
              <a:off x="4921180" y="5446736"/>
              <a:ext cx="2032211" cy="1939921"/>
              <a:chOff x="5530344" y="1755390"/>
              <a:chExt cx="2047627" cy="1954637"/>
            </a:xfrm>
          </p:grpSpPr>
          <p:sp>
            <p:nvSpPr>
              <p:cNvPr id="28" name="Oval 27">
                <a:extLst>
                  <a:ext uri="{FF2B5EF4-FFF2-40B4-BE49-F238E27FC236}">
                    <a16:creationId xmlns:a16="http://schemas.microsoft.com/office/drawing/2014/main" id="{9B6097A2-FA1C-4342-A500-376233634B4F}"/>
                  </a:ext>
                </a:extLst>
              </p:cNvPr>
              <p:cNvSpPr/>
              <p:nvPr/>
            </p:nvSpPr>
            <p:spPr>
              <a:xfrm>
                <a:off x="5530344" y="1755390"/>
                <a:ext cx="1895227" cy="1802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sp>
            <p:nvSpPr>
              <p:cNvPr id="29" name="Oval 28">
                <a:extLst>
                  <a:ext uri="{FF2B5EF4-FFF2-40B4-BE49-F238E27FC236}">
                    <a16:creationId xmlns:a16="http://schemas.microsoft.com/office/drawing/2014/main" id="{70C9ABDF-8F66-44F8-B7CF-D48728D05426}"/>
                  </a:ext>
                </a:extLst>
              </p:cNvPr>
              <p:cNvSpPr/>
              <p:nvPr/>
            </p:nvSpPr>
            <p:spPr>
              <a:xfrm>
                <a:off x="5682744" y="1907790"/>
                <a:ext cx="1895227" cy="180223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grpSp>
        <p:pic>
          <p:nvPicPr>
            <p:cNvPr id="1030" name="Picture 6" descr="Image result for ashn network logo">
              <a:extLst>
                <a:ext uri="{FF2B5EF4-FFF2-40B4-BE49-F238E27FC236}">
                  <a16:creationId xmlns:a16="http://schemas.microsoft.com/office/drawing/2014/main" id="{253E70AB-A560-4B88-9B0F-794FD080650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43123" y="6040476"/>
              <a:ext cx="1573868" cy="786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173C8D50-6510-45EB-91B6-90B4810D0F43}"/>
              </a:ext>
            </a:extLst>
          </p:cNvPr>
          <p:cNvGrpSpPr/>
          <p:nvPr/>
        </p:nvGrpSpPr>
        <p:grpSpPr>
          <a:xfrm>
            <a:off x="4428834" y="2023352"/>
            <a:ext cx="1983142" cy="1893080"/>
            <a:chOff x="5280785" y="1371599"/>
            <a:chExt cx="1983142" cy="1893080"/>
          </a:xfrm>
        </p:grpSpPr>
        <p:grpSp>
          <p:nvGrpSpPr>
            <p:cNvPr id="14" name="Group 13">
              <a:extLst>
                <a:ext uri="{FF2B5EF4-FFF2-40B4-BE49-F238E27FC236}">
                  <a16:creationId xmlns:a16="http://schemas.microsoft.com/office/drawing/2014/main" id="{42933FF7-1DF7-4EDE-AC22-71321076F062}"/>
                </a:ext>
              </a:extLst>
            </p:cNvPr>
            <p:cNvGrpSpPr/>
            <p:nvPr/>
          </p:nvGrpSpPr>
          <p:grpSpPr>
            <a:xfrm rot="10800000">
              <a:off x="5280785" y="1371599"/>
              <a:ext cx="1983142" cy="1893080"/>
              <a:chOff x="5530344" y="1755390"/>
              <a:chExt cx="2047626" cy="1954637"/>
            </a:xfrm>
          </p:grpSpPr>
          <p:sp>
            <p:nvSpPr>
              <p:cNvPr id="8" name="Oval 7">
                <a:extLst>
                  <a:ext uri="{FF2B5EF4-FFF2-40B4-BE49-F238E27FC236}">
                    <a16:creationId xmlns:a16="http://schemas.microsoft.com/office/drawing/2014/main" id="{7A8F31D1-D2AC-4A94-93B9-711B2BBFBB9D}"/>
                  </a:ext>
                </a:extLst>
              </p:cNvPr>
              <p:cNvSpPr/>
              <p:nvPr/>
            </p:nvSpPr>
            <p:spPr>
              <a:xfrm>
                <a:off x="5530344" y="1755390"/>
                <a:ext cx="1895227" cy="1802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sp>
            <p:nvSpPr>
              <p:cNvPr id="13" name="Oval 12">
                <a:extLst>
                  <a:ext uri="{FF2B5EF4-FFF2-40B4-BE49-F238E27FC236}">
                    <a16:creationId xmlns:a16="http://schemas.microsoft.com/office/drawing/2014/main" id="{18331BC2-D65A-4344-AE22-AF67D18E3824}"/>
                  </a:ext>
                </a:extLst>
              </p:cNvPr>
              <p:cNvSpPr/>
              <p:nvPr/>
            </p:nvSpPr>
            <p:spPr>
              <a:xfrm>
                <a:off x="5682743" y="1907789"/>
                <a:ext cx="1895227" cy="1802238"/>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grpSp>
        <p:pic>
          <p:nvPicPr>
            <p:cNvPr id="1032" name="Picture 8" descr="Image result for nhs improvement">
              <a:extLst>
                <a:ext uri="{FF2B5EF4-FFF2-40B4-BE49-F238E27FC236}">
                  <a16:creationId xmlns:a16="http://schemas.microsoft.com/office/drawing/2014/main" id="{68C14410-CCF3-42F5-B6D4-6ABB7191DC84}"/>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5555054" y="2020655"/>
              <a:ext cx="1398338" cy="5506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4B5B0BF3-CD11-4FD0-AE1D-9FEE4D70D543}"/>
              </a:ext>
            </a:extLst>
          </p:cNvPr>
          <p:cNvGrpSpPr/>
          <p:nvPr/>
        </p:nvGrpSpPr>
        <p:grpSpPr>
          <a:xfrm>
            <a:off x="8258424" y="5911111"/>
            <a:ext cx="2008428" cy="1917218"/>
            <a:chOff x="8396217" y="5334297"/>
            <a:chExt cx="2008428" cy="1917218"/>
          </a:xfrm>
        </p:grpSpPr>
        <p:grpSp>
          <p:nvGrpSpPr>
            <p:cNvPr id="24" name="Group 23">
              <a:extLst>
                <a:ext uri="{FF2B5EF4-FFF2-40B4-BE49-F238E27FC236}">
                  <a16:creationId xmlns:a16="http://schemas.microsoft.com/office/drawing/2014/main" id="{E3887247-7975-42AA-90FB-A04EC8478C7A}"/>
                </a:ext>
              </a:extLst>
            </p:cNvPr>
            <p:cNvGrpSpPr/>
            <p:nvPr/>
          </p:nvGrpSpPr>
          <p:grpSpPr>
            <a:xfrm rot="10800000">
              <a:off x="8396217" y="5334297"/>
              <a:ext cx="2008428" cy="1917218"/>
              <a:chOff x="5530344" y="1755390"/>
              <a:chExt cx="2047627" cy="1954637"/>
            </a:xfrm>
          </p:grpSpPr>
          <p:sp>
            <p:nvSpPr>
              <p:cNvPr id="25" name="Oval 24">
                <a:extLst>
                  <a:ext uri="{FF2B5EF4-FFF2-40B4-BE49-F238E27FC236}">
                    <a16:creationId xmlns:a16="http://schemas.microsoft.com/office/drawing/2014/main" id="{CC07385E-D2BB-40FF-8A70-520FE878BCB2}"/>
                  </a:ext>
                </a:extLst>
              </p:cNvPr>
              <p:cNvSpPr/>
              <p:nvPr/>
            </p:nvSpPr>
            <p:spPr>
              <a:xfrm>
                <a:off x="5530344" y="1755390"/>
                <a:ext cx="1895227" cy="1802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sp>
            <p:nvSpPr>
              <p:cNvPr id="26" name="Oval 25">
                <a:extLst>
                  <a:ext uri="{FF2B5EF4-FFF2-40B4-BE49-F238E27FC236}">
                    <a16:creationId xmlns:a16="http://schemas.microsoft.com/office/drawing/2014/main" id="{57F87C0D-E5FE-4EF9-9A9D-BB22C6155838}"/>
                  </a:ext>
                </a:extLst>
              </p:cNvPr>
              <p:cNvSpPr/>
              <p:nvPr/>
            </p:nvSpPr>
            <p:spPr>
              <a:xfrm>
                <a:off x="5682744" y="1907790"/>
                <a:ext cx="1895227" cy="180223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grpSp>
        <p:pic>
          <p:nvPicPr>
            <p:cNvPr id="1034" name="Picture 10" descr="Image result for tedxnhs logo">
              <a:extLst>
                <a:ext uri="{FF2B5EF4-FFF2-40B4-BE49-F238E27FC236}">
                  <a16:creationId xmlns:a16="http://schemas.microsoft.com/office/drawing/2014/main" id="{BD057B19-407A-40AB-AF7D-44206E574355}"/>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8806744" y="5975558"/>
              <a:ext cx="1448418" cy="7140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A17F995C-A7D1-46F7-917F-1585C0DF2F74}"/>
              </a:ext>
            </a:extLst>
          </p:cNvPr>
          <p:cNvGrpSpPr/>
          <p:nvPr/>
        </p:nvGrpSpPr>
        <p:grpSpPr>
          <a:xfrm rot="10800000">
            <a:off x="8722474" y="3690732"/>
            <a:ext cx="1901994" cy="1815618"/>
            <a:chOff x="5530344" y="1755390"/>
            <a:chExt cx="2047627" cy="1954637"/>
          </a:xfrm>
        </p:grpSpPr>
        <p:sp>
          <p:nvSpPr>
            <p:cNvPr id="22" name="Oval 21">
              <a:extLst>
                <a:ext uri="{FF2B5EF4-FFF2-40B4-BE49-F238E27FC236}">
                  <a16:creationId xmlns:a16="http://schemas.microsoft.com/office/drawing/2014/main" id="{BE835CC2-1165-49D7-AD2E-76D6805A5049}"/>
                </a:ext>
              </a:extLst>
            </p:cNvPr>
            <p:cNvSpPr/>
            <p:nvPr/>
          </p:nvSpPr>
          <p:spPr>
            <a:xfrm>
              <a:off x="5530344" y="1755390"/>
              <a:ext cx="1895227" cy="1802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sp>
          <p:nvSpPr>
            <p:cNvPr id="23" name="Oval 22">
              <a:extLst>
                <a:ext uri="{FF2B5EF4-FFF2-40B4-BE49-F238E27FC236}">
                  <a16:creationId xmlns:a16="http://schemas.microsoft.com/office/drawing/2014/main" id="{8901C0C4-1ECC-4783-B0DB-2DE9EAE33F49}"/>
                </a:ext>
              </a:extLst>
            </p:cNvPr>
            <p:cNvSpPr/>
            <p:nvPr/>
          </p:nvSpPr>
          <p:spPr>
            <a:xfrm>
              <a:off x="5682744" y="1907790"/>
              <a:ext cx="1895227" cy="180223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grpSp>
      <p:pic>
        <p:nvPicPr>
          <p:cNvPr id="1040" name="Picture 16" descr="Image result for health xl logo">
            <a:extLst>
              <a:ext uri="{FF2B5EF4-FFF2-40B4-BE49-F238E27FC236}">
                <a16:creationId xmlns:a16="http://schemas.microsoft.com/office/drawing/2014/main" id="{F8268A8A-45C0-4A92-B2E2-BE2551ED550B}"/>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234324" y="5817219"/>
            <a:ext cx="1520832" cy="798465"/>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57D24F23-F601-4E38-A67A-B32A94631FA1}"/>
              </a:ext>
            </a:extLst>
          </p:cNvPr>
          <p:cNvGrpSpPr/>
          <p:nvPr/>
        </p:nvGrpSpPr>
        <p:grpSpPr>
          <a:xfrm rot="10800000">
            <a:off x="7713154" y="1353572"/>
            <a:ext cx="2026598" cy="1934563"/>
            <a:chOff x="5530344" y="1755390"/>
            <a:chExt cx="2047627" cy="1954637"/>
          </a:xfrm>
        </p:grpSpPr>
        <p:sp>
          <p:nvSpPr>
            <p:cNvPr id="39" name="Oval 38">
              <a:extLst>
                <a:ext uri="{FF2B5EF4-FFF2-40B4-BE49-F238E27FC236}">
                  <a16:creationId xmlns:a16="http://schemas.microsoft.com/office/drawing/2014/main" id="{4B2F44BF-189A-4089-9437-DF9C0166DFAF}"/>
                </a:ext>
              </a:extLst>
            </p:cNvPr>
            <p:cNvSpPr/>
            <p:nvPr/>
          </p:nvSpPr>
          <p:spPr>
            <a:xfrm>
              <a:off x="5530344" y="1755390"/>
              <a:ext cx="1895227" cy="1802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sp>
          <p:nvSpPr>
            <p:cNvPr id="40" name="Oval 39">
              <a:extLst>
                <a:ext uri="{FF2B5EF4-FFF2-40B4-BE49-F238E27FC236}">
                  <a16:creationId xmlns:a16="http://schemas.microsoft.com/office/drawing/2014/main" id="{45493542-0AFD-4BB4-84DA-DC146F041F76}"/>
                </a:ext>
              </a:extLst>
            </p:cNvPr>
            <p:cNvSpPr/>
            <p:nvPr/>
          </p:nvSpPr>
          <p:spPr>
            <a:xfrm>
              <a:off x="5682744" y="1907790"/>
              <a:ext cx="1895227" cy="180223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grpSp>
      <p:sp>
        <p:nvSpPr>
          <p:cNvPr id="41" name="AutoShape 20" descr="Image result for what if logo">
            <a:extLst>
              <a:ext uri="{FF2B5EF4-FFF2-40B4-BE49-F238E27FC236}">
                <a16:creationId xmlns:a16="http://schemas.microsoft.com/office/drawing/2014/main" id="{E84DEB6F-19C9-446A-A5EB-096A86DD41E4}"/>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AutoShape 22" descr="Image result for what if logo">
            <a:extLst>
              <a:ext uri="{FF2B5EF4-FFF2-40B4-BE49-F238E27FC236}">
                <a16:creationId xmlns:a16="http://schemas.microsoft.com/office/drawing/2014/main" id="{A3709008-C1C6-4581-9EB3-DAD0E89C0718}"/>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7" name="Group 56">
            <a:extLst>
              <a:ext uri="{FF2B5EF4-FFF2-40B4-BE49-F238E27FC236}">
                <a16:creationId xmlns:a16="http://schemas.microsoft.com/office/drawing/2014/main" id="{75C0A725-DA00-4AB2-819E-7EDDC624FCF1}"/>
              </a:ext>
            </a:extLst>
          </p:cNvPr>
          <p:cNvGrpSpPr/>
          <p:nvPr/>
        </p:nvGrpSpPr>
        <p:grpSpPr>
          <a:xfrm>
            <a:off x="2523284" y="4397508"/>
            <a:ext cx="2026598" cy="1934563"/>
            <a:chOff x="6799364" y="3997604"/>
            <a:chExt cx="2026598" cy="1934563"/>
          </a:xfrm>
        </p:grpSpPr>
        <p:grpSp>
          <p:nvGrpSpPr>
            <p:cNvPr id="50" name="Group 49">
              <a:extLst>
                <a:ext uri="{FF2B5EF4-FFF2-40B4-BE49-F238E27FC236}">
                  <a16:creationId xmlns:a16="http://schemas.microsoft.com/office/drawing/2014/main" id="{9F13A026-218C-4E26-9998-531FE75C0F4D}"/>
                </a:ext>
              </a:extLst>
            </p:cNvPr>
            <p:cNvGrpSpPr/>
            <p:nvPr/>
          </p:nvGrpSpPr>
          <p:grpSpPr>
            <a:xfrm rot="10800000">
              <a:off x="6799364" y="3997604"/>
              <a:ext cx="2026598" cy="1934563"/>
              <a:chOff x="5530344" y="1755390"/>
              <a:chExt cx="2047627" cy="1954637"/>
            </a:xfrm>
          </p:grpSpPr>
          <p:sp>
            <p:nvSpPr>
              <p:cNvPr id="51" name="Oval 50">
                <a:extLst>
                  <a:ext uri="{FF2B5EF4-FFF2-40B4-BE49-F238E27FC236}">
                    <a16:creationId xmlns:a16="http://schemas.microsoft.com/office/drawing/2014/main" id="{8446AD2F-4553-4817-A8AD-AF305233142D}"/>
                  </a:ext>
                </a:extLst>
              </p:cNvPr>
              <p:cNvSpPr/>
              <p:nvPr/>
            </p:nvSpPr>
            <p:spPr>
              <a:xfrm>
                <a:off x="5530344" y="1755390"/>
                <a:ext cx="1895227" cy="1802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sp>
            <p:nvSpPr>
              <p:cNvPr id="52" name="Oval 51">
                <a:extLst>
                  <a:ext uri="{FF2B5EF4-FFF2-40B4-BE49-F238E27FC236}">
                    <a16:creationId xmlns:a16="http://schemas.microsoft.com/office/drawing/2014/main" id="{4462B58E-5A1F-428E-BD3D-8E58FBA97A22}"/>
                  </a:ext>
                </a:extLst>
              </p:cNvPr>
              <p:cNvSpPr/>
              <p:nvPr/>
            </p:nvSpPr>
            <p:spPr>
              <a:xfrm>
                <a:off x="5682744" y="1907790"/>
                <a:ext cx="1895227" cy="180223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charset="0"/>
                  <a:ea typeface="Arial" charset="0"/>
                  <a:cs typeface="Arial" charset="0"/>
                </a:endParaRPr>
              </a:p>
            </p:txBody>
          </p:sp>
        </p:grpSp>
        <p:pic>
          <p:nvPicPr>
            <p:cNvPr id="45" name="Picture 44">
              <a:extLst>
                <a:ext uri="{FF2B5EF4-FFF2-40B4-BE49-F238E27FC236}">
                  <a16:creationId xmlns:a16="http://schemas.microsoft.com/office/drawing/2014/main" id="{86FCC3B7-F2F7-4287-B2C0-CF8E05EBB1A2}"/>
                </a:ext>
              </a:extLst>
            </p:cNvPr>
            <p:cNvPicPr>
              <a:picLocks noChangeAspect="1"/>
            </p:cNvPicPr>
            <p:nvPr/>
          </p:nvPicPr>
          <p:blipFill>
            <a:blip r:embed="rId8"/>
            <a:stretch>
              <a:fillRect/>
            </a:stretch>
          </p:blipFill>
          <p:spPr>
            <a:xfrm>
              <a:off x="7417741" y="4669322"/>
              <a:ext cx="950485" cy="821042"/>
            </a:xfrm>
            <a:prstGeom prst="rect">
              <a:avLst/>
            </a:prstGeom>
          </p:spPr>
        </p:pic>
      </p:grpSp>
      <p:sp>
        <p:nvSpPr>
          <p:cNvPr id="56" name="AutoShape 30" descr="Image result for nhs digital logo">
            <a:extLst>
              <a:ext uri="{FF2B5EF4-FFF2-40B4-BE49-F238E27FC236}">
                <a16:creationId xmlns:a16="http://schemas.microsoft.com/office/drawing/2014/main" id="{6DDB022C-6266-4483-B284-AAAADD040927}"/>
              </a:ext>
            </a:extLst>
          </p:cNvPr>
          <p:cNvSpPr>
            <a:spLocks noChangeAspect="1" noChangeArrowheads="1"/>
          </p:cNvSpPr>
          <p:nvPr/>
        </p:nvSpPr>
        <p:spPr bwMode="auto">
          <a:xfrm>
            <a:off x="5497513" y="39322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56" name="Picture 32" descr="NHS Digital logo">
            <a:extLst>
              <a:ext uri="{FF2B5EF4-FFF2-40B4-BE49-F238E27FC236}">
                <a16:creationId xmlns:a16="http://schemas.microsoft.com/office/drawing/2014/main" id="{F126F9FC-3B0D-4902-9DDD-C555300A8F8E}"/>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r="46020"/>
          <a:stretch/>
        </p:blipFill>
        <p:spPr bwMode="auto">
          <a:xfrm>
            <a:off x="8377659" y="2027521"/>
            <a:ext cx="862920" cy="65216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GHI icon">
            <a:extLst>
              <a:ext uri="{FF2B5EF4-FFF2-40B4-BE49-F238E27FC236}">
                <a16:creationId xmlns:a16="http://schemas.microsoft.com/office/drawing/2014/main" id="{83D353DD-307E-4663-87B4-E9D09FE3996A}"/>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9150564" y="4330834"/>
            <a:ext cx="1057300" cy="67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64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2716-1925-4049-9A76-47F155A4EB90}"/>
              </a:ext>
            </a:extLst>
          </p:cNvPr>
          <p:cNvSpPr>
            <a:spLocks noGrp="1"/>
          </p:cNvSpPr>
          <p:nvPr>
            <p:ph type="title" idx="4294967295"/>
          </p:nvPr>
        </p:nvSpPr>
        <p:spPr>
          <a:xfrm>
            <a:off x="385534" y="369706"/>
            <a:ext cx="7127875" cy="971550"/>
          </a:xfrm>
          <a:prstGeom prst="rect">
            <a:avLst/>
          </a:prstGeom>
        </p:spPr>
        <p:txBody>
          <a:bodyPr/>
          <a:lstStyle/>
          <a:p>
            <a:r>
              <a:rPr lang="en-US" sz="3600" dirty="0">
                <a:solidFill>
                  <a:schemeClr val="bg1"/>
                </a:solidFill>
                <a:latin typeface="Arial" panose="020B0604020202020204" pitchFamily="34" charset="0"/>
                <a:cs typeface="Arial" panose="020B0604020202020204" pitchFamily="34" charset="0"/>
              </a:rPr>
              <a:t>Dr Foster Global Frailty Score</a:t>
            </a:r>
            <a:endParaRPr lang="en-GB" sz="3600"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1080D33-805F-4C82-A32E-EDBD935F1FE6}"/>
              </a:ext>
            </a:extLst>
          </p:cNvPr>
          <p:cNvSpPr>
            <a:spLocks noGrp="1"/>
          </p:cNvSpPr>
          <p:nvPr>
            <p:ph type="body" sz="quarter" idx="4294967295"/>
          </p:nvPr>
        </p:nvSpPr>
        <p:spPr>
          <a:xfrm>
            <a:off x="6059715" y="1491797"/>
            <a:ext cx="4246563" cy="4911725"/>
          </a:xfrm>
          <a:prstGeom prst="rect">
            <a:avLst/>
          </a:prstGeom>
          <a:solidFill>
            <a:schemeClr val="bg1">
              <a:alpha val="16078"/>
            </a:schemeClr>
          </a:solidFill>
        </p:spPr>
        <p:txBody>
          <a:bodyPr/>
          <a:lstStyle/>
          <a:p>
            <a:pPr marL="0" indent="0" algn="ctr">
              <a:buNone/>
            </a:pPr>
            <a:endParaRPr lang="en-US" sz="1000" dirty="0">
              <a:solidFill>
                <a:schemeClr val="bg1"/>
              </a:solidFill>
              <a:latin typeface="Arial" panose="020B0604020202020204" pitchFamily="34" charset="0"/>
              <a:cs typeface="Arial" panose="020B0604020202020204" pitchFamily="34" charset="0"/>
            </a:endParaRPr>
          </a:p>
          <a:p>
            <a:pPr marL="0" indent="0" algn="ctr">
              <a:buNone/>
            </a:pPr>
            <a:r>
              <a:rPr lang="en-US" sz="2400" dirty="0">
                <a:solidFill>
                  <a:schemeClr val="bg1"/>
                </a:solidFill>
                <a:latin typeface="Arial" panose="020B0604020202020204" pitchFamily="34" charset="0"/>
                <a:cs typeface="Arial" panose="020B0604020202020204" pitchFamily="34" charset="0"/>
              </a:rPr>
              <a:t>Consists of 7 frailty groups:</a:t>
            </a:r>
          </a:p>
          <a:p>
            <a:pPr marL="1173163" indent="-552450">
              <a:buFont typeface="+mj-lt"/>
              <a:buAutoNum type="arabicPeriod"/>
            </a:pPr>
            <a:r>
              <a:rPr lang="en-US" sz="2200" dirty="0">
                <a:solidFill>
                  <a:schemeClr val="bg1"/>
                </a:solidFill>
                <a:latin typeface="Arial" panose="020B0604020202020204" pitchFamily="34" charset="0"/>
                <a:cs typeface="Arial" panose="020B0604020202020204" pitchFamily="34" charset="0"/>
              </a:rPr>
              <a:t>Dementia and delirium</a:t>
            </a:r>
          </a:p>
          <a:p>
            <a:pPr marL="1173163" indent="-552450">
              <a:buFont typeface="+mj-lt"/>
              <a:buAutoNum type="arabicPeriod"/>
            </a:pPr>
            <a:r>
              <a:rPr lang="en-US" sz="2200" dirty="0">
                <a:solidFill>
                  <a:schemeClr val="bg1"/>
                </a:solidFill>
                <a:latin typeface="Arial" panose="020B0604020202020204" pitchFamily="34" charset="0"/>
                <a:cs typeface="Arial" panose="020B0604020202020204" pitchFamily="34" charset="0"/>
              </a:rPr>
              <a:t>Mobility problems</a:t>
            </a:r>
          </a:p>
          <a:p>
            <a:pPr marL="1173163" indent="-552450">
              <a:buFont typeface="+mj-lt"/>
              <a:buAutoNum type="arabicPeriod"/>
            </a:pPr>
            <a:r>
              <a:rPr lang="en-US" sz="2200" dirty="0">
                <a:solidFill>
                  <a:schemeClr val="bg1"/>
                </a:solidFill>
                <a:latin typeface="Arial" panose="020B0604020202020204" pitchFamily="34" charset="0"/>
                <a:cs typeface="Arial" panose="020B0604020202020204" pitchFamily="34" charset="0"/>
              </a:rPr>
              <a:t>Falls and fractures</a:t>
            </a:r>
          </a:p>
          <a:p>
            <a:pPr marL="1173163" indent="-552450">
              <a:buFont typeface="+mj-lt"/>
              <a:buAutoNum type="arabicPeriod"/>
            </a:pPr>
            <a:r>
              <a:rPr lang="en-US" sz="2200" dirty="0">
                <a:solidFill>
                  <a:schemeClr val="bg1"/>
                </a:solidFill>
                <a:latin typeface="Arial" panose="020B0604020202020204" pitchFamily="34" charset="0"/>
                <a:cs typeface="Arial" panose="020B0604020202020204" pitchFamily="34" charset="0"/>
              </a:rPr>
              <a:t>Pressure ulcers and weight loss</a:t>
            </a:r>
          </a:p>
          <a:p>
            <a:pPr marL="1173163" indent="-552450">
              <a:buFont typeface="+mj-lt"/>
              <a:buAutoNum type="arabicPeriod"/>
            </a:pPr>
            <a:r>
              <a:rPr lang="en-US" sz="2200" dirty="0">
                <a:solidFill>
                  <a:schemeClr val="bg1"/>
                </a:solidFill>
                <a:latin typeface="Arial" panose="020B0604020202020204" pitchFamily="34" charset="0"/>
                <a:cs typeface="Arial" panose="020B0604020202020204" pitchFamily="34" charset="0"/>
              </a:rPr>
              <a:t>Incontinence</a:t>
            </a:r>
          </a:p>
          <a:p>
            <a:pPr marL="1173163" indent="-552450">
              <a:buFont typeface="+mj-lt"/>
              <a:buAutoNum type="arabicPeriod"/>
            </a:pPr>
            <a:r>
              <a:rPr lang="en-US" sz="2200" dirty="0">
                <a:solidFill>
                  <a:schemeClr val="bg1"/>
                </a:solidFill>
                <a:latin typeface="Arial" panose="020B0604020202020204" pitchFamily="34" charset="0"/>
                <a:cs typeface="Arial" panose="020B0604020202020204" pitchFamily="34" charset="0"/>
              </a:rPr>
              <a:t>Dependence and care</a:t>
            </a:r>
          </a:p>
          <a:p>
            <a:pPr marL="1173163" indent="-552450">
              <a:buFont typeface="+mj-lt"/>
              <a:buAutoNum type="arabicPeriod"/>
            </a:pPr>
            <a:r>
              <a:rPr lang="en-US" sz="2200" dirty="0">
                <a:solidFill>
                  <a:schemeClr val="bg1"/>
                </a:solidFill>
                <a:latin typeface="Arial" panose="020B0604020202020204" pitchFamily="34" charset="0"/>
                <a:cs typeface="Arial" panose="020B0604020202020204" pitchFamily="34" charset="0"/>
              </a:rPr>
              <a:t>Anxiety and depression</a:t>
            </a:r>
          </a:p>
          <a:p>
            <a:endParaRPr lang="en-GB" dirty="0"/>
          </a:p>
        </p:txBody>
      </p:sp>
      <p:sp>
        <p:nvSpPr>
          <p:cNvPr id="5" name="Text Placeholder 2">
            <a:extLst>
              <a:ext uri="{FF2B5EF4-FFF2-40B4-BE49-F238E27FC236}">
                <a16:creationId xmlns:a16="http://schemas.microsoft.com/office/drawing/2014/main" id="{05008394-D301-4A8F-9320-EE5BE3CD26CF}"/>
              </a:ext>
            </a:extLst>
          </p:cNvPr>
          <p:cNvSpPr txBox="1">
            <a:spLocks/>
          </p:cNvSpPr>
          <p:nvPr/>
        </p:nvSpPr>
        <p:spPr>
          <a:xfrm>
            <a:off x="385534" y="1527944"/>
            <a:ext cx="5917296" cy="5279281"/>
          </a:xfrm>
          <a:prstGeom prst="rect">
            <a:avLst/>
          </a:prstGeom>
        </p:spPr>
        <p:txBody>
          <a:bodyPr anchor="t"/>
          <a:lstStyle>
            <a:lvl1pPr marL="251986" indent="-251986" algn="l" defTabSz="1007943" rtl="0" eaLnBrk="1" latinLnBrk="0" hangingPunct="1">
              <a:lnSpc>
                <a:spcPct val="90000"/>
              </a:lnSpc>
              <a:spcBef>
                <a:spcPts val="1102"/>
              </a:spcBef>
              <a:buClr>
                <a:srgbClr val="007864"/>
              </a:buClr>
              <a:buFont typeface="Arial" panose="020B0604020202020204" pitchFamily="34" charset="0"/>
              <a:buChar char="•"/>
              <a:defRPr sz="3086" kern="1200">
                <a:solidFill>
                  <a:schemeClr val="tx1"/>
                </a:solidFill>
                <a:latin typeface="Arial" panose="020B0604020202020204" pitchFamily="34" charset="0"/>
                <a:ea typeface="+mn-ea"/>
                <a:cs typeface="Arial" panose="020B0604020202020204" pitchFamily="34" charset="0"/>
              </a:defRPr>
            </a:lvl1pPr>
            <a:lvl2pPr marL="755957" indent="-251986" algn="l" defTabSz="1007943" rtl="0" eaLnBrk="1" latinLnBrk="0" hangingPunct="1">
              <a:lnSpc>
                <a:spcPct val="90000"/>
              </a:lnSpc>
              <a:spcBef>
                <a:spcPts val="551"/>
              </a:spcBef>
              <a:buClr>
                <a:srgbClr val="007864"/>
              </a:buClr>
              <a:buFont typeface="Arial" panose="020B0604020202020204" pitchFamily="34" charset="0"/>
              <a:buChar char="•"/>
              <a:defRPr sz="2646"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Clr>
                <a:srgbClr val="007864"/>
              </a:buClr>
              <a:buFont typeface="Arial" panose="020B0604020202020204" pitchFamily="34" charset="0"/>
              <a:buChar char="•"/>
              <a:defRPr sz="2205"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Clr>
                <a:srgbClr val="007864"/>
              </a:buClr>
              <a:buFont typeface="Arial" panose="020B0604020202020204" pitchFamily="34" charset="0"/>
              <a:buChar char="•"/>
              <a:defRPr sz="1984"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Clr>
                <a:srgbClr val="007864"/>
              </a:buClr>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2400" dirty="0">
                <a:solidFill>
                  <a:schemeClr val="bg1"/>
                </a:solidFill>
              </a:rPr>
              <a:t>Context</a:t>
            </a:r>
          </a:p>
          <a:p>
            <a:pPr marL="755650" lvl="1" indent="-251460">
              <a:lnSpc>
                <a:spcPct val="100000"/>
              </a:lnSpc>
              <a:buClr>
                <a:schemeClr val="bg1"/>
              </a:buClr>
            </a:pPr>
            <a:r>
              <a:rPr lang="en-US" sz="2000" dirty="0">
                <a:solidFill>
                  <a:schemeClr val="bg1"/>
                </a:solidFill>
              </a:rPr>
              <a:t>Frailty - important determinant of health outcomes and costs in aging populations</a:t>
            </a:r>
          </a:p>
          <a:p>
            <a:pPr marL="0" indent="0">
              <a:buNone/>
            </a:pPr>
            <a:endParaRPr lang="en-US" sz="2400" dirty="0">
              <a:solidFill>
                <a:schemeClr val="bg1"/>
              </a:solidFill>
            </a:endParaRPr>
          </a:p>
          <a:p>
            <a:pPr marL="0" indent="0">
              <a:buNone/>
            </a:pPr>
            <a:r>
              <a:rPr lang="en-US" sz="2400" dirty="0">
                <a:solidFill>
                  <a:schemeClr val="bg1"/>
                </a:solidFill>
              </a:rPr>
              <a:t>Developed from international datasets</a:t>
            </a:r>
          </a:p>
          <a:p>
            <a:pPr lvl="1">
              <a:lnSpc>
                <a:spcPct val="100000"/>
              </a:lnSpc>
              <a:buClr>
                <a:schemeClr val="bg1"/>
              </a:buClr>
            </a:pPr>
            <a:r>
              <a:rPr lang="en-US" sz="2000" dirty="0">
                <a:solidFill>
                  <a:schemeClr val="bg1"/>
                </a:solidFill>
              </a:rPr>
              <a:t>Australia, Belgium, Denmark, England, Finland, Italy, Netherlands, Norway, USA</a:t>
            </a:r>
            <a:endParaRPr lang="en-US" sz="2200" dirty="0">
              <a:solidFill>
                <a:schemeClr val="bg1"/>
              </a:solidFill>
            </a:endParaRPr>
          </a:p>
          <a:p>
            <a:pPr marL="0" indent="0">
              <a:buNone/>
            </a:pPr>
            <a:endParaRPr lang="en-US" sz="2400" dirty="0">
              <a:solidFill>
                <a:schemeClr val="bg1"/>
              </a:solidFill>
            </a:endParaRPr>
          </a:p>
          <a:p>
            <a:pPr marL="0" indent="0">
              <a:buNone/>
            </a:pPr>
            <a:r>
              <a:rPr lang="en-US" sz="2400" dirty="0">
                <a:solidFill>
                  <a:schemeClr val="bg1"/>
                </a:solidFill>
              </a:rPr>
              <a:t>Aims</a:t>
            </a:r>
          </a:p>
          <a:p>
            <a:pPr lvl="1">
              <a:buClr>
                <a:schemeClr val="bg1"/>
              </a:buClr>
            </a:pPr>
            <a:r>
              <a:rPr lang="en-US" sz="2000" dirty="0">
                <a:solidFill>
                  <a:schemeClr val="bg1"/>
                </a:solidFill>
              </a:rPr>
              <a:t>To explore predictive power of a model</a:t>
            </a:r>
          </a:p>
          <a:p>
            <a:pPr lvl="1">
              <a:buClr>
                <a:schemeClr val="bg1"/>
              </a:buClr>
            </a:pPr>
            <a:r>
              <a:rPr lang="en-US" sz="2000" dirty="0">
                <a:solidFill>
                  <a:schemeClr val="bg1"/>
                </a:solidFill>
              </a:rPr>
              <a:t>To design an international weighted frailty index</a:t>
            </a:r>
          </a:p>
        </p:txBody>
      </p:sp>
      <p:pic>
        <p:nvPicPr>
          <p:cNvPr id="7" name="Picture 6">
            <a:extLst>
              <a:ext uri="{FF2B5EF4-FFF2-40B4-BE49-F238E27FC236}">
                <a16:creationId xmlns:a16="http://schemas.microsoft.com/office/drawing/2014/main" id="{AC100415-14DE-4356-BF7B-63D7F1CBE9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44871" y="6762889"/>
            <a:ext cx="2661407" cy="365418"/>
          </a:xfrm>
          <a:prstGeom prst="rect">
            <a:avLst/>
          </a:prstGeom>
        </p:spPr>
      </p:pic>
    </p:spTree>
    <p:extLst>
      <p:ext uri="{BB962C8B-B14F-4D97-AF65-F5344CB8AC3E}">
        <p14:creationId xmlns:p14="http://schemas.microsoft.com/office/powerpoint/2010/main" val="149571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96774E1-A6E3-4461-B8F2-3E3DEFEEB43E}"/>
              </a:ext>
            </a:extLst>
          </p:cNvPr>
          <p:cNvSpPr>
            <a:spLocks noGrp="1"/>
          </p:cNvSpPr>
          <p:nvPr>
            <p:ph type="body" sz="quarter" idx="4294967295"/>
          </p:nvPr>
        </p:nvSpPr>
        <p:spPr>
          <a:xfrm>
            <a:off x="267294" y="1497794"/>
            <a:ext cx="9502775" cy="2008187"/>
          </a:xfrm>
          <a:prstGeom prst="rect">
            <a:avLst/>
          </a:prstGeom>
        </p:spPr>
        <p:txBody>
          <a:bodyPr/>
          <a:lstStyle/>
          <a:p>
            <a:pPr marL="180939" lvl="1" indent="0">
              <a:buNone/>
            </a:pPr>
            <a:r>
              <a:rPr lang="en-GB" sz="2400" dirty="0">
                <a:solidFill>
                  <a:schemeClr val="bg1"/>
                </a:solidFill>
                <a:latin typeface="Arial" panose="020B0604020202020204" pitchFamily="34" charset="0"/>
                <a:cs typeface="Arial" panose="020B0604020202020204" pitchFamily="34" charset="0"/>
              </a:rPr>
              <a:t>Along with 7 frailty groups covered in Dr Foster Global Frailty Score, 2 additional groups were included in the analysis:</a:t>
            </a:r>
          </a:p>
          <a:p>
            <a:pPr marL="180939" lvl="1" indent="0">
              <a:buNone/>
            </a:pPr>
            <a:endParaRPr lang="en-GB" sz="1200" dirty="0">
              <a:solidFill>
                <a:schemeClr val="bg1"/>
              </a:solidFill>
              <a:latin typeface="Arial" panose="020B0604020202020204" pitchFamily="34" charset="0"/>
              <a:cs typeface="Arial" panose="020B0604020202020204" pitchFamily="34" charset="0"/>
            </a:endParaRPr>
          </a:p>
          <a:p>
            <a:pPr marL="1027742" lvl="2" indent="-342831"/>
            <a:r>
              <a:rPr lang="en-GB" sz="2400" dirty="0">
                <a:solidFill>
                  <a:schemeClr val="bg1"/>
                </a:solidFill>
                <a:latin typeface="Arial" panose="020B0604020202020204" pitchFamily="34" charset="0"/>
                <a:cs typeface="Arial" panose="020B0604020202020204" pitchFamily="34" charset="0"/>
              </a:rPr>
              <a:t>Weakening (loss of appetite, anorexia)</a:t>
            </a:r>
          </a:p>
          <a:p>
            <a:pPr marL="1027742" lvl="2" indent="-342831"/>
            <a:r>
              <a:rPr lang="en-GB" sz="2400" dirty="0">
                <a:solidFill>
                  <a:schemeClr val="bg1"/>
                </a:solidFill>
                <a:latin typeface="Arial" panose="020B0604020202020204" pitchFamily="34" charset="0"/>
                <a:cs typeface="Arial" panose="020B0604020202020204" pitchFamily="34" charset="0"/>
              </a:rPr>
              <a:t>Muscle weakness (muscle atrophy)</a:t>
            </a:r>
          </a:p>
          <a:p>
            <a:pPr marL="1027742" lvl="2" indent="-342831"/>
            <a:endParaRPr lang="en-GB" sz="2400" dirty="0"/>
          </a:p>
          <a:p>
            <a:pPr marL="1027742" lvl="2" indent="-342831"/>
            <a:endParaRPr lang="en-GB" dirty="0"/>
          </a:p>
        </p:txBody>
      </p:sp>
      <p:graphicFrame>
        <p:nvGraphicFramePr>
          <p:cNvPr id="4" name="Diagram 3">
            <a:extLst>
              <a:ext uri="{FF2B5EF4-FFF2-40B4-BE49-F238E27FC236}">
                <a16:creationId xmlns:a16="http://schemas.microsoft.com/office/drawing/2014/main" id="{2BF0A446-B539-4FB0-8FA1-4589B15D5700}"/>
              </a:ext>
            </a:extLst>
          </p:cNvPr>
          <p:cNvGraphicFramePr/>
          <p:nvPr>
            <p:extLst>
              <p:ext uri="{D42A27DB-BD31-4B8C-83A1-F6EECF244321}">
                <p14:modId xmlns:p14="http://schemas.microsoft.com/office/powerpoint/2010/main" val="3759420580"/>
              </p:ext>
            </p:extLst>
          </p:nvPr>
        </p:nvGraphicFramePr>
        <p:xfrm>
          <a:off x="267294" y="3779837"/>
          <a:ext cx="10157224" cy="3369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9EA7E92-07A3-4843-B3C3-5A0499EBCB0E}"/>
              </a:ext>
            </a:extLst>
          </p:cNvPr>
          <p:cNvSpPr txBox="1">
            <a:spLocks/>
          </p:cNvSpPr>
          <p:nvPr/>
        </p:nvSpPr>
        <p:spPr>
          <a:xfrm>
            <a:off x="411291" y="410834"/>
            <a:ext cx="7127875" cy="971550"/>
          </a:xfrm>
          <a:prstGeom prst="rect">
            <a:avLst/>
          </a:prstGeom>
        </p:spPr>
        <p:txBody>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Analysis plan</a:t>
            </a:r>
            <a:endParaRPr lang="en-GB"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15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4020-1A32-48B2-B9A0-689459F1B905}"/>
              </a:ext>
            </a:extLst>
          </p:cNvPr>
          <p:cNvSpPr>
            <a:spLocks noGrp="1"/>
          </p:cNvSpPr>
          <p:nvPr>
            <p:ph type="title" idx="4294967295"/>
          </p:nvPr>
        </p:nvSpPr>
        <p:spPr>
          <a:xfrm>
            <a:off x="270456" y="301983"/>
            <a:ext cx="7127875" cy="971550"/>
          </a:xfrm>
          <a:prstGeom prst="rect">
            <a:avLst/>
          </a:prstGeom>
        </p:spPr>
        <p:txBody>
          <a:bodyPr/>
          <a:lstStyle/>
          <a:p>
            <a:r>
              <a:rPr lang="en-GB" sz="3200" dirty="0">
                <a:solidFill>
                  <a:schemeClr val="bg1"/>
                </a:solidFill>
                <a:latin typeface="Arial" panose="020B0604020202020204" pitchFamily="34" charset="0"/>
                <a:cs typeface="Arial" panose="020B0604020202020204" pitchFamily="34" charset="0"/>
              </a:rPr>
              <a:t>Associations of frailty and sarcopenia with outcomes of interest</a:t>
            </a:r>
          </a:p>
        </p:txBody>
      </p:sp>
      <p:graphicFrame>
        <p:nvGraphicFramePr>
          <p:cNvPr id="4" name="Diagram 3">
            <a:extLst>
              <a:ext uri="{FF2B5EF4-FFF2-40B4-BE49-F238E27FC236}">
                <a16:creationId xmlns:a16="http://schemas.microsoft.com/office/drawing/2014/main" id="{7B1EE1A6-FE90-409A-9457-8A9A91922374}"/>
              </a:ext>
            </a:extLst>
          </p:cNvPr>
          <p:cNvGraphicFramePr/>
          <p:nvPr>
            <p:extLst>
              <p:ext uri="{D42A27DB-BD31-4B8C-83A1-F6EECF244321}">
                <p14:modId xmlns:p14="http://schemas.microsoft.com/office/powerpoint/2010/main" val="744772106"/>
              </p:ext>
            </p:extLst>
          </p:nvPr>
        </p:nvGraphicFramePr>
        <p:xfrm>
          <a:off x="534590" y="1978429"/>
          <a:ext cx="9573685" cy="455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86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589A8CE-383E-4839-8197-0594F3424AA7}"/>
              </a:ext>
            </a:extLst>
          </p:cNvPr>
          <p:cNvSpPr txBox="1">
            <a:spLocks noGrp="1"/>
          </p:cNvSpPr>
          <p:nvPr>
            <p:ph type="body" sz="quarter" idx="4294967295"/>
          </p:nvPr>
        </p:nvSpPr>
        <p:spPr>
          <a:xfrm>
            <a:off x="1048658" y="1638300"/>
            <a:ext cx="8993414" cy="5205413"/>
          </a:xfrm>
          <a:prstGeom prst="rect">
            <a:avLst/>
          </a:prstGeom>
        </p:spPr>
        <p:txBody>
          <a:bodyPr>
            <a:normAutofit/>
          </a:bodyPr>
          <a:lstStyle>
            <a:lvl1pPr marL="220916" indent="-220916" algn="l" defTabSz="883664" rtl="0" eaLnBrk="1" latinLnBrk="0" hangingPunct="1">
              <a:lnSpc>
                <a:spcPct val="90000"/>
              </a:lnSpc>
              <a:spcBef>
                <a:spcPts val="966"/>
              </a:spcBef>
              <a:buFont typeface="Arial" panose="020B0604020202020204" pitchFamily="34" charset="0"/>
              <a:buChar char="•"/>
              <a:defRPr sz="2700" kern="1200">
                <a:solidFill>
                  <a:schemeClr val="tx1"/>
                </a:solidFill>
                <a:latin typeface="+mn-lt"/>
                <a:ea typeface="+mn-ea"/>
                <a:cs typeface="+mn-cs"/>
              </a:defRPr>
            </a:lvl1pPr>
            <a:lvl2pPr marL="662748" indent="-220916" algn="l" defTabSz="883664" rtl="0" eaLnBrk="1" latinLnBrk="0" hangingPunct="1">
              <a:lnSpc>
                <a:spcPct val="90000"/>
              </a:lnSpc>
              <a:spcBef>
                <a:spcPts val="483"/>
              </a:spcBef>
              <a:buFont typeface="Arial" panose="020B0604020202020204" pitchFamily="34" charset="0"/>
              <a:buChar char="•"/>
              <a:defRPr sz="2300" kern="1200">
                <a:solidFill>
                  <a:schemeClr val="tx1"/>
                </a:solidFill>
                <a:latin typeface="+mn-lt"/>
                <a:ea typeface="+mn-ea"/>
                <a:cs typeface="+mn-cs"/>
              </a:defRPr>
            </a:lvl2pPr>
            <a:lvl3pPr marL="1104580" indent="-220916" algn="l" defTabSz="883664" rtl="0" eaLnBrk="1" latinLnBrk="0" hangingPunct="1">
              <a:lnSpc>
                <a:spcPct val="90000"/>
              </a:lnSpc>
              <a:spcBef>
                <a:spcPts val="483"/>
              </a:spcBef>
              <a:buFont typeface="Arial" panose="020B0604020202020204" pitchFamily="34" charset="0"/>
              <a:buChar char="•"/>
              <a:defRPr sz="1900" kern="1200">
                <a:solidFill>
                  <a:schemeClr val="tx1"/>
                </a:solidFill>
                <a:latin typeface="+mn-lt"/>
                <a:ea typeface="+mn-ea"/>
                <a:cs typeface="+mn-cs"/>
              </a:defRPr>
            </a:lvl3pPr>
            <a:lvl4pPr marL="1546411" indent="-220916" algn="l" defTabSz="883664" rtl="0" eaLnBrk="1" latinLnBrk="0" hangingPunct="1">
              <a:lnSpc>
                <a:spcPct val="90000"/>
              </a:lnSpc>
              <a:spcBef>
                <a:spcPts val="483"/>
              </a:spcBef>
              <a:buFont typeface="Arial" panose="020B0604020202020204" pitchFamily="34" charset="0"/>
              <a:buChar char="•"/>
              <a:defRPr sz="1700" kern="1200">
                <a:solidFill>
                  <a:schemeClr val="tx1"/>
                </a:solidFill>
                <a:latin typeface="+mn-lt"/>
                <a:ea typeface="+mn-ea"/>
                <a:cs typeface="+mn-cs"/>
              </a:defRPr>
            </a:lvl4pPr>
            <a:lvl5pPr marL="1988243" indent="-220916" algn="l" defTabSz="883664" rtl="0" eaLnBrk="1" latinLnBrk="0" hangingPunct="1">
              <a:lnSpc>
                <a:spcPct val="90000"/>
              </a:lnSpc>
              <a:spcBef>
                <a:spcPts val="483"/>
              </a:spcBef>
              <a:buFont typeface="Arial" panose="020B0604020202020204" pitchFamily="34" charset="0"/>
              <a:buChar char="•"/>
              <a:defRPr sz="1700" kern="1200">
                <a:solidFill>
                  <a:schemeClr val="tx1"/>
                </a:solidFill>
                <a:latin typeface="+mn-lt"/>
                <a:ea typeface="+mn-ea"/>
                <a:cs typeface="+mn-cs"/>
              </a:defRPr>
            </a:lvl5pPr>
            <a:lvl6pPr marL="2430076" indent="-220916" algn="l" defTabSz="883664" rtl="0" eaLnBrk="1" latinLnBrk="0" hangingPunct="1">
              <a:lnSpc>
                <a:spcPct val="90000"/>
              </a:lnSpc>
              <a:spcBef>
                <a:spcPts val="483"/>
              </a:spcBef>
              <a:buFont typeface="Arial" panose="020B0604020202020204" pitchFamily="34" charset="0"/>
              <a:buChar char="•"/>
              <a:defRPr sz="1700" kern="1200">
                <a:solidFill>
                  <a:schemeClr val="tx1"/>
                </a:solidFill>
                <a:latin typeface="+mn-lt"/>
                <a:ea typeface="+mn-ea"/>
                <a:cs typeface="+mn-cs"/>
              </a:defRPr>
            </a:lvl6pPr>
            <a:lvl7pPr marL="2871907" indent="-220916" algn="l" defTabSz="883664" rtl="0" eaLnBrk="1" latinLnBrk="0" hangingPunct="1">
              <a:lnSpc>
                <a:spcPct val="90000"/>
              </a:lnSpc>
              <a:spcBef>
                <a:spcPts val="483"/>
              </a:spcBef>
              <a:buFont typeface="Arial" panose="020B0604020202020204" pitchFamily="34" charset="0"/>
              <a:buChar char="•"/>
              <a:defRPr sz="1700" kern="1200">
                <a:solidFill>
                  <a:schemeClr val="tx1"/>
                </a:solidFill>
                <a:latin typeface="+mn-lt"/>
                <a:ea typeface="+mn-ea"/>
                <a:cs typeface="+mn-cs"/>
              </a:defRPr>
            </a:lvl7pPr>
            <a:lvl8pPr marL="3313739" indent="-220916" algn="l" defTabSz="883664" rtl="0" eaLnBrk="1" latinLnBrk="0" hangingPunct="1">
              <a:lnSpc>
                <a:spcPct val="90000"/>
              </a:lnSpc>
              <a:spcBef>
                <a:spcPts val="483"/>
              </a:spcBef>
              <a:buFont typeface="Arial" panose="020B0604020202020204" pitchFamily="34" charset="0"/>
              <a:buChar char="•"/>
              <a:defRPr sz="1700" kern="1200">
                <a:solidFill>
                  <a:schemeClr val="tx1"/>
                </a:solidFill>
                <a:latin typeface="+mn-lt"/>
                <a:ea typeface="+mn-ea"/>
                <a:cs typeface="+mn-cs"/>
              </a:defRPr>
            </a:lvl8pPr>
            <a:lvl9pPr marL="3755571" indent="-220916" algn="l" defTabSz="883664" rtl="0" eaLnBrk="1" latinLnBrk="0" hangingPunct="1">
              <a:lnSpc>
                <a:spcPct val="90000"/>
              </a:lnSpc>
              <a:spcBef>
                <a:spcPts val="483"/>
              </a:spcBef>
              <a:buFont typeface="Arial" panose="020B0604020202020204" pitchFamily="34" charset="0"/>
              <a:buChar char="•"/>
              <a:defRPr sz="1700" kern="1200">
                <a:solidFill>
                  <a:schemeClr val="tx1"/>
                </a:solidFill>
                <a:latin typeface="+mn-lt"/>
                <a:ea typeface="+mn-ea"/>
                <a:cs typeface="+mn-cs"/>
              </a:defRPr>
            </a:lvl9pPr>
          </a:lstStyle>
          <a:p>
            <a:pPr marL="0" indent="0">
              <a:buNone/>
            </a:pPr>
            <a:endParaRPr lang="en-GB" sz="2400" b="1"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Largest healthcare real world data in the world</a:t>
            </a:r>
          </a:p>
          <a:p>
            <a:r>
              <a:rPr lang="en-GB" sz="2400" dirty="0">
                <a:solidFill>
                  <a:schemeClr val="bg1"/>
                </a:solidFill>
                <a:latin typeface="Arial" panose="020B0604020202020204" pitchFamily="34" charset="0"/>
                <a:cs typeface="Arial" panose="020B0604020202020204" pitchFamily="34" charset="0"/>
              </a:rPr>
              <a:t>10-year longitudinal dataset updated monthly</a:t>
            </a:r>
          </a:p>
          <a:p>
            <a:r>
              <a:rPr lang="en-GB" sz="2400" dirty="0">
                <a:solidFill>
                  <a:schemeClr val="bg1"/>
                </a:solidFill>
                <a:latin typeface="Arial" panose="020B0604020202020204" pitchFamily="34" charset="0"/>
                <a:cs typeface="Arial" panose="020B0604020202020204" pitchFamily="34" charset="0"/>
              </a:rPr>
              <a:t>High level data published on the NHS Digital website</a:t>
            </a:r>
          </a:p>
          <a:p>
            <a:r>
              <a:rPr lang="en-GB" sz="2400" dirty="0">
                <a:solidFill>
                  <a:schemeClr val="bg1"/>
                </a:solidFill>
                <a:latin typeface="Arial" panose="020B0604020202020204" pitchFamily="34" charset="0"/>
                <a:cs typeface="Arial" panose="020B0604020202020204" pitchFamily="34" charset="0"/>
              </a:rPr>
              <a:t>Processing record level data requires a licence held by health informatics agencies</a:t>
            </a:r>
          </a:p>
          <a:p>
            <a:pPr lvl="1">
              <a:buFont typeface="Calibri Light" panose="020F0302020204030204" pitchFamily="34" charset="0"/>
              <a:buChar char="-"/>
            </a:pPr>
            <a:r>
              <a:rPr lang="en-GB" sz="2400" dirty="0">
                <a:solidFill>
                  <a:schemeClr val="bg1"/>
                </a:solidFill>
                <a:latin typeface="Arial" panose="020B0604020202020204" pitchFamily="34" charset="0"/>
                <a:cs typeface="Arial" panose="020B0604020202020204" pitchFamily="34" charset="0"/>
              </a:rPr>
              <a:t>HES ID numbers enable linked activity analysis over time</a:t>
            </a:r>
          </a:p>
          <a:p>
            <a:r>
              <a:rPr lang="en-GB" sz="2400" dirty="0">
                <a:solidFill>
                  <a:schemeClr val="bg1"/>
                </a:solidFill>
                <a:latin typeface="Arial" panose="020B0604020202020204" pitchFamily="34" charset="0"/>
                <a:cs typeface="Arial" panose="020B0604020202020204" pitchFamily="34" charset="0"/>
              </a:rPr>
              <a:t>Pseudonymised dataset – used by the NHS for performance management and identifying areas amenable to improvement</a:t>
            </a:r>
          </a:p>
        </p:txBody>
      </p:sp>
      <p:sp>
        <p:nvSpPr>
          <p:cNvPr id="5" name="Title 1">
            <a:extLst>
              <a:ext uri="{FF2B5EF4-FFF2-40B4-BE49-F238E27FC236}">
                <a16:creationId xmlns:a16="http://schemas.microsoft.com/office/drawing/2014/main" id="{3BC30861-B6E5-4990-B023-B5727CCFD25F}"/>
              </a:ext>
            </a:extLst>
          </p:cNvPr>
          <p:cNvSpPr txBox="1">
            <a:spLocks/>
          </p:cNvSpPr>
          <p:nvPr/>
        </p:nvSpPr>
        <p:spPr>
          <a:xfrm>
            <a:off x="437049" y="358818"/>
            <a:ext cx="7127875" cy="971550"/>
          </a:xfrm>
          <a:prstGeom prst="rect">
            <a:avLst/>
          </a:prstGeom>
        </p:spPr>
        <p:txBody>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r>
              <a:rPr lang="en-GB" sz="3600" dirty="0">
                <a:solidFill>
                  <a:schemeClr val="bg1"/>
                </a:solidFill>
                <a:latin typeface="Arial" panose="020B0604020202020204" pitchFamily="34" charset="0"/>
                <a:cs typeface="Arial" panose="020B0604020202020204" pitchFamily="34" charset="0"/>
              </a:rPr>
              <a:t>Hospital Episode Statistics (HES) data </a:t>
            </a:r>
          </a:p>
        </p:txBody>
      </p:sp>
    </p:spTree>
    <p:extLst>
      <p:ext uri="{BB962C8B-B14F-4D97-AF65-F5344CB8AC3E}">
        <p14:creationId xmlns:p14="http://schemas.microsoft.com/office/powerpoint/2010/main" val="132773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lstraPPT2.2_Standard_ArialFont_BluePurple[1]">
  <a:themeElements>
    <a:clrScheme name="Telstra Blue">
      <a:dk1>
        <a:srgbClr val="001E82"/>
      </a:dk1>
      <a:lt1>
        <a:srgbClr val="FFFFFF"/>
      </a:lt1>
      <a:dk2>
        <a:srgbClr val="77787B"/>
      </a:dk2>
      <a:lt2>
        <a:srgbClr val="AFB1B4"/>
      </a:lt2>
      <a:accent1>
        <a:srgbClr val="001E82"/>
      </a:accent1>
      <a:accent2>
        <a:srgbClr val="0064D2"/>
      </a:accent2>
      <a:accent3>
        <a:srgbClr val="0099F8"/>
      </a:accent3>
      <a:accent4>
        <a:srgbClr val="35237F"/>
      </a:accent4>
      <a:accent5>
        <a:srgbClr val="5E50BF"/>
      </a:accent5>
      <a:accent6>
        <a:srgbClr val="8A92C5"/>
      </a:accent6>
      <a:hlink>
        <a:srgbClr val="77787B"/>
      </a:hlink>
      <a:folHlink>
        <a:srgbClr val="AFB1B4"/>
      </a:folHlink>
    </a:clrScheme>
    <a:fontScheme name="Telstr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 Health Dr Foster Blue 2.2 Unclassified" id="{B177D72B-6556-4848-B315-DED0069D262C}" vid="{3CCC7A8E-A6CF-4E34-BF35-28317563AB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56D2EBC71A484CAF23F18FFD8DD249" ma:contentTypeVersion="11" ma:contentTypeDescription="Create a new document." ma:contentTypeScope="" ma:versionID="72d01424a7437fd8e28d22a0e520702c">
  <xsd:schema xmlns:xsd="http://www.w3.org/2001/XMLSchema" xmlns:xs="http://www.w3.org/2001/XMLSchema" xmlns:p="http://schemas.microsoft.com/office/2006/metadata/properties" xmlns:ns2="e7fb9bad-05aa-461c-addc-7d8f2572d5d3" xmlns:ns3="50549b99-cf9d-4e02-97c3-3b8e21747bea" targetNamespace="http://schemas.microsoft.com/office/2006/metadata/properties" ma:root="true" ma:fieldsID="38d3751dccb0c56b251b25ee17142781" ns2:_="" ns3:_="">
    <xsd:import namespace="e7fb9bad-05aa-461c-addc-7d8f2572d5d3"/>
    <xsd:import namespace="50549b99-cf9d-4e02-97c3-3b8e21747bea"/>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fb9bad-05aa-461c-addc-7d8f2572d5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549b99-cf9d-4e02-97c3-3b8e21747be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E3CA30-73D2-4143-A1B0-3F726EE4C980}">
  <ds:schemaRefs>
    <ds:schemaRef ds:uri="http://schemas.microsoft.com/sharepoint/v3/contenttype/forms"/>
  </ds:schemaRefs>
</ds:datastoreItem>
</file>

<file path=customXml/itemProps2.xml><?xml version="1.0" encoding="utf-8"?>
<ds:datastoreItem xmlns:ds="http://schemas.openxmlformats.org/officeDocument/2006/customXml" ds:itemID="{D1012C43-555E-45E3-B798-B562D4573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fb9bad-05aa-461c-addc-7d8f2572d5d3"/>
    <ds:schemaRef ds:uri="50549b99-cf9d-4e02-97c3-3b8e21747b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05586A-0EE2-497A-86CC-C1759E86DA0F}">
  <ds:schemaRefs>
    <ds:schemaRef ds:uri="e7fb9bad-05aa-461c-addc-7d8f2572d5d3"/>
    <ds:schemaRef ds:uri="http://purl.org/dc/terms/"/>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50549b99-cf9d-4e02-97c3-3b8e21747be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2015</TotalTime>
  <Words>1619</Words>
  <Application>Microsoft Office PowerPoint</Application>
  <PresentationFormat>Custom</PresentationFormat>
  <Paragraphs>174</Paragraphs>
  <Slides>19</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游ゴシック</vt:lpstr>
      <vt:lpstr>Arial</vt:lpstr>
      <vt:lpstr>Calibri</vt:lpstr>
      <vt:lpstr>Calibri Light</vt:lpstr>
      <vt:lpstr>Courier New</vt:lpstr>
      <vt:lpstr>Office Theme</vt:lpstr>
      <vt:lpstr>TelstraPPT2.2_Standard_ArialFont_BluePurple[1]</vt:lpstr>
      <vt:lpstr>PowerPoint Presentation</vt:lpstr>
      <vt:lpstr>PowerPoint Presentation</vt:lpstr>
      <vt:lpstr>PowerPoint Presentation</vt:lpstr>
      <vt:lpstr>PowerPoint Presentation</vt:lpstr>
      <vt:lpstr>PowerPoint Presentation</vt:lpstr>
      <vt:lpstr>Dr Foster Global Frailty Score</vt:lpstr>
      <vt:lpstr>PowerPoint Presentation</vt:lpstr>
      <vt:lpstr>Associations of frailty and sarcopenia with outcomes of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Sekelj</dc:creator>
  <cp:lastModifiedBy>Sara Sekelj</cp:lastModifiedBy>
  <cp:revision>77</cp:revision>
  <dcterms:created xsi:type="dcterms:W3CDTF">2018-10-01T10:36:37Z</dcterms:created>
  <dcterms:modified xsi:type="dcterms:W3CDTF">2018-11-19T11:52:47Z</dcterms:modified>
</cp:coreProperties>
</file>